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77" r:id="rId5"/>
    <p:sldId id="698" r:id="rId6"/>
    <p:sldId id="860" r:id="rId8"/>
    <p:sldId id="861" r:id="rId9"/>
    <p:sldId id="862" r:id="rId10"/>
    <p:sldId id="863" r:id="rId11"/>
    <p:sldId id="864" r:id="rId12"/>
    <p:sldId id="865" r:id="rId13"/>
    <p:sldId id="873" r:id="rId14"/>
    <p:sldId id="866" r:id="rId15"/>
    <p:sldId id="867" r:id="rId16"/>
    <p:sldId id="868" r:id="rId17"/>
    <p:sldId id="869" r:id="rId18"/>
    <p:sldId id="870" r:id="rId19"/>
    <p:sldId id="735" r:id="rId20"/>
    <p:sldId id="874" r:id="rId21"/>
    <p:sldId id="893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1" userDrawn="1">
          <p15:clr>
            <a:srgbClr val="A4A3A4"/>
          </p15:clr>
        </p15:guide>
        <p15:guide id="2" pos="32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4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31"/>
        <p:guide pos="32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4.png"/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image" Target="../media/image2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1.emf"/><Relationship Id="rId2" Type="http://schemas.openxmlformats.org/officeDocument/2006/relationships/image" Target="../media/image25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emf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5"/>
          <p:cNvSpPr txBox="1"/>
          <p:nvPr/>
        </p:nvSpPr>
        <p:spPr>
          <a:xfrm>
            <a:off x="497205" y="638175"/>
            <a:ext cx="747712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幼儿园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35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个小朋友每人吃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个鸡蛋，这些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鸡蛋够吗？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7" name="Rectangle 41"/>
          <p:cNvSpPr/>
          <p:nvPr/>
        </p:nvSpPr>
        <p:spPr>
          <a:xfrm>
            <a:off x="412750" y="3545840"/>
            <a:ext cx="1504950" cy="668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＜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35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411" name="Picture 62" descr="84-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82970" y="2245678"/>
            <a:ext cx="3030538" cy="210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37248" y="2003425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方法一：</a:t>
            </a:r>
            <a:endParaRPr lang="zh-CN" altLang="en-US" sz="3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4493" y="2480945"/>
            <a:ext cx="6126480" cy="668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（个）或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0683" y="3106103"/>
            <a:ext cx="305943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梯形 15"/>
          <p:cNvSpPr/>
          <p:nvPr/>
        </p:nvSpPr>
        <p:spPr>
          <a:xfrm>
            <a:off x="6103620" y="2301240"/>
            <a:ext cx="2303463" cy="1800225"/>
          </a:xfrm>
          <a:prstGeom prst="trapezoid">
            <a:avLst>
              <a:gd name="adj" fmla="val 15592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9" name="平行四边形 18"/>
          <p:cNvSpPr/>
          <p:nvPr/>
        </p:nvSpPr>
        <p:spPr>
          <a:xfrm flipH="1">
            <a:off x="8157845" y="2245678"/>
            <a:ext cx="676275" cy="1941513"/>
          </a:xfrm>
          <a:prstGeom prst="parallelogram">
            <a:avLst>
              <a:gd name="adj" fmla="val 50469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5514975" y="285750"/>
            <a:ext cx="2338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P84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205" y="210185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6565" y="4166235"/>
            <a:ext cx="3629025" cy="66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答：这些鸡蛋不够。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  <p:bldP spid="8" grpId="0"/>
      <p:bldP spid="10" grpId="0"/>
      <p:bldP spid="16" grpId="0" bldLvl="0" animBg="1"/>
      <p:bldP spid="19" grpId="0" bldLvl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41"/>
          <p:cNvSpPr/>
          <p:nvPr/>
        </p:nvSpPr>
        <p:spPr>
          <a:xfrm>
            <a:off x="196533" y="4123373"/>
            <a:ext cx="3811587" cy="668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＜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35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8435" name="Picture 62" descr="84-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8853" y="1868488"/>
            <a:ext cx="3030537" cy="210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268403" y="1974850"/>
            <a:ext cx="2589213" cy="8921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3" name="矩形 2"/>
          <p:cNvSpPr/>
          <p:nvPr/>
        </p:nvSpPr>
        <p:spPr>
          <a:xfrm>
            <a:off x="6154103" y="2903538"/>
            <a:ext cx="2935288" cy="70643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6" name="文本框 5"/>
          <p:cNvSpPr txBox="1"/>
          <p:nvPr/>
        </p:nvSpPr>
        <p:spPr>
          <a:xfrm>
            <a:off x="204153" y="2979738"/>
            <a:ext cx="6126480" cy="668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5×2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（个）或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6533" y="2419033"/>
            <a:ext cx="6126480" cy="668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6×4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（个）或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7168" y="3610293"/>
            <a:ext cx="325183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（个）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8835" y="1929765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方法二：</a:t>
            </a:r>
            <a:endParaRPr lang="zh-CN" altLang="en-US" sz="30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TextBox 15"/>
          <p:cNvSpPr txBox="1"/>
          <p:nvPr/>
        </p:nvSpPr>
        <p:spPr>
          <a:xfrm>
            <a:off x="3352800" y="4145280"/>
            <a:ext cx="359410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答：这些鸡蛋不够。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09" name="TextBox 15"/>
          <p:cNvSpPr txBox="1"/>
          <p:nvPr/>
        </p:nvSpPr>
        <p:spPr>
          <a:xfrm>
            <a:off x="497205" y="562610"/>
            <a:ext cx="747712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幼儿园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35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个小朋友每人吃</a:t>
            </a:r>
            <a:r>
              <a:rPr lang="en-US" altLang="zh-CN" sz="3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个鸡蛋，这些</a:t>
            </a:r>
            <a:endParaRPr lang="zh-CN" altLang="en-US" sz="30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鸡蛋够吗？</a:t>
            </a:r>
            <a:endParaRPr lang="zh-CN" altLang="en-US" sz="30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14975" y="285750"/>
            <a:ext cx="2338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P84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0482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7205" y="133985"/>
            <a:ext cx="1417638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 bldLvl="0" animBg="1"/>
      <p:bldP spid="3" grpId="0" bldLvl="0" animBg="1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2932"/>
          <a:stretch>
            <a:fillRect/>
          </a:stretch>
        </p:blipFill>
        <p:spPr>
          <a:xfrm>
            <a:off x="6015355" y="668655"/>
            <a:ext cx="2417445" cy="2525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文本框 1"/>
          <p:cNvSpPr txBox="1"/>
          <p:nvPr/>
        </p:nvSpPr>
        <p:spPr>
          <a:xfrm>
            <a:off x="454660" y="695325"/>
            <a:ext cx="52927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李叔叔运来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盆鲜花，他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想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3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按右图摆放，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这些花够吗？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30315" y="1428750"/>
            <a:ext cx="1436370" cy="135255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5" name="矩形 14"/>
          <p:cNvSpPr/>
          <p:nvPr/>
        </p:nvSpPr>
        <p:spPr>
          <a:xfrm>
            <a:off x="6711315" y="2851150"/>
            <a:ext cx="701675" cy="258445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7" name="Rectangle 41"/>
          <p:cNvSpPr/>
          <p:nvPr/>
        </p:nvSpPr>
        <p:spPr>
          <a:xfrm>
            <a:off x="2128520" y="3027680"/>
            <a:ext cx="1463040" cy="668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27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＜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Rectangle 41"/>
          <p:cNvSpPr/>
          <p:nvPr/>
        </p:nvSpPr>
        <p:spPr>
          <a:xfrm>
            <a:off x="1702753" y="2362200"/>
            <a:ext cx="3811587" cy="668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27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（盆）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Box 15"/>
          <p:cNvSpPr txBox="1"/>
          <p:nvPr/>
        </p:nvSpPr>
        <p:spPr>
          <a:xfrm>
            <a:off x="1680210" y="3639185"/>
            <a:ext cx="287274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答：这些花够。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9" name="文本框 8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11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18" name="任意多边形 17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19" name="图片 1" descr="2221 (20)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2" name="文本框 11"/>
          <p:cNvSpPr txBox="1"/>
          <p:nvPr/>
        </p:nvSpPr>
        <p:spPr>
          <a:xfrm>
            <a:off x="5867400" y="286385"/>
            <a:ext cx="2338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P85 T3)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17" grpId="0"/>
      <p:bldP spid="20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6512" y="707176"/>
            <a:ext cx="3823757" cy="2562817"/>
          </a:xfrm>
          <a:prstGeom prst="rect">
            <a:avLst/>
          </a:prstGeom>
        </p:spPr>
      </p:pic>
      <p:sp>
        <p:nvSpPr>
          <p:cNvPr id="20484" name="文本框 1"/>
          <p:cNvSpPr txBox="1"/>
          <p:nvPr/>
        </p:nvSpPr>
        <p:spPr>
          <a:xfrm>
            <a:off x="307975" y="285750"/>
            <a:ext cx="5168265" cy="189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小亮一共有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40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个车轮，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他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能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组装出一列有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节车厢的小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en-US" altLang="zh-CN" sz="3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火车吗？为什么？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17205" y="2343150"/>
            <a:ext cx="616585" cy="523240"/>
          </a:xfrm>
          <a:prstGeom prst="rect">
            <a:avLst/>
          </a:prstGeom>
          <a:noFill/>
          <a:ln w="19050">
            <a:solidFill>
              <a:srgbClr val="0B5FD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7" name="Rectangle 41"/>
          <p:cNvSpPr/>
          <p:nvPr/>
        </p:nvSpPr>
        <p:spPr>
          <a:xfrm>
            <a:off x="1218565" y="2802255"/>
            <a:ext cx="1662430" cy="668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＞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40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Rectangle 41"/>
          <p:cNvSpPr/>
          <p:nvPr/>
        </p:nvSpPr>
        <p:spPr>
          <a:xfrm>
            <a:off x="985838" y="2171700"/>
            <a:ext cx="3811587" cy="668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869417" y="2866701"/>
            <a:ext cx="2865331" cy="925529"/>
            <a:chOff x="6426" y="4686"/>
            <a:chExt cx="4511" cy="1457"/>
          </a:xfrm>
        </p:grpSpPr>
        <p:cxnSp>
          <p:nvCxnSpPr>
            <p:cNvPr id="19" name="直接箭头连接符 18"/>
            <p:cNvCxnSpPr>
              <a:stCxn id="10" idx="2"/>
            </p:cNvCxnSpPr>
            <p:nvPr/>
          </p:nvCxnSpPr>
          <p:spPr>
            <a:xfrm flipH="1">
              <a:off x="10056" y="4686"/>
              <a:ext cx="276" cy="714"/>
            </a:xfrm>
            <a:prstGeom prst="straightConnector1">
              <a:avLst/>
            </a:prstGeom>
            <a:ln w="222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99" name="文本框 20"/>
            <p:cNvSpPr txBox="1"/>
            <p:nvPr/>
          </p:nvSpPr>
          <p:spPr>
            <a:xfrm>
              <a:off x="6426" y="5321"/>
              <a:ext cx="45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b="1">
                  <a:solidFill>
                    <a:srgbClr val="1D27E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每节车厢</a:t>
              </a:r>
              <a:r>
                <a:rPr lang="en-US" altLang="zh-CN" sz="2800" b="1">
                  <a:solidFill>
                    <a:srgbClr val="1D27E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6</a:t>
              </a:r>
              <a:r>
                <a:rPr lang="zh-CN" altLang="en-US" sz="2800" b="1">
                  <a:solidFill>
                    <a:srgbClr val="1D27E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个车轮</a:t>
              </a:r>
              <a:endParaRPr lang="zh-CN" altLang="en-US" sz="2800" b="1">
                <a:solidFill>
                  <a:srgbClr val="1D27E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Rectangle 41"/>
          <p:cNvSpPr/>
          <p:nvPr/>
        </p:nvSpPr>
        <p:spPr>
          <a:xfrm>
            <a:off x="151765" y="3415665"/>
            <a:ext cx="6068060" cy="129159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答：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他不能组装出一列有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节车厢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46495" y="163830"/>
            <a:ext cx="18948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P85 T6)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0590" y="3945255"/>
            <a:ext cx="4777740" cy="691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的小火车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，因为轮子不够。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/>
      <p:bldP spid="20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22"/>
          <p:cNvGrpSpPr/>
          <p:nvPr/>
        </p:nvGrpSpPr>
        <p:grpSpPr>
          <a:xfrm>
            <a:off x="401638" y="702310"/>
            <a:ext cx="7674905" cy="3388035"/>
            <a:chOff x="633" y="1226"/>
            <a:chExt cx="12085" cy="5334"/>
          </a:xfrm>
        </p:grpSpPr>
        <p:sp>
          <p:nvSpPr>
            <p:cNvPr id="22530" name="文本框 1"/>
            <p:cNvSpPr txBox="1"/>
            <p:nvPr/>
          </p:nvSpPr>
          <p:spPr>
            <a:xfrm>
              <a:off x="633" y="1226"/>
              <a:ext cx="8652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</a:rPr>
                <a:t>3.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（   ）里最大能填几？</a:t>
              </a:r>
              <a:endParaRPr lang="zh-CN" altLang="en-US" sz="30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2531" name="文本框 1"/>
            <p:cNvSpPr txBox="1"/>
            <p:nvPr/>
          </p:nvSpPr>
          <p:spPr>
            <a:xfrm>
              <a:off x="898" y="2989"/>
              <a:ext cx="4517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（   ）×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</a:rPr>
                <a:t>4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＜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</a:rPr>
                <a:t>29</a:t>
              </a:r>
              <a:endParaRPr lang="en-US" altLang="zh-CN" sz="30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2532" name="文本框 5"/>
            <p:cNvSpPr txBox="1"/>
            <p:nvPr/>
          </p:nvSpPr>
          <p:spPr>
            <a:xfrm>
              <a:off x="8201" y="2989"/>
              <a:ext cx="4517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45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＞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5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×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（   ）</a:t>
              </a:r>
              <a:endParaRPr lang="en-US" altLang="zh-CN" sz="30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2533" name="文本框 6"/>
            <p:cNvSpPr txBox="1"/>
            <p:nvPr/>
          </p:nvSpPr>
          <p:spPr>
            <a:xfrm>
              <a:off x="1255" y="4339"/>
              <a:ext cx="4517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7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×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（   ）＜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50</a:t>
              </a:r>
              <a:endParaRPr lang="en-US" altLang="zh-CN" sz="30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534" name="文本框 7"/>
            <p:cNvSpPr txBox="1"/>
            <p:nvPr/>
          </p:nvSpPr>
          <p:spPr>
            <a:xfrm>
              <a:off x="7844" y="4339"/>
              <a:ext cx="4517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（   ）×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</a:rPr>
                <a:t>8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＜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</a:rPr>
                <a:t>55</a:t>
              </a:r>
              <a:endParaRPr lang="en-US" altLang="zh-CN" sz="30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2535" name="文本框 11"/>
            <p:cNvSpPr txBox="1"/>
            <p:nvPr/>
          </p:nvSpPr>
          <p:spPr>
            <a:xfrm>
              <a:off x="1255" y="5689"/>
              <a:ext cx="4517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40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＞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</a:rPr>
                <a:t>（   ）×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</a:rPr>
                <a:t>9</a:t>
              </a:r>
              <a:endParaRPr lang="en-US" altLang="zh-CN" sz="30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2536" name="文本框 21"/>
            <p:cNvSpPr txBox="1"/>
            <p:nvPr/>
          </p:nvSpPr>
          <p:spPr>
            <a:xfrm>
              <a:off x="8201" y="5689"/>
              <a:ext cx="4517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6</a:t>
              </a:r>
              <a:r>
                <a:rPr lang="zh-CN" altLang="en-US" sz="3000" b="1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×（   ）＜</a:t>
              </a:r>
              <a:r>
                <a:rPr lang="en-US" altLang="zh-CN" sz="3000" b="1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55</a:t>
              </a:r>
              <a:endParaRPr lang="en-US" altLang="zh-CN" sz="30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0" name="Rectangle 41"/>
          <p:cNvSpPr/>
          <p:nvPr/>
        </p:nvSpPr>
        <p:spPr>
          <a:xfrm>
            <a:off x="1140460" y="1750695"/>
            <a:ext cx="631825" cy="668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Rectangle 41"/>
          <p:cNvSpPr/>
          <p:nvPr/>
        </p:nvSpPr>
        <p:spPr>
          <a:xfrm>
            <a:off x="7122795" y="1716405"/>
            <a:ext cx="630238" cy="668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8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Rectangle 41"/>
          <p:cNvSpPr/>
          <p:nvPr/>
        </p:nvSpPr>
        <p:spPr>
          <a:xfrm>
            <a:off x="1972310" y="2603183"/>
            <a:ext cx="630238" cy="668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7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Rectangle 41"/>
          <p:cNvSpPr/>
          <p:nvPr/>
        </p:nvSpPr>
        <p:spPr>
          <a:xfrm>
            <a:off x="5611813" y="2580323"/>
            <a:ext cx="630237" cy="668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Rectangle 41"/>
          <p:cNvSpPr/>
          <p:nvPr/>
        </p:nvSpPr>
        <p:spPr>
          <a:xfrm>
            <a:off x="2172335" y="3455670"/>
            <a:ext cx="631825" cy="668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" name="Rectangle 41"/>
          <p:cNvSpPr/>
          <p:nvPr/>
        </p:nvSpPr>
        <p:spPr>
          <a:xfrm>
            <a:off x="6464300" y="3432810"/>
            <a:ext cx="630238" cy="6680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endParaRPr lang="en-US" altLang="zh-CN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46495" y="163830"/>
            <a:ext cx="18948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P85 T7)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5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2057400" y="1275715"/>
            <a:ext cx="5561965" cy="2209165"/>
            <a:chOff x="3240" y="2009"/>
            <a:chExt cx="8759" cy="3479"/>
          </a:xfrm>
        </p:grpSpPr>
        <p:sp>
          <p:nvSpPr>
            <p:cNvPr id="26640" name="Text Box 16"/>
            <p:cNvSpPr txBox="1"/>
            <p:nvPr/>
          </p:nvSpPr>
          <p:spPr>
            <a:xfrm>
              <a:off x="4677" y="2610"/>
              <a:ext cx="6622" cy="2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marL="444500" indent="-444500" defTabSz="457200">
                <a:lnSpc>
                  <a:spcPct val="140000"/>
                </a:lnSpc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Times New Roman" panose="02020603050405020304" pitchFamily="18" charset="0"/>
                </a:rPr>
                <a:t>通过这节课的学习活动，你有什么收获？</a:t>
              </a:r>
              <a:endParaRPr lang="zh-CN" altLang="en-US" sz="30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Times New Roman" panose="02020603050405020304" pitchFamily="18" charset="0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>
              <a:off x="3240" y="2009"/>
              <a:ext cx="8759" cy="3479"/>
            </a:xfrm>
            <a:prstGeom prst="cloudCallout">
              <a:avLst>
                <a:gd name="adj1" fmla="val -46574"/>
                <a:gd name="adj2" fmla="val 2917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2049780" y="2419350"/>
            <a:ext cx="6189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课时 </a:t>
            </a: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解决问题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581400" y="151828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表内乘法（二）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/>
          <p:nvPr/>
        </p:nvSpPr>
        <p:spPr>
          <a:xfrm>
            <a:off x="690563" y="1501775"/>
            <a:ext cx="1655762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×7</a:t>
            </a:r>
            <a:r>
              <a:rPr lang="zh-CN" altLang="en-US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＝</a:t>
            </a:r>
            <a:endParaRPr lang="zh-CN" altLang="en-US" sz="3200" b="1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2" name="Rectangle 2"/>
          <p:cNvSpPr/>
          <p:nvPr/>
        </p:nvSpPr>
        <p:spPr>
          <a:xfrm>
            <a:off x="690563" y="2292350"/>
            <a:ext cx="1725612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en-US" altLang="zh-CN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×6</a:t>
            </a:r>
            <a:r>
              <a:rPr lang="zh-CN" altLang="en-US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3" name="Rectangle 2"/>
          <p:cNvSpPr/>
          <p:nvPr/>
        </p:nvSpPr>
        <p:spPr>
          <a:xfrm>
            <a:off x="690563" y="3084513"/>
            <a:ext cx="1725612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×8</a:t>
            </a:r>
            <a:r>
              <a:rPr lang="zh-CN" altLang="en-US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4" name="Rectangle 2"/>
          <p:cNvSpPr/>
          <p:nvPr/>
        </p:nvSpPr>
        <p:spPr>
          <a:xfrm>
            <a:off x="690563" y="3878263"/>
            <a:ext cx="1725612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en-US" altLang="zh-CN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×4</a:t>
            </a:r>
            <a:r>
              <a:rPr lang="zh-CN" altLang="en-US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5" name="Rectangle 2"/>
          <p:cNvSpPr/>
          <p:nvPr/>
        </p:nvSpPr>
        <p:spPr>
          <a:xfrm>
            <a:off x="3433763" y="1501775"/>
            <a:ext cx="1654175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en-US" altLang="zh-CN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×8</a:t>
            </a:r>
            <a:r>
              <a:rPr lang="zh-CN" altLang="en-US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6" name="Rectangle 2"/>
          <p:cNvSpPr/>
          <p:nvPr/>
        </p:nvSpPr>
        <p:spPr>
          <a:xfrm>
            <a:off x="3433763" y="2292350"/>
            <a:ext cx="1654175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en-US" altLang="zh-CN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×8</a:t>
            </a:r>
            <a:r>
              <a:rPr lang="zh-CN" altLang="en-US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7" name="Rectangle 2"/>
          <p:cNvSpPr/>
          <p:nvPr/>
        </p:nvSpPr>
        <p:spPr>
          <a:xfrm>
            <a:off x="3433763" y="3084513"/>
            <a:ext cx="1654175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en-US" altLang="zh-CN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×7</a:t>
            </a:r>
            <a:r>
              <a:rPr lang="zh-CN" altLang="en-US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8" name="Rectangle 2"/>
          <p:cNvSpPr/>
          <p:nvPr/>
        </p:nvSpPr>
        <p:spPr>
          <a:xfrm>
            <a:off x="3433763" y="3878263"/>
            <a:ext cx="1654175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en-US" altLang="zh-CN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×8</a:t>
            </a:r>
            <a:r>
              <a:rPr lang="zh-CN" altLang="en-US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9" name="Rectangle 2"/>
          <p:cNvSpPr/>
          <p:nvPr/>
        </p:nvSpPr>
        <p:spPr>
          <a:xfrm>
            <a:off x="6219825" y="1501775"/>
            <a:ext cx="1725613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en-US" altLang="zh-CN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×6</a:t>
            </a:r>
            <a:r>
              <a:rPr lang="zh-CN" altLang="en-US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50" name="Rectangle 2"/>
          <p:cNvSpPr/>
          <p:nvPr/>
        </p:nvSpPr>
        <p:spPr>
          <a:xfrm>
            <a:off x="6219825" y="2282825"/>
            <a:ext cx="1725613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en-US" altLang="zh-CN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×9</a:t>
            </a:r>
            <a:r>
              <a:rPr lang="zh-CN" altLang="en-US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51" name="Rectangle 2"/>
          <p:cNvSpPr/>
          <p:nvPr/>
        </p:nvSpPr>
        <p:spPr>
          <a:xfrm>
            <a:off x="6219825" y="3084513"/>
            <a:ext cx="1725613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en-US" altLang="zh-CN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×6</a:t>
            </a:r>
            <a:r>
              <a:rPr lang="zh-CN" altLang="en-US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52" name="Rectangle 2"/>
          <p:cNvSpPr/>
          <p:nvPr/>
        </p:nvSpPr>
        <p:spPr>
          <a:xfrm>
            <a:off x="6219825" y="3878263"/>
            <a:ext cx="1725613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en-US" altLang="zh-CN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×3</a:t>
            </a:r>
            <a:r>
              <a:rPr lang="zh-CN" altLang="en-US" sz="3200" b="1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endParaRPr lang="zh-CN" altLang="en-US" sz="3200" b="1" dirty="0">
              <a:solidFill>
                <a:srgbClr val="1C1C1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Rectangle 2"/>
          <p:cNvSpPr/>
          <p:nvPr/>
        </p:nvSpPr>
        <p:spPr>
          <a:xfrm>
            <a:off x="1965325" y="1501775"/>
            <a:ext cx="933450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Rectangle 2"/>
          <p:cNvSpPr/>
          <p:nvPr/>
        </p:nvSpPr>
        <p:spPr>
          <a:xfrm>
            <a:off x="1965325" y="2292350"/>
            <a:ext cx="933450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30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Rectangle 2"/>
          <p:cNvSpPr/>
          <p:nvPr/>
        </p:nvSpPr>
        <p:spPr>
          <a:xfrm>
            <a:off x="1965325" y="3084513"/>
            <a:ext cx="933450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16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Rectangle 2"/>
          <p:cNvSpPr/>
          <p:nvPr/>
        </p:nvSpPr>
        <p:spPr>
          <a:xfrm>
            <a:off x="1965325" y="3878263"/>
            <a:ext cx="933450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Rectangle 2"/>
          <p:cNvSpPr/>
          <p:nvPr/>
        </p:nvSpPr>
        <p:spPr>
          <a:xfrm>
            <a:off x="4668838" y="1501775"/>
            <a:ext cx="935037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64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Rectangle 2"/>
          <p:cNvSpPr/>
          <p:nvPr/>
        </p:nvSpPr>
        <p:spPr>
          <a:xfrm>
            <a:off x="4697413" y="2292350"/>
            <a:ext cx="935037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32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Rectangle 2"/>
          <p:cNvSpPr/>
          <p:nvPr/>
        </p:nvSpPr>
        <p:spPr>
          <a:xfrm>
            <a:off x="4706938" y="3084513"/>
            <a:ext cx="935037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21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Rectangle 2"/>
          <p:cNvSpPr/>
          <p:nvPr/>
        </p:nvSpPr>
        <p:spPr>
          <a:xfrm>
            <a:off x="4694238" y="3878263"/>
            <a:ext cx="935037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48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Rectangle 2"/>
          <p:cNvSpPr/>
          <p:nvPr/>
        </p:nvSpPr>
        <p:spPr>
          <a:xfrm>
            <a:off x="7494588" y="1501775"/>
            <a:ext cx="1008062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54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Rectangle 2"/>
          <p:cNvSpPr/>
          <p:nvPr/>
        </p:nvSpPr>
        <p:spPr>
          <a:xfrm>
            <a:off x="7494588" y="2292350"/>
            <a:ext cx="1008062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45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Rectangle 2"/>
          <p:cNvSpPr/>
          <p:nvPr/>
        </p:nvSpPr>
        <p:spPr>
          <a:xfrm>
            <a:off x="7494588" y="3084513"/>
            <a:ext cx="1008062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42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" name="Rectangle 2"/>
          <p:cNvSpPr/>
          <p:nvPr/>
        </p:nvSpPr>
        <p:spPr>
          <a:xfrm>
            <a:off x="7494588" y="3878263"/>
            <a:ext cx="1008062" cy="5762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27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727075" y="801688"/>
            <a:ext cx="32400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直接说出得数。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6200" y="97155"/>
            <a:ext cx="2052955" cy="483870"/>
            <a:chOff x="120" y="153"/>
            <a:chExt cx="3233" cy="762"/>
          </a:xfrm>
        </p:grpSpPr>
        <p:sp>
          <p:nvSpPr>
            <p:cNvPr id="5" name="文本框 4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复习导入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3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5"/>
          <p:cNvPicPr>
            <a:picLocks noChangeAspect="1"/>
          </p:cNvPicPr>
          <p:nvPr/>
        </p:nvPicPr>
        <p:blipFill>
          <a:blip r:embed="rId1" cstate="print"/>
          <a:srcRect r="14379" b="18190"/>
          <a:stretch>
            <a:fillRect/>
          </a:stretch>
        </p:blipFill>
        <p:spPr>
          <a:xfrm>
            <a:off x="85090" y="2360295"/>
            <a:ext cx="3973195" cy="1617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TextBox 1"/>
          <p:cNvSpPr txBox="1"/>
          <p:nvPr/>
        </p:nvSpPr>
        <p:spPr>
          <a:xfrm>
            <a:off x="1143000" y="603885"/>
            <a:ext cx="747141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一种客车的座位示意图如下，二（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）班准备租这种车参观科技馆。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名教师和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30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名学生，坐得下吗？</a:t>
            </a:r>
            <a:endParaRPr lang="zh-CN" altLang="en-US" sz="2800" b="1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0771" y="2225376"/>
            <a:ext cx="2393181" cy="506989"/>
            <a:chOff x="2982" y="2563"/>
            <a:chExt cx="5026" cy="1064"/>
          </a:xfrm>
        </p:grpSpPr>
        <p:sp>
          <p:nvSpPr>
            <p:cNvPr id="5" name="圆角矩形 4"/>
            <p:cNvSpPr/>
            <p:nvPr/>
          </p:nvSpPr>
          <p:spPr>
            <a:xfrm>
              <a:off x="2982" y="2563"/>
              <a:ext cx="5026" cy="949"/>
            </a:xfrm>
            <a:prstGeom prst="roundRect">
              <a:avLst/>
            </a:prstGeom>
            <a:gradFill flip="none" rotWithShape="1">
              <a:gsLst>
                <a:gs pos="100000">
                  <a:srgbClr val="FFFFF2"/>
                </a:gs>
                <a:gs pos="39000">
                  <a:srgbClr val="CBF0FF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11269" name="组合 58"/>
            <p:cNvGrpSpPr/>
            <p:nvPr/>
          </p:nvGrpSpPr>
          <p:grpSpPr>
            <a:xfrm flipH="1">
              <a:off x="3326" y="2660"/>
              <a:ext cx="762" cy="738"/>
              <a:chOff x="787" y="2866"/>
              <a:chExt cx="1420" cy="1420"/>
            </a:xfrm>
          </p:grpSpPr>
          <p:pic>
            <p:nvPicPr>
              <p:cNvPr id="11270" name="图片 6" descr="77bdc2ad0ed0c6e8304ef5d85695bcc5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935" y="2981"/>
                <a:ext cx="1149" cy="11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1" name="椭圆 60"/>
              <p:cNvSpPr/>
              <p:nvPr/>
            </p:nvSpPr>
            <p:spPr>
              <a:xfrm>
                <a:off x="787" y="2866"/>
                <a:ext cx="1420" cy="1420"/>
              </a:xfrm>
              <a:prstGeom prst="ellipse">
                <a:avLst/>
              </a:prstGeom>
              <a:noFill/>
              <a:ln w="22225" cmpd="sng">
                <a:solidFill>
                  <a:srgbClr val="E47494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1272" name="文本框 8"/>
            <p:cNvSpPr txBox="1"/>
            <p:nvPr/>
          </p:nvSpPr>
          <p:spPr>
            <a:xfrm>
              <a:off x="4103" y="2660"/>
              <a:ext cx="3742" cy="9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4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知道了什么？</a:t>
              </a:r>
              <a:endPara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4800600" y="1733550"/>
            <a:ext cx="304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3974465" y="2722880"/>
            <a:ext cx="5192395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已知：有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名教师和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30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名学生。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81818" y="4053840"/>
            <a:ext cx="4394835" cy="6915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问：这辆车能不能坐下？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 flipV="1">
            <a:off x="1219200" y="2148205"/>
            <a:ext cx="1663700" cy="76200"/>
          </a:xfrm>
          <a:custGeom>
            <a:avLst/>
            <a:gdLst>
              <a:gd name="connisteX0" fmla="*/ 0 w 4038600"/>
              <a:gd name="connsiteY0" fmla="*/ 13233 h 140394"/>
              <a:gd name="connisteX1" fmla="*/ 342900 w 4038600"/>
              <a:gd name="connsiteY1" fmla="*/ 140233 h 140394"/>
              <a:gd name="connisteX2" fmla="*/ 685800 w 4038600"/>
              <a:gd name="connsiteY2" fmla="*/ 25933 h 140394"/>
              <a:gd name="connisteX3" fmla="*/ 1028700 w 4038600"/>
              <a:gd name="connsiteY3" fmla="*/ 127533 h 140394"/>
              <a:gd name="connisteX4" fmla="*/ 1473200 w 4038600"/>
              <a:gd name="connsiteY4" fmla="*/ 38633 h 140394"/>
              <a:gd name="connisteX5" fmla="*/ 1701800 w 4038600"/>
              <a:gd name="connsiteY5" fmla="*/ 76733 h 140394"/>
              <a:gd name="connisteX6" fmla="*/ 1854200 w 4038600"/>
              <a:gd name="connsiteY6" fmla="*/ 127533 h 140394"/>
              <a:gd name="connisteX7" fmla="*/ 2235200 w 4038600"/>
              <a:gd name="connsiteY7" fmla="*/ 25933 h 140394"/>
              <a:gd name="connisteX8" fmla="*/ 2552700 w 4038600"/>
              <a:gd name="connsiteY8" fmla="*/ 140233 h 140394"/>
              <a:gd name="connisteX9" fmla="*/ 2959100 w 4038600"/>
              <a:gd name="connsiteY9" fmla="*/ 533 h 140394"/>
              <a:gd name="connisteX10" fmla="*/ 3289300 w 4038600"/>
              <a:gd name="connsiteY10" fmla="*/ 127533 h 140394"/>
              <a:gd name="connisteX11" fmla="*/ 3644900 w 4038600"/>
              <a:gd name="connsiteY11" fmla="*/ 533 h 140394"/>
              <a:gd name="connisteX12" fmla="*/ 4038600 w 4038600"/>
              <a:gd name="connsiteY12" fmla="*/ 89433 h 14039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4038600" h="140394">
                <a:moveTo>
                  <a:pt x="0" y="13233"/>
                </a:moveTo>
                <a:cubicBezTo>
                  <a:pt x="61595" y="41173"/>
                  <a:pt x="205740" y="137693"/>
                  <a:pt x="342900" y="140233"/>
                </a:cubicBezTo>
                <a:cubicBezTo>
                  <a:pt x="480060" y="142773"/>
                  <a:pt x="548640" y="28473"/>
                  <a:pt x="685800" y="25933"/>
                </a:cubicBezTo>
                <a:cubicBezTo>
                  <a:pt x="822960" y="23393"/>
                  <a:pt x="871220" y="124993"/>
                  <a:pt x="1028700" y="127533"/>
                </a:cubicBezTo>
                <a:cubicBezTo>
                  <a:pt x="1186180" y="130073"/>
                  <a:pt x="1338580" y="48793"/>
                  <a:pt x="1473200" y="38633"/>
                </a:cubicBezTo>
                <a:cubicBezTo>
                  <a:pt x="1607820" y="28473"/>
                  <a:pt x="1625600" y="58953"/>
                  <a:pt x="1701800" y="76733"/>
                </a:cubicBezTo>
                <a:cubicBezTo>
                  <a:pt x="1778000" y="94513"/>
                  <a:pt x="1747520" y="137693"/>
                  <a:pt x="1854200" y="127533"/>
                </a:cubicBezTo>
                <a:cubicBezTo>
                  <a:pt x="1960880" y="117373"/>
                  <a:pt x="2095500" y="23393"/>
                  <a:pt x="2235200" y="25933"/>
                </a:cubicBezTo>
                <a:cubicBezTo>
                  <a:pt x="2374900" y="28473"/>
                  <a:pt x="2407920" y="145313"/>
                  <a:pt x="2552700" y="140233"/>
                </a:cubicBezTo>
                <a:cubicBezTo>
                  <a:pt x="2697480" y="135153"/>
                  <a:pt x="2811780" y="3073"/>
                  <a:pt x="2959100" y="533"/>
                </a:cubicBezTo>
                <a:cubicBezTo>
                  <a:pt x="3106420" y="-2007"/>
                  <a:pt x="3152140" y="127533"/>
                  <a:pt x="3289300" y="127533"/>
                </a:cubicBezTo>
                <a:cubicBezTo>
                  <a:pt x="3426460" y="127533"/>
                  <a:pt x="3495040" y="8153"/>
                  <a:pt x="3644900" y="533"/>
                </a:cubicBezTo>
                <a:cubicBezTo>
                  <a:pt x="3794760" y="-7087"/>
                  <a:pt x="3966845" y="69113"/>
                  <a:pt x="4038600" y="89433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73" name="组合 72"/>
          <p:cNvGrpSpPr/>
          <p:nvPr/>
        </p:nvGrpSpPr>
        <p:grpSpPr>
          <a:xfrm>
            <a:off x="236334" y="776136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74" name="任意多边形 73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altLang="zh-CN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5</a:t>
              </a:r>
              <a:endParaRPr lang="en-US" altLang="zh-CN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6200" y="97155"/>
            <a:ext cx="2052955" cy="483870"/>
            <a:chOff x="120" y="153"/>
            <a:chExt cx="3233" cy="762"/>
          </a:xfrm>
        </p:grpSpPr>
        <p:sp>
          <p:nvSpPr>
            <p:cNvPr id="3" name="文本框 2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</a:rPr>
                <a:t>探究新知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" name="文本框 9"/>
          <p:cNvSpPr txBox="1"/>
          <p:nvPr/>
        </p:nvSpPr>
        <p:spPr>
          <a:xfrm>
            <a:off x="5105400" y="3391535"/>
            <a:ext cx="3444240" cy="6915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30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＋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（人）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 bldLvl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1" cstate="print"/>
          <a:srcRect r="14348" b="16870"/>
          <a:stretch>
            <a:fillRect/>
          </a:stretch>
        </p:blipFill>
        <p:spPr>
          <a:xfrm>
            <a:off x="5029200" y="497840"/>
            <a:ext cx="3653155" cy="1511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503238" y="2838450"/>
            <a:ext cx="4932362" cy="1944688"/>
            <a:chOff x="7664" y="3149"/>
            <a:chExt cx="7767" cy="3061"/>
          </a:xfrm>
        </p:grpSpPr>
        <p:sp>
          <p:nvSpPr>
            <p:cNvPr id="25" name="AutoShape 27"/>
            <p:cNvSpPr>
              <a:spLocks noChangeArrowheads="1"/>
            </p:cNvSpPr>
            <p:nvPr/>
          </p:nvSpPr>
          <p:spPr bwMode="auto">
            <a:xfrm>
              <a:off x="7664" y="3149"/>
              <a:ext cx="6353" cy="2334"/>
            </a:xfrm>
            <a:prstGeom prst="wedgeRoundRectCallout">
              <a:avLst>
                <a:gd name="adj1" fmla="val 54203"/>
                <a:gd name="adj2" fmla="val 19674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宋体" panose="02010600030101010101" pitchFamily="2" charset="-122"/>
                </a:rPr>
                <a:t>先算出这辆客车的座位数，再与要坐的人数进行比较。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endParaRPr>
            </a:p>
          </p:txBody>
        </p:sp>
        <p:pic>
          <p:nvPicPr>
            <p:cNvPr id="13320" name="图片 16" descr="C:\Users\Administrator\Desktop\文件\新画人物图\熊01 拷贝.png熊01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071" y="4499"/>
              <a:ext cx="1360" cy="171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321" name="文本框 29"/>
          <p:cNvSpPr txBox="1"/>
          <p:nvPr/>
        </p:nvSpPr>
        <p:spPr>
          <a:xfrm>
            <a:off x="558483" y="516573"/>
            <a:ext cx="4203700" cy="554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名教师和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名学生。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2" name="文本框 30"/>
          <p:cNvSpPr txBox="1"/>
          <p:nvPr/>
        </p:nvSpPr>
        <p:spPr>
          <a:xfrm>
            <a:off x="558483" y="1111885"/>
            <a:ext cx="4348162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问：这辆车能不能坐下。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58276" y="1916448"/>
            <a:ext cx="2390976" cy="530337"/>
            <a:chOff x="2826" y="2563"/>
            <a:chExt cx="5019" cy="1113"/>
          </a:xfrm>
        </p:grpSpPr>
        <p:sp>
          <p:nvSpPr>
            <p:cNvPr id="36" name="圆角矩形 35"/>
            <p:cNvSpPr/>
            <p:nvPr/>
          </p:nvSpPr>
          <p:spPr>
            <a:xfrm>
              <a:off x="2826" y="2563"/>
              <a:ext cx="4816" cy="1113"/>
            </a:xfrm>
            <a:prstGeom prst="roundRect">
              <a:avLst/>
            </a:prstGeom>
            <a:gradFill flip="none" rotWithShape="1">
              <a:gsLst>
                <a:gs pos="100000">
                  <a:srgbClr val="FFFFF2"/>
                </a:gs>
                <a:gs pos="39000">
                  <a:srgbClr val="CBF0FF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13325" name="组合 58"/>
            <p:cNvGrpSpPr/>
            <p:nvPr/>
          </p:nvGrpSpPr>
          <p:grpSpPr>
            <a:xfrm flipH="1">
              <a:off x="3326" y="2660"/>
              <a:ext cx="762" cy="738"/>
              <a:chOff x="787" y="2866"/>
              <a:chExt cx="1420" cy="1420"/>
            </a:xfrm>
          </p:grpSpPr>
          <p:pic>
            <p:nvPicPr>
              <p:cNvPr id="13326" name="图片 6" descr="77bdc2ad0ed0c6e8304ef5d85695bcc5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935" y="2981"/>
                <a:ext cx="1149" cy="11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" name="椭圆 38"/>
              <p:cNvSpPr/>
              <p:nvPr/>
            </p:nvSpPr>
            <p:spPr>
              <a:xfrm>
                <a:off x="787" y="2866"/>
                <a:ext cx="1420" cy="1420"/>
              </a:xfrm>
              <a:prstGeom prst="ellipse">
                <a:avLst/>
              </a:prstGeom>
              <a:noFill/>
              <a:ln w="22225" cmpd="sng">
                <a:solidFill>
                  <a:srgbClr val="E47494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3328" name="文本框 8"/>
            <p:cNvSpPr txBox="1"/>
            <p:nvPr/>
          </p:nvSpPr>
          <p:spPr>
            <a:xfrm>
              <a:off x="4103" y="2660"/>
              <a:ext cx="3742" cy="9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4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怎样解答？</a:t>
              </a:r>
              <a:endPara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37225" y="3181467"/>
            <a:ext cx="3498487" cy="1601988"/>
            <a:chOff x="8247" y="5021"/>
            <a:chExt cx="5511" cy="2522"/>
          </a:xfrm>
        </p:grpSpPr>
        <p:pic>
          <p:nvPicPr>
            <p:cNvPr id="13330" name="图片 12" descr="C:\Users\Administrator\Desktop\文件\新画人物图\兔子1 拷贝.png兔子1 拷贝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47" y="5782"/>
              <a:ext cx="1366" cy="17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AutoShape 27"/>
            <p:cNvSpPr>
              <a:spLocks noChangeArrowheads="1"/>
            </p:cNvSpPr>
            <p:nvPr/>
          </p:nvSpPr>
          <p:spPr bwMode="auto">
            <a:xfrm>
              <a:off x="9480" y="5021"/>
              <a:ext cx="4278" cy="1511"/>
            </a:xfrm>
            <a:prstGeom prst="wedgeRoundRectCallout">
              <a:avLst>
                <a:gd name="adj1" fmla="val -57324"/>
                <a:gd name="adj2" fmla="val 33179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宋体" panose="02010600030101010101" pitchFamily="2" charset="-122"/>
                </a:rPr>
                <a:t>怎样计算客车的座位数呢？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1" cstate="print"/>
          <a:srcRect b="16392"/>
          <a:stretch>
            <a:fillRect/>
          </a:stretch>
        </p:blipFill>
        <p:spPr>
          <a:xfrm>
            <a:off x="4564380" y="527050"/>
            <a:ext cx="5162550" cy="18395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01700" y="3086100"/>
            <a:ext cx="6545263" cy="5988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前面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排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个座位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最后一排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个座位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16825" y="636588"/>
            <a:ext cx="323850" cy="16287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b="1" strike="noStrike" noProof="1"/>
          </a:p>
        </p:txBody>
      </p:sp>
      <p:sp>
        <p:nvSpPr>
          <p:cNvPr id="14" name="矩形 13"/>
          <p:cNvSpPr/>
          <p:nvPr/>
        </p:nvSpPr>
        <p:spPr>
          <a:xfrm>
            <a:off x="7213600" y="636588"/>
            <a:ext cx="323850" cy="16287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b="1" strike="noStrike" noProof="1"/>
          </a:p>
        </p:txBody>
      </p:sp>
      <p:sp>
        <p:nvSpPr>
          <p:cNvPr id="15" name="矩形 14"/>
          <p:cNvSpPr/>
          <p:nvPr/>
        </p:nvSpPr>
        <p:spPr>
          <a:xfrm>
            <a:off x="6808788" y="636588"/>
            <a:ext cx="323850" cy="16287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b="1" strike="noStrike" noProof="1"/>
          </a:p>
        </p:txBody>
      </p:sp>
      <p:sp>
        <p:nvSpPr>
          <p:cNvPr id="16" name="矩形 15"/>
          <p:cNvSpPr/>
          <p:nvPr/>
        </p:nvSpPr>
        <p:spPr>
          <a:xfrm>
            <a:off x="6403975" y="636588"/>
            <a:ext cx="323850" cy="16287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b="1" strike="noStrike" noProof="1"/>
          </a:p>
        </p:txBody>
      </p:sp>
      <p:sp>
        <p:nvSpPr>
          <p:cNvPr id="17" name="矩形 16"/>
          <p:cNvSpPr/>
          <p:nvPr/>
        </p:nvSpPr>
        <p:spPr>
          <a:xfrm>
            <a:off x="5999163" y="636588"/>
            <a:ext cx="323850" cy="16287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b="1" strike="noStrike" noProof="1"/>
          </a:p>
        </p:txBody>
      </p:sp>
      <p:sp>
        <p:nvSpPr>
          <p:cNvPr id="18" name="矩形 17"/>
          <p:cNvSpPr/>
          <p:nvPr/>
        </p:nvSpPr>
        <p:spPr>
          <a:xfrm>
            <a:off x="5594350" y="636588"/>
            <a:ext cx="323850" cy="16287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b="1" strike="noStrike" noProof="1"/>
          </a:p>
        </p:txBody>
      </p:sp>
      <p:sp>
        <p:nvSpPr>
          <p:cNvPr id="19" name="矩形 18"/>
          <p:cNvSpPr/>
          <p:nvPr/>
        </p:nvSpPr>
        <p:spPr>
          <a:xfrm>
            <a:off x="5191125" y="636588"/>
            <a:ext cx="323850" cy="16287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b="1" strike="noStrike" noProof="1"/>
          </a:p>
        </p:txBody>
      </p:sp>
      <p:sp>
        <p:nvSpPr>
          <p:cNvPr id="8201" name="Oval 92"/>
          <p:cNvSpPr/>
          <p:nvPr/>
        </p:nvSpPr>
        <p:spPr>
          <a:xfrm>
            <a:off x="4762500" y="636588"/>
            <a:ext cx="365125" cy="162877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Rectangle 2"/>
          <p:cNvSpPr/>
          <p:nvPr/>
        </p:nvSpPr>
        <p:spPr>
          <a:xfrm>
            <a:off x="3924300" y="3813175"/>
            <a:ext cx="2998788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Rectangle 2"/>
          <p:cNvSpPr/>
          <p:nvPr/>
        </p:nvSpPr>
        <p:spPr>
          <a:xfrm>
            <a:off x="889000" y="3813175"/>
            <a:ext cx="2767013" cy="5762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4×7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28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Rectangle 2"/>
          <p:cNvSpPr/>
          <p:nvPr/>
        </p:nvSpPr>
        <p:spPr>
          <a:xfrm>
            <a:off x="915035" y="4389755"/>
            <a:ext cx="1608455" cy="57594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＞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32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54" name="文本框 24"/>
          <p:cNvSpPr txBox="1"/>
          <p:nvPr/>
        </p:nvSpPr>
        <p:spPr>
          <a:xfrm>
            <a:off x="331788" y="592138"/>
            <a:ext cx="4203700" cy="554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名教师和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名学生。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5" name="文本框 25"/>
          <p:cNvSpPr txBox="1"/>
          <p:nvPr/>
        </p:nvSpPr>
        <p:spPr>
          <a:xfrm>
            <a:off x="331788" y="1187450"/>
            <a:ext cx="4348162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问：这辆车能不能坐下。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62" name="文本框 36"/>
          <p:cNvSpPr txBox="1"/>
          <p:nvPr/>
        </p:nvSpPr>
        <p:spPr>
          <a:xfrm>
            <a:off x="733425" y="2428240"/>
            <a:ext cx="161290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方法一：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82711" y="1929148"/>
            <a:ext cx="2390976" cy="530337"/>
            <a:chOff x="2826" y="2563"/>
            <a:chExt cx="5019" cy="1113"/>
          </a:xfrm>
        </p:grpSpPr>
        <p:sp>
          <p:nvSpPr>
            <p:cNvPr id="36" name="圆角矩形 35"/>
            <p:cNvSpPr/>
            <p:nvPr/>
          </p:nvSpPr>
          <p:spPr>
            <a:xfrm>
              <a:off x="2826" y="2563"/>
              <a:ext cx="4816" cy="1113"/>
            </a:xfrm>
            <a:prstGeom prst="roundRect">
              <a:avLst/>
            </a:prstGeom>
            <a:gradFill flip="none" rotWithShape="1">
              <a:gsLst>
                <a:gs pos="100000">
                  <a:srgbClr val="FFFFF2"/>
                </a:gs>
                <a:gs pos="39000">
                  <a:srgbClr val="CBF0FF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13325" name="组合 58"/>
            <p:cNvGrpSpPr/>
            <p:nvPr/>
          </p:nvGrpSpPr>
          <p:grpSpPr>
            <a:xfrm flipH="1">
              <a:off x="3326" y="2660"/>
              <a:ext cx="762" cy="738"/>
              <a:chOff x="787" y="2866"/>
              <a:chExt cx="1420" cy="1420"/>
            </a:xfrm>
          </p:grpSpPr>
          <p:pic>
            <p:nvPicPr>
              <p:cNvPr id="13326" name="图片 6" descr="77bdc2ad0ed0c6e8304ef5d85695bcc5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935" y="2981"/>
                <a:ext cx="1149" cy="11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" name="椭圆 38"/>
              <p:cNvSpPr/>
              <p:nvPr/>
            </p:nvSpPr>
            <p:spPr>
              <a:xfrm>
                <a:off x="787" y="2866"/>
                <a:ext cx="1420" cy="1420"/>
              </a:xfrm>
              <a:prstGeom prst="ellipse">
                <a:avLst/>
              </a:prstGeom>
              <a:noFill/>
              <a:ln w="22225" cmpd="sng">
                <a:solidFill>
                  <a:srgbClr val="E47494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3328" name="文本框 8"/>
            <p:cNvSpPr txBox="1"/>
            <p:nvPr/>
          </p:nvSpPr>
          <p:spPr>
            <a:xfrm>
              <a:off x="4103" y="2660"/>
              <a:ext cx="3742" cy="9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4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怎样解答？</a:t>
              </a:r>
              <a:endPara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378835" y="4443730"/>
            <a:ext cx="248031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答：坐得下。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8201" grpId="0" bldLvl="0" animBg="1"/>
      <p:bldP spid="21" grpId="0"/>
      <p:bldP spid="22" grpId="0"/>
      <p:bldP spid="23" grpId="0"/>
      <p:bldP spid="14362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1" cstate="print"/>
          <a:srcRect b="16825"/>
          <a:stretch>
            <a:fillRect/>
          </a:stretch>
        </p:blipFill>
        <p:spPr>
          <a:xfrm>
            <a:off x="4564380" y="527050"/>
            <a:ext cx="5162550" cy="1830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62330" y="3054350"/>
            <a:ext cx="7809230" cy="6915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左边座位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右边座位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＋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最后一排</a:t>
            </a: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个座位</a:t>
            </a:r>
            <a:endParaRPr lang="zh-CN" altLang="en-US" sz="3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Rectangle 2"/>
          <p:cNvSpPr/>
          <p:nvPr/>
        </p:nvSpPr>
        <p:spPr>
          <a:xfrm>
            <a:off x="332105" y="4340225"/>
            <a:ext cx="3825875" cy="5765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＋</a:t>
            </a:r>
            <a:r>
              <a:rPr lang="en-US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14＋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Rectangle 2"/>
          <p:cNvSpPr/>
          <p:nvPr/>
        </p:nvSpPr>
        <p:spPr>
          <a:xfrm>
            <a:off x="276225" y="3838575"/>
            <a:ext cx="8798560" cy="5016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左边：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2×7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（个） 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右边：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2×7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14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（个）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Rectangle 2"/>
          <p:cNvSpPr/>
          <p:nvPr/>
        </p:nvSpPr>
        <p:spPr>
          <a:xfrm>
            <a:off x="4562475" y="4340225"/>
            <a:ext cx="1345565" cy="574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33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＞</a:t>
            </a:r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32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76838" y="658813"/>
            <a:ext cx="2784475" cy="6350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10" name="矩形 9"/>
          <p:cNvSpPr/>
          <p:nvPr/>
        </p:nvSpPr>
        <p:spPr>
          <a:xfrm>
            <a:off x="5176838" y="1619250"/>
            <a:ext cx="2784475" cy="64928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11" name="Oval 92"/>
          <p:cNvSpPr/>
          <p:nvPr/>
        </p:nvSpPr>
        <p:spPr>
          <a:xfrm>
            <a:off x="4735513" y="661988"/>
            <a:ext cx="393700" cy="160496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3" name="文本框 16"/>
          <p:cNvSpPr txBox="1"/>
          <p:nvPr/>
        </p:nvSpPr>
        <p:spPr>
          <a:xfrm>
            <a:off x="869950" y="253206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方法二：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74" name="文本框 17"/>
          <p:cNvSpPr txBox="1"/>
          <p:nvPr/>
        </p:nvSpPr>
        <p:spPr>
          <a:xfrm>
            <a:off x="331788" y="592138"/>
            <a:ext cx="4203700" cy="554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名教师和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名学生。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5" name="文本框 25"/>
          <p:cNvSpPr txBox="1"/>
          <p:nvPr/>
        </p:nvSpPr>
        <p:spPr>
          <a:xfrm>
            <a:off x="331788" y="1187450"/>
            <a:ext cx="4348162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问：这辆车能不能坐下。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82711" y="1929148"/>
            <a:ext cx="2390976" cy="530337"/>
            <a:chOff x="2826" y="2563"/>
            <a:chExt cx="5019" cy="1113"/>
          </a:xfrm>
        </p:grpSpPr>
        <p:sp>
          <p:nvSpPr>
            <p:cNvPr id="36" name="圆角矩形 35"/>
            <p:cNvSpPr/>
            <p:nvPr/>
          </p:nvSpPr>
          <p:spPr>
            <a:xfrm>
              <a:off x="2826" y="2563"/>
              <a:ext cx="4816" cy="1113"/>
            </a:xfrm>
            <a:prstGeom prst="roundRect">
              <a:avLst/>
            </a:prstGeom>
            <a:gradFill flip="none" rotWithShape="1">
              <a:gsLst>
                <a:gs pos="100000">
                  <a:srgbClr val="FFFFF2"/>
                </a:gs>
                <a:gs pos="39000">
                  <a:srgbClr val="CBF0FF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13325" name="组合 58"/>
            <p:cNvGrpSpPr/>
            <p:nvPr/>
          </p:nvGrpSpPr>
          <p:grpSpPr>
            <a:xfrm flipH="1">
              <a:off x="3326" y="2660"/>
              <a:ext cx="762" cy="738"/>
              <a:chOff x="787" y="2866"/>
              <a:chExt cx="1420" cy="1420"/>
            </a:xfrm>
          </p:grpSpPr>
          <p:pic>
            <p:nvPicPr>
              <p:cNvPr id="13326" name="图片 6" descr="77bdc2ad0ed0c6e8304ef5d85695bcc5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935" y="2981"/>
                <a:ext cx="1149" cy="11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" name="椭圆 38"/>
              <p:cNvSpPr/>
              <p:nvPr/>
            </p:nvSpPr>
            <p:spPr>
              <a:xfrm>
                <a:off x="787" y="2866"/>
                <a:ext cx="1420" cy="1420"/>
              </a:xfrm>
              <a:prstGeom prst="ellipse">
                <a:avLst/>
              </a:prstGeom>
              <a:noFill/>
              <a:ln w="22225" cmpd="sng">
                <a:solidFill>
                  <a:srgbClr val="E47494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3328" name="文本框 8"/>
            <p:cNvSpPr txBox="1"/>
            <p:nvPr/>
          </p:nvSpPr>
          <p:spPr>
            <a:xfrm>
              <a:off x="4103" y="2660"/>
              <a:ext cx="3742" cy="9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4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怎样解答？</a:t>
              </a:r>
              <a:endPara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402705" y="4357370"/>
            <a:ext cx="248031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答：坐得下。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1" grpId="0"/>
      <p:bldP spid="22" grpId="0"/>
      <p:bldP spid="23" grpId="0"/>
      <p:bldP spid="8" grpId="0" bldLvl="0" animBg="1"/>
      <p:bldP spid="10" grpId="0" bldLvl="0" animBg="1"/>
      <p:bldP spid="11" grpId="0" bldLvl="0" animBg="1"/>
      <p:bldP spid="1537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文本框 17"/>
          <p:cNvSpPr txBox="1"/>
          <p:nvPr/>
        </p:nvSpPr>
        <p:spPr>
          <a:xfrm>
            <a:off x="331788" y="592138"/>
            <a:ext cx="4203700" cy="554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名教师和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名学生。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0" name="文本框 25"/>
          <p:cNvSpPr txBox="1"/>
          <p:nvPr/>
        </p:nvSpPr>
        <p:spPr>
          <a:xfrm>
            <a:off x="331788" y="1187450"/>
            <a:ext cx="4348162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问：这辆车能不能坐下。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19596" y="2007870"/>
            <a:ext cx="2475773" cy="495076"/>
            <a:chOff x="3046" y="2491"/>
            <a:chExt cx="5197" cy="1039"/>
          </a:xfrm>
        </p:grpSpPr>
        <p:sp>
          <p:nvSpPr>
            <p:cNvPr id="20" name="圆角矩形 19"/>
            <p:cNvSpPr/>
            <p:nvPr/>
          </p:nvSpPr>
          <p:spPr>
            <a:xfrm>
              <a:off x="3046" y="2491"/>
              <a:ext cx="5197" cy="1039"/>
            </a:xfrm>
            <a:prstGeom prst="roundRect">
              <a:avLst/>
            </a:prstGeom>
            <a:gradFill flip="none" rotWithShape="1">
              <a:gsLst>
                <a:gs pos="100000">
                  <a:srgbClr val="FFFFF2"/>
                </a:gs>
                <a:gs pos="39000">
                  <a:srgbClr val="CBF0FF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16393" name="组合 58"/>
            <p:cNvGrpSpPr/>
            <p:nvPr/>
          </p:nvGrpSpPr>
          <p:grpSpPr>
            <a:xfrm flipH="1">
              <a:off x="3326" y="2660"/>
              <a:ext cx="762" cy="738"/>
              <a:chOff x="787" y="2866"/>
              <a:chExt cx="1420" cy="1420"/>
            </a:xfrm>
          </p:grpSpPr>
          <p:pic>
            <p:nvPicPr>
              <p:cNvPr id="16394" name="图片 6" descr="77bdc2ad0ed0c6e8304ef5d85695bcc5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935" y="2981"/>
                <a:ext cx="1149" cy="11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1" name="椭圆 30"/>
              <p:cNvSpPr/>
              <p:nvPr/>
            </p:nvSpPr>
            <p:spPr>
              <a:xfrm>
                <a:off x="787" y="2866"/>
                <a:ext cx="1420" cy="1420"/>
              </a:xfrm>
              <a:prstGeom prst="ellipse">
                <a:avLst/>
              </a:prstGeom>
              <a:noFill/>
              <a:ln w="22225" cmpd="sng">
                <a:solidFill>
                  <a:srgbClr val="E47494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z="1800" strike="noStrike" noProof="1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6396" name="文本框 8"/>
            <p:cNvSpPr txBox="1"/>
            <p:nvPr/>
          </p:nvSpPr>
          <p:spPr>
            <a:xfrm>
              <a:off x="4103" y="2540"/>
              <a:ext cx="3742" cy="9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4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解答正确吗？</a:t>
              </a:r>
              <a:endPara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98550" y="3257233"/>
            <a:ext cx="5746115" cy="1088631"/>
            <a:chOff x="1369" y="4593"/>
            <a:chExt cx="9049" cy="1714"/>
          </a:xfrm>
        </p:grpSpPr>
        <p:sp>
          <p:nvSpPr>
            <p:cNvPr id="16398" name="AutoShape 27"/>
            <p:cNvSpPr/>
            <p:nvPr/>
          </p:nvSpPr>
          <p:spPr>
            <a:xfrm flipH="1">
              <a:off x="1369" y="4593"/>
              <a:ext cx="7224" cy="1714"/>
            </a:xfrm>
            <a:prstGeom prst="wedgeRoundRectCallout">
              <a:avLst>
                <a:gd name="adj1" fmla="val -57722"/>
                <a:gd name="adj2" fmla="val -18384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>
                <a:lnSpc>
                  <a:spcPct val="110000"/>
                </a:lnSpc>
              </a:pPr>
              <a:r>
                <a:rPr lang="zh-CN" altLang="en-US" sz="30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学生和老师一共</a:t>
              </a:r>
              <a:r>
                <a:rPr lang="en-US" altLang="zh-CN" sz="30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32</a:t>
              </a:r>
              <a:r>
                <a:rPr lang="zh-CN" altLang="en-US" sz="30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人。客车有</a:t>
              </a:r>
              <a:r>
                <a:rPr lang="en-US" altLang="zh-CN" sz="30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33</a:t>
              </a:r>
              <a:r>
                <a:rPr lang="zh-CN" altLang="en-US" sz="30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个座位，坐得下。</a:t>
              </a:r>
              <a:endParaRPr lang="zh-CN" altLang="en-US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6399" name="图片 14" descr="C:\Users\Administrator\Desktop\文件\新画人物图\女01 11拷贝.png女01 11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119" y="4593"/>
              <a:ext cx="1299" cy="1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400" name="图片 2"/>
          <p:cNvPicPr>
            <a:picLocks noChangeAspect="1"/>
          </p:cNvPicPr>
          <p:nvPr/>
        </p:nvPicPr>
        <p:blipFill>
          <a:blip r:embed="rId3" cstate="print"/>
          <a:srcRect b="16392"/>
          <a:stretch>
            <a:fillRect/>
          </a:stretch>
        </p:blipFill>
        <p:spPr>
          <a:xfrm>
            <a:off x="4564380" y="527050"/>
            <a:ext cx="5162550" cy="1839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文本框 17"/>
          <p:cNvSpPr txBox="1"/>
          <p:nvPr/>
        </p:nvSpPr>
        <p:spPr>
          <a:xfrm>
            <a:off x="331788" y="592138"/>
            <a:ext cx="4203700" cy="5540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有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名教师和</a:t>
            </a:r>
            <a:r>
              <a:rPr lang="en-US" altLang="zh-CN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30</a:t>
            </a:r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名学生。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0" name="文本框 25"/>
          <p:cNvSpPr txBox="1"/>
          <p:nvPr/>
        </p:nvSpPr>
        <p:spPr>
          <a:xfrm>
            <a:off x="331788" y="1187450"/>
            <a:ext cx="4348162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问：这辆车能不能坐下。</a:t>
            </a:r>
            <a:endParaRPr lang="zh-CN" altLang="en-US" sz="30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98550" y="3257233"/>
            <a:ext cx="5746115" cy="1088631"/>
            <a:chOff x="1369" y="4593"/>
            <a:chExt cx="9049" cy="1714"/>
          </a:xfrm>
        </p:grpSpPr>
        <p:sp>
          <p:nvSpPr>
            <p:cNvPr id="16398" name="AutoShape 27"/>
            <p:cNvSpPr/>
            <p:nvPr/>
          </p:nvSpPr>
          <p:spPr>
            <a:xfrm flipH="1">
              <a:off x="1369" y="4593"/>
              <a:ext cx="7224" cy="1714"/>
            </a:xfrm>
            <a:prstGeom prst="wedgeRoundRectCallout">
              <a:avLst>
                <a:gd name="adj1" fmla="val -57722"/>
                <a:gd name="adj2" fmla="val -18384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>
                <a:lnSpc>
                  <a:spcPct val="110000"/>
                </a:lnSpc>
              </a:pPr>
              <a:r>
                <a:rPr lang="zh-CN" altLang="en-US" sz="30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你一定还有其他的解题方法，都写出来吧。</a:t>
              </a:r>
              <a:endParaRPr lang="zh-CN" altLang="en-US" sz="3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6399" name="图片 14" descr="C:\Users\Administrator\Desktop\文件\新画人物图\女01 11拷贝.png女01 11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119" y="4593"/>
              <a:ext cx="1299" cy="15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400" name="图片 2"/>
          <p:cNvPicPr>
            <a:picLocks noChangeAspect="1"/>
          </p:cNvPicPr>
          <p:nvPr/>
        </p:nvPicPr>
        <p:blipFill>
          <a:blip r:embed="rId2" cstate="print"/>
          <a:srcRect b="17287"/>
          <a:stretch>
            <a:fillRect/>
          </a:stretch>
        </p:blipFill>
        <p:spPr>
          <a:xfrm>
            <a:off x="4564380" y="527050"/>
            <a:ext cx="5162550" cy="18199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1129</Words>
  <Application>WPS 演示</Application>
  <PresentationFormat>全屏显示(16:9)</PresentationFormat>
  <Paragraphs>247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512</cp:revision>
  <dcterms:created xsi:type="dcterms:W3CDTF">2015-05-29T07:51:00Z</dcterms:created>
  <dcterms:modified xsi:type="dcterms:W3CDTF">2023-09-28T13:23:58Z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