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4" r:id="rId11"/>
    <p:sldId id="263" r:id="rId12"/>
    <p:sldId id="265" r:id="rId13"/>
    <p:sldId id="266" r:id="rId14"/>
    <p:sldId id="267" r:id="rId15"/>
    <p:sldId id="269" r:id="rId16"/>
    <p:sldId id="268" r:id="rId17"/>
    <p:sldId id="270" r:id="rId18"/>
    <p:sldId id="271" r:id="rId19"/>
    <p:sldId id="272" r:id="rId20"/>
    <p:sldId id="274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4C69F13-7421-4547-BFC1-71DC68C9815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4C69F13-7421-4547-BFC1-71DC68C9815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4C69F13-7421-4547-BFC1-71DC68C9815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4C69F13-7421-4547-BFC1-71DC68C9815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4C69F13-7421-4547-BFC1-71DC68C9815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4C69F13-7421-4547-BFC1-71DC68C9815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4C69F13-7421-4547-BFC1-71DC68C9815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4C69F13-7421-4547-BFC1-71DC68C9815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4C69F13-7421-4547-BFC1-71DC68C9815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4C69F13-7421-4547-BFC1-71DC68C9815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4C69F13-7421-4547-BFC1-71DC68C9815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4C69F13-7421-4547-BFC1-71DC68C9815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5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928688" y="2428875"/>
            <a:ext cx="7000875" cy="21240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kern="1200" cap="none" spc="0" normalizeH="0" baseline="0" noProof="0" dirty="0" smtClean="0">
                <a:latin typeface="+mn-lt"/>
                <a:ea typeface="+mn-ea"/>
                <a:cs typeface="+mn-cs"/>
              </a:rPr>
              <a:t>Unit 3 Lesson 14 May I Go to Beijing?</a:t>
            </a:r>
            <a:endParaRPr kumimoji="0" lang="zh-CN" altLang="en-US" sz="66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5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57188" y="357188"/>
            <a:ext cx="1928812" cy="646112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Role play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0" y="285750"/>
            <a:ext cx="1714500" cy="212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椭圆形标注 8"/>
          <p:cNvSpPr/>
          <p:nvPr/>
        </p:nvSpPr>
        <p:spPr>
          <a:xfrm>
            <a:off x="0" y="4786313"/>
            <a:ext cx="3000375" cy="1714500"/>
          </a:xfrm>
          <a:prstGeom prst="wedgeEllipseCallout">
            <a:avLst>
              <a:gd name="adj1" fmla="val -14729"/>
              <a:gd name="adj2" fmla="val -10317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Mum, may I go to West Lake?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图片 9" descr="SV0JZD@O2ROG[B_{L7@))E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714500"/>
            <a:ext cx="1804988" cy="1868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椭圆形标注 10"/>
          <p:cNvSpPr/>
          <p:nvPr/>
        </p:nvSpPr>
        <p:spPr>
          <a:xfrm>
            <a:off x="3929063" y="1071563"/>
            <a:ext cx="3000375" cy="928688"/>
          </a:xfrm>
          <a:prstGeom prst="wedgeEllipseCallout">
            <a:avLst>
              <a:gd name="adj1" fmla="val 53841"/>
              <a:gd name="adj2" fmla="val -88439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No, you may not.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1505" name="Picture 1" descr="C:\Users\chenchen10\AppData\Roaming\Tencent\Users\1354352631\QQ\WinTemp\RichOle\%NB`HX_T$SH@FP2C8Y4}1W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50" y="2643188"/>
            <a:ext cx="5857875" cy="4014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5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57188" y="357188"/>
            <a:ext cx="1928812" cy="646112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Role play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0" y="142875"/>
            <a:ext cx="1714500" cy="212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椭圆形标注 8"/>
          <p:cNvSpPr/>
          <p:nvPr/>
        </p:nvSpPr>
        <p:spPr>
          <a:xfrm>
            <a:off x="142875" y="4786313"/>
            <a:ext cx="2857500" cy="1714500"/>
          </a:xfrm>
          <a:prstGeom prst="wedgeEllipseCallout">
            <a:avLst>
              <a:gd name="adj1" fmla="val -11213"/>
              <a:gd name="adj2" fmla="val -103683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Mum, may I go to the cinema with my friends?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图片 9" descr="SV0JZD@O2ROG[B_{L7@))E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8" y="1643063"/>
            <a:ext cx="1804987" cy="1868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椭圆形标注 10"/>
          <p:cNvSpPr/>
          <p:nvPr/>
        </p:nvSpPr>
        <p:spPr>
          <a:xfrm>
            <a:off x="3929063" y="1071563"/>
            <a:ext cx="3000375" cy="928688"/>
          </a:xfrm>
          <a:prstGeom prst="wedgeEllipseCallout">
            <a:avLst>
              <a:gd name="adj1" fmla="val 53841"/>
              <a:gd name="adj2" fmla="val -88439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Yes, you may.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3554" name="Picture 2" descr="F:\任务\陈陈 河北教育三起5A-未检\Unit 3 A Travel Plan\Lesson 15 May I Invite Danny and Jenny\素材\go to the cinem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25" y="2500313"/>
            <a:ext cx="5357813" cy="4017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5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57188" y="357188"/>
            <a:ext cx="2786062" cy="646112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practice!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875" y="1643063"/>
            <a:ext cx="8786813" cy="70802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Mum, may I … ?               Yes, you may.</a:t>
            </a:r>
            <a:endParaRPr kumimoji="0" lang="en-US" altLang="zh-CN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pic>
        <p:nvPicPr>
          <p:cNvPr id="27650" name="Picture 2" descr="c:\users\CHENCH~1\appdata\roaming\360se6\USERDA~1\Temp\XliIeq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8" y="2439988"/>
            <a:ext cx="6215062" cy="4146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5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57188" y="357188"/>
            <a:ext cx="2786062" cy="646112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practice!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875" y="1357313"/>
            <a:ext cx="8786813" cy="70802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Mum, may I … ?               Yes, you may.</a:t>
            </a:r>
            <a:endParaRPr kumimoji="0" lang="en-US" altLang="zh-CN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pic>
        <p:nvPicPr>
          <p:cNvPr id="25601" name="Picture 1" descr="C:\Users\chenchen10\AppData\Roaming\Tencent\Users\1354352631\QQ\WinTemp\RichOle\~PD[9G@K9$EF$Z8F5}K330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2335213"/>
            <a:ext cx="6286500" cy="4319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5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57188" y="357188"/>
            <a:ext cx="2786062" cy="646112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practice!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875" y="1571625"/>
            <a:ext cx="8786813" cy="70802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Mum, may I … ?                No, you may not.</a:t>
            </a:r>
            <a:endParaRPr kumimoji="0" lang="en-US" altLang="zh-CN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pic>
        <p:nvPicPr>
          <p:cNvPr id="26625" name="Picture 1" descr="C:\Users\chenchen10\AppData\Roaming\Tencent\Users\1354352631\QQ\WinTemp\RichOle\YAC5H6WT[J`][DIRHDU@WY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2428875"/>
            <a:ext cx="5929313" cy="4171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5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57188" y="357188"/>
            <a:ext cx="2786062" cy="646112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practice!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875" y="1571625"/>
            <a:ext cx="8786813" cy="70802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Mum, may I … ?                No, you may not.</a:t>
            </a:r>
            <a:endParaRPr kumimoji="0" lang="en-US" altLang="zh-CN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pic>
        <p:nvPicPr>
          <p:cNvPr id="24577" name="Picture 1" descr="C:\Users\chenchen10\AppData\Roaming\Tencent\Users\1354352631\QQ\WinTemp\RichOle\SAH`PF_}L{2I}_JQAK8SK2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3" y="2428875"/>
            <a:ext cx="6000750" cy="4149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5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57188" y="357188"/>
            <a:ext cx="1643062" cy="646112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Calibri" panose="020F0502020204030204" pitchFamily="34" charset="0"/>
                <a:ea typeface="宋体" panose="02010600030101010101" pitchFamily="2" charset="-122"/>
              </a:rPr>
              <a:t>小知识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875" y="1357313"/>
            <a:ext cx="8786813" cy="1077913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 smtClean="0">
                <a:latin typeface="+mn-lt"/>
                <a:ea typeface="+mn-ea"/>
                <a:cs typeface="+mn-cs"/>
              </a:rPr>
              <a:t>May I …?</a:t>
            </a:r>
            <a:r>
              <a:rPr kumimoji="0" lang="zh-CN" altLang="en-US" sz="3200" kern="1200" cap="none" spc="0" normalizeH="0" baseline="0" noProof="0" dirty="0" smtClean="0">
                <a:latin typeface="+mn-lt"/>
                <a:ea typeface="+mn-ea"/>
                <a:cs typeface="+mn-cs"/>
              </a:rPr>
              <a:t>用来表示请求对方许可。口语中常用</a:t>
            </a:r>
            <a:r>
              <a:rPr kumimoji="0" lang="en-US" altLang="zh-CN" sz="3200" kern="1200" cap="none" spc="0" normalizeH="0" baseline="0" noProof="0" dirty="0" smtClean="0">
                <a:latin typeface="+mn-lt"/>
                <a:ea typeface="+mn-ea"/>
                <a:cs typeface="+mn-cs"/>
              </a:rPr>
              <a:t>can</a:t>
            </a:r>
            <a:r>
              <a:rPr kumimoji="0" lang="zh-CN" altLang="en-US" sz="3200" kern="1200" cap="none" spc="0" normalizeH="0" baseline="0" noProof="0" dirty="0" smtClean="0">
                <a:latin typeface="+mn-lt"/>
                <a:ea typeface="+mn-ea"/>
                <a:cs typeface="+mn-cs"/>
              </a:rPr>
              <a:t>代替</a:t>
            </a:r>
            <a:r>
              <a:rPr kumimoji="0" lang="en-US" altLang="zh-CN" sz="3200" kern="1200" cap="none" spc="0" normalizeH="0" baseline="0" noProof="0" dirty="0" smtClean="0">
                <a:latin typeface="+mn-lt"/>
                <a:ea typeface="+mn-ea"/>
                <a:cs typeface="+mn-cs"/>
              </a:rPr>
              <a:t>may</a:t>
            </a:r>
            <a:r>
              <a:rPr kumimoji="0" lang="zh-CN" altLang="en-US" sz="3200" kern="1200" cap="none" spc="0" normalizeH="0" baseline="0" noProof="0" dirty="0" smtClean="0">
                <a:latin typeface="+mn-lt"/>
                <a:ea typeface="+mn-ea"/>
                <a:cs typeface="+mn-cs"/>
              </a:rPr>
              <a:t>。</a:t>
            </a:r>
            <a:endParaRPr kumimoji="0" lang="en-US" altLang="zh-CN" sz="32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143000" y="3500438"/>
          <a:ext cx="6929486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4743"/>
                <a:gridCol w="3464743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肯定回答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否定回答</a:t>
                      </a:r>
                      <a:endParaRPr lang="zh-CN" alt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Yes, you may.</a:t>
                      </a:r>
                      <a:endParaRPr lang="en-US" altLang="zh-CN" sz="2800" dirty="0" smtClean="0"/>
                    </a:p>
                    <a:p>
                      <a:r>
                        <a:rPr lang="en-US" altLang="zh-CN" sz="2800" dirty="0" smtClean="0"/>
                        <a:t>Yes, please.</a:t>
                      </a:r>
                      <a:endParaRPr lang="en-US" altLang="zh-CN" sz="2800" dirty="0" smtClean="0"/>
                    </a:p>
                    <a:p>
                      <a:r>
                        <a:rPr lang="en-US" altLang="zh-CN" sz="2800" dirty="0" smtClean="0"/>
                        <a:t>Yes, of course.</a:t>
                      </a:r>
                      <a:endParaRPr lang="en-US" altLang="zh-CN" sz="2800" dirty="0" smtClean="0"/>
                    </a:p>
                    <a:p>
                      <a:r>
                        <a:rPr lang="en-US" altLang="zh-CN" sz="2800" dirty="0" smtClean="0"/>
                        <a:t>Sure.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No, you may not.</a:t>
                      </a:r>
                      <a:endParaRPr lang="en-US" altLang="zh-CN" sz="2800" dirty="0" smtClean="0"/>
                    </a:p>
                    <a:p>
                      <a:r>
                        <a:rPr lang="en-US" altLang="zh-CN" sz="2800" dirty="0" smtClean="0"/>
                        <a:t>No, you can’t.</a:t>
                      </a:r>
                      <a:endParaRPr lang="en-US" altLang="zh-CN" sz="2800" dirty="0" smtClean="0"/>
                    </a:p>
                    <a:p>
                      <a:r>
                        <a:rPr lang="en-US" altLang="zh-CN" sz="2800" dirty="0" smtClean="0"/>
                        <a:t>No, please don’t.</a:t>
                      </a:r>
                      <a:endParaRPr lang="en-US" altLang="zh-CN" sz="2800" dirty="0" smtClean="0"/>
                    </a:p>
                    <a:p>
                      <a:r>
                        <a:rPr lang="en-US" altLang="zh-CN" sz="2800" dirty="0" smtClean="0"/>
                        <a:t>No, you mustn’t.</a:t>
                      </a:r>
                      <a:endParaRPr lang="en-US" altLang="zh-CN" sz="2800" dirty="0" smtClean="0"/>
                    </a:p>
                    <a:p>
                      <a:r>
                        <a:rPr lang="en-US" altLang="zh-CN" sz="2800" dirty="0" smtClean="0"/>
                        <a:t>No,</a:t>
                      </a:r>
                      <a:r>
                        <a:rPr lang="en-US" altLang="zh-CN" sz="2800" baseline="0" dirty="0" smtClean="0"/>
                        <a:t> you’d better not.</a:t>
                      </a:r>
                      <a:endParaRPr lang="en-US" altLang="zh-CN" sz="28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429000" y="2643188"/>
            <a:ext cx="2357438" cy="7080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  May I …?</a:t>
            </a:r>
            <a:endParaRPr kumimoji="0" lang="zh-CN" altLang="en-US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214546" y="2643182"/>
            <a:ext cx="435946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smtClean="0"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Goodbye!</a:t>
            </a:r>
            <a:endParaRPr kumimoji="0" lang="zh-CN" altLang="en-US" sz="8000" b="1" i="0" u="none" strike="noStrike" kern="1200" cap="none" spc="0" normalizeH="0" baseline="0" noProof="0" dirty="0" smtClean="0">
              <a:solidFill>
                <a:schemeClr val="accent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5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285750" y="5715000"/>
            <a:ext cx="3429000" cy="7080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travel to Beijing</a:t>
            </a:r>
            <a:endParaRPr kumimoji="0" lang="zh-CN" altLang="en-US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88" y="357188"/>
            <a:ext cx="2214562" cy="646112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learn!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026" name="Picture 2" descr="c:\users\CHENCH~1\appdata\roaming\360se6\USERDA~1\Temp\133360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63" y="1214438"/>
            <a:ext cx="6000750" cy="4262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5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285750" y="2286000"/>
            <a:ext cx="2928938" cy="13239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go to the </a:t>
            </a:r>
            <a:endParaRPr kumimoji="0" lang="en-US" altLang="zh-CN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Great Wall</a:t>
            </a:r>
            <a:endParaRPr kumimoji="0" lang="zh-CN" altLang="en-US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88" y="357188"/>
            <a:ext cx="2214562" cy="646112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learn!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5361" name="Picture 1" descr="C:\Users\chenchen10\AppData\Roaming\Tencent\Users\1354352631\QQ\WinTemp\RichOle\MI2}XM)2~6CVKG14@)N91H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285875"/>
            <a:ext cx="5500688" cy="5180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928688" y="1428750"/>
            <a:ext cx="2928938" cy="7080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go shopping</a:t>
            </a:r>
            <a:endParaRPr kumimoji="0" lang="en-US" altLang="zh-CN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88" y="357188"/>
            <a:ext cx="2214562" cy="646112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learn!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6385" name="Picture 1" descr="C:\Users\chenchen10\AppData\Roaming\Tencent\Users\1354352631\QQ\WinTemp\RichOle\9T{C01NK432DW4IFC6QU[}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2286000"/>
            <a:ext cx="7072313" cy="4351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5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6000750" y="642938"/>
            <a:ext cx="2928938" cy="7080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live in Beijing</a:t>
            </a:r>
            <a:endParaRPr kumimoji="0" lang="en-US" altLang="zh-CN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88" y="357188"/>
            <a:ext cx="2214562" cy="646112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learn!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7410" name="Picture 2" descr="c:\users\CHENCH~1\appdata\roaming\360se6\USERDA~1\Temp\0S9562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1500188"/>
            <a:ext cx="6929437" cy="5197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5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57188" y="357188"/>
            <a:ext cx="1928812" cy="646112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Role play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1571625"/>
            <a:ext cx="1714500" cy="212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椭圆形标注 8"/>
          <p:cNvSpPr/>
          <p:nvPr/>
        </p:nvSpPr>
        <p:spPr>
          <a:xfrm>
            <a:off x="142875" y="4643438"/>
            <a:ext cx="3000375" cy="1214438"/>
          </a:xfrm>
          <a:prstGeom prst="wedgeEllipseCallout">
            <a:avLst>
              <a:gd name="adj1" fmla="val -13850"/>
              <a:gd name="adj2" fmla="val -121631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Mum, may I go to Shanghai?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图片 9" descr="SV0JZD@O2ROG[B_{L7@))E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5188" y="142875"/>
            <a:ext cx="1804987" cy="1868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椭圆形标注 10"/>
          <p:cNvSpPr/>
          <p:nvPr/>
        </p:nvSpPr>
        <p:spPr>
          <a:xfrm>
            <a:off x="4071938" y="1214438"/>
            <a:ext cx="2786063" cy="928688"/>
          </a:xfrm>
          <a:prstGeom prst="wedgeEllipseCallout">
            <a:avLst>
              <a:gd name="adj1" fmla="val 60581"/>
              <a:gd name="adj2" fmla="val -68558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No, you may not.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434" name="Picture 2" descr="c:\users\CHENCH~1\appdata\roaming\360se6\USERDA~1\Temp\201304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2500313"/>
            <a:ext cx="5572125" cy="4179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5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57188" y="357188"/>
            <a:ext cx="1928812" cy="646112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Role play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71625"/>
            <a:ext cx="1714500" cy="212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椭圆形标注 8"/>
          <p:cNvSpPr/>
          <p:nvPr/>
        </p:nvSpPr>
        <p:spPr>
          <a:xfrm>
            <a:off x="0" y="4643438"/>
            <a:ext cx="3000375" cy="1214438"/>
          </a:xfrm>
          <a:prstGeom prst="wedgeEllipseCallout">
            <a:avLst>
              <a:gd name="adj1" fmla="val -13850"/>
              <a:gd name="adj2" fmla="val -121631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Mum, may I go to Mount Huang?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图片 9" descr="SV0JZD@O2ROG[B_{L7@))E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0" y="142875"/>
            <a:ext cx="1804988" cy="1868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椭圆形标注 10"/>
          <p:cNvSpPr/>
          <p:nvPr/>
        </p:nvSpPr>
        <p:spPr>
          <a:xfrm>
            <a:off x="3929063" y="1071563"/>
            <a:ext cx="3000375" cy="928688"/>
          </a:xfrm>
          <a:prstGeom prst="wedgeEllipseCallout">
            <a:avLst>
              <a:gd name="adj1" fmla="val 53841"/>
              <a:gd name="adj2" fmla="val -88439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Yes, you may.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458" name="Picture 2" descr="c:\users\CHENCH~1\appdata\roaming\360se6\USERDA~1\Temp\778D1D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813" y="2857500"/>
            <a:ext cx="5886450" cy="3679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5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57188" y="357188"/>
            <a:ext cx="1928812" cy="646112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Role play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71625"/>
            <a:ext cx="1714500" cy="212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椭圆形标注 8"/>
          <p:cNvSpPr/>
          <p:nvPr/>
        </p:nvSpPr>
        <p:spPr>
          <a:xfrm>
            <a:off x="0" y="4786313"/>
            <a:ext cx="3000375" cy="1714500"/>
          </a:xfrm>
          <a:prstGeom prst="wedgeEllipseCallout">
            <a:avLst>
              <a:gd name="adj1" fmla="val -14729"/>
              <a:gd name="adj2" fmla="val -10317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Mum, may I play badminton with Lily?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图片 9" descr="SV0JZD@O2ROG[B_{L7@))E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0" y="142875"/>
            <a:ext cx="1804988" cy="1868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椭圆形标注 10"/>
          <p:cNvSpPr/>
          <p:nvPr/>
        </p:nvSpPr>
        <p:spPr>
          <a:xfrm>
            <a:off x="3929063" y="1071563"/>
            <a:ext cx="3000375" cy="928688"/>
          </a:xfrm>
          <a:prstGeom prst="wedgeEllipseCallout">
            <a:avLst>
              <a:gd name="adj1" fmla="val 53841"/>
              <a:gd name="adj2" fmla="val -88439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Yes, you may.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482" name="Picture 2" descr="c:\users\CHENCH~1\appdata\roaming\360se6\USERDA~1\Temp\131799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563" y="2928938"/>
            <a:ext cx="5297487" cy="3519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5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57188" y="357188"/>
            <a:ext cx="1928812" cy="646112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Role play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0" y="142875"/>
            <a:ext cx="1714500" cy="212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椭圆形标注 8"/>
          <p:cNvSpPr/>
          <p:nvPr/>
        </p:nvSpPr>
        <p:spPr>
          <a:xfrm>
            <a:off x="142875" y="4786313"/>
            <a:ext cx="3071813" cy="1714500"/>
          </a:xfrm>
          <a:prstGeom prst="wedgeEllipseCallout">
            <a:avLst>
              <a:gd name="adj1" fmla="val -11213"/>
              <a:gd name="adj2" fmla="val -103683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Mum, may I go swimming with my friends?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图片 9" descr="SV0JZD@O2ROG[B_{L7@))E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8" y="1643063"/>
            <a:ext cx="1804987" cy="1868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椭圆形标注 10"/>
          <p:cNvSpPr/>
          <p:nvPr/>
        </p:nvSpPr>
        <p:spPr>
          <a:xfrm>
            <a:off x="3929063" y="1071563"/>
            <a:ext cx="3000375" cy="928688"/>
          </a:xfrm>
          <a:prstGeom prst="wedgeEllipseCallout">
            <a:avLst>
              <a:gd name="adj1" fmla="val 53841"/>
              <a:gd name="adj2" fmla="val -88439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Yes, you may.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483" name="Picture 3" descr="F:\二检\阙玮玮 清华大学英语（一起）2B（2014.1.第1版）-未检\UNIT 4 SEASONS\LESSON 26\素材\go swimmi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88" y="2428875"/>
            <a:ext cx="5643562" cy="4232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956</Words>
  <Application>WPS 演示</Application>
  <PresentationFormat>全屏显示(4:3)</PresentationFormat>
  <Paragraphs>98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9</cp:revision>
  <dcterms:created xsi:type="dcterms:W3CDTF">2014-08-21T02:18:00Z</dcterms:created>
  <dcterms:modified xsi:type="dcterms:W3CDTF">2023-09-30T16:15:44Z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D25A47A4D0904A3A931E6642E80FB7B3_13</vt:lpwstr>
  </property>
  <property fmtid="{D5CDD505-2E9C-101B-9397-08002B2CF9AE}" pid="3" name="KSOProductBuildVer">
    <vt:lpwstr>2052-12.1.0.15374</vt:lpwstr>
  </property>
</Properties>
</file>