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1" r:id="rId20"/>
    <p:sldId id="274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 Box 5"/>
          <p:cNvSpPr txBox="1"/>
          <p:nvPr/>
        </p:nvSpPr>
        <p:spPr>
          <a:xfrm>
            <a:off x="179388" y="908050"/>
            <a:ext cx="856932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en-US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Jokerman" panose="04090605060D06020702" pitchFamily="82" charset="0"/>
                <a:ea typeface="宋体" panose="02010600030101010101" pitchFamily="2" charset="-122"/>
                <a:cs typeface="+mn-ea"/>
              </a:rPr>
              <a:t>Unit 1 </a:t>
            </a:r>
            <a:endParaRPr lang="en-US" altLang="en-US" sz="48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Jokerman" panose="04090605060D06020702" pitchFamily="82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  <a:buNone/>
            </a:pPr>
            <a:r>
              <a:rPr lang="en-US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Jokerman" panose="04090605060D06020702" pitchFamily="82" charset="0"/>
                <a:ea typeface="宋体" panose="02010600030101010101" pitchFamily="2" charset="-122"/>
                <a:cs typeface="+mn-ea"/>
              </a:rPr>
              <a:t>Li Ming Goes to</a:t>
            </a:r>
            <a:r>
              <a:rPr lang="en-US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r>
              <a:rPr lang="en-US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Jokerman" panose="04090605060D06020702" pitchFamily="82" charset="0"/>
                <a:ea typeface="宋体" panose="02010600030101010101" pitchFamily="2" charset="-122"/>
                <a:cs typeface="+mn-ea"/>
              </a:rPr>
              <a:t>Canada</a:t>
            </a:r>
            <a:endParaRPr lang="en-US" altLang="en-US" sz="48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Jokerman" panose="04090605060D06020702" pitchFamily="82" charset="0"/>
              <a:ea typeface="宋体" panose="02010600030101010101" pitchFamily="2" charset="-122"/>
            </a:endParaRPr>
          </a:p>
        </p:txBody>
      </p:sp>
      <p:sp>
        <p:nvSpPr>
          <p:cNvPr id="2053" name="Text Box 4"/>
          <p:cNvSpPr txBox="1"/>
          <p:nvPr/>
        </p:nvSpPr>
        <p:spPr>
          <a:xfrm>
            <a:off x="1258888" y="3284538"/>
            <a:ext cx="63373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1" algn="ctr" fontAlgn="base">
              <a:spcBef>
                <a:spcPct val="50000"/>
              </a:spcBef>
              <a:buNone/>
            </a:pPr>
            <a:r>
              <a:rPr lang="en-US" altLang="zh-CN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Jokerman" panose="04090605060D06020702" pitchFamily="82" charset="0"/>
                <a:ea typeface="宋体" panose="02010600030101010101" pitchFamily="2" charset="-122"/>
                <a:cs typeface="+mn-ea"/>
              </a:rPr>
              <a:t>Lesson 2 </a:t>
            </a:r>
            <a:endParaRPr lang="en-US" altLang="zh-CN" sz="48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Jokerman" panose="04090605060D06020702" pitchFamily="82" charset="0"/>
              <a:ea typeface="宋体" panose="02010600030101010101" pitchFamily="2" charset="-122"/>
            </a:endParaRPr>
          </a:p>
          <a:p>
            <a:pPr lvl="1" algn="ctr" fontAlgn="base">
              <a:spcBef>
                <a:spcPct val="50000"/>
              </a:spcBef>
              <a:buNone/>
            </a:pPr>
            <a:r>
              <a:rPr lang="en-US" altLang="zh-CN" sz="4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Jokerman" panose="04090605060D06020702" pitchFamily="82" charset="0"/>
                <a:ea typeface="宋体" panose="02010600030101010101" pitchFamily="2" charset="-122"/>
                <a:cs typeface="+mn-ea"/>
              </a:rPr>
              <a:t>Jenny's H</a:t>
            </a:r>
            <a:r>
              <a:rPr lang="en-US" altLang="x-none" sz="4800" b="1" strike="noStrike" noProof="1" err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Jokerman" panose="04090605060D06020702" pitchFamily="82" charset="0"/>
                <a:ea typeface="宋体" panose="02010600030101010101" pitchFamily="2" charset="-122"/>
                <a:cs typeface="+mn-ea"/>
              </a:rPr>
              <a:t>ouse</a:t>
            </a:r>
            <a:endParaRPr lang="en-US" altLang="x-none" sz="4800" b="1" strike="noStrike" noProof="1" err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Jokerman" panose="04090605060D06020702" pitchFamily="8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0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0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0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05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05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053">
                                            <p:txEl>
                                              <p:charRg st="1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1266" descr="t0196dd3efffe2491d7"/>
          <p:cNvPicPr>
            <a:picLocks noChangeAspect="1"/>
          </p:cNvPicPr>
          <p:nvPr/>
        </p:nvPicPr>
        <p:blipFill>
          <a:blip r:embed="rId1"/>
          <a:srcRect b="12979"/>
          <a:stretch>
            <a:fillRect/>
          </a:stretch>
        </p:blipFill>
        <p:spPr>
          <a:xfrm>
            <a:off x="1042988" y="981075"/>
            <a:ext cx="6913562" cy="4519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Box 5"/>
          <p:cNvSpPr txBox="1"/>
          <p:nvPr/>
        </p:nvSpPr>
        <p:spPr>
          <a:xfrm>
            <a:off x="-323850" y="5589588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 go to bed in the bedroom.</a:t>
            </a:r>
            <a:endParaRPr lang="en-US" altLang="zh-CN" sz="40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3" name="图片 10242" descr="t0157f6565a736321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557338"/>
            <a:ext cx="7127875" cy="4757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TextBox 5"/>
          <p:cNvSpPr txBox="1"/>
          <p:nvPr/>
        </p:nvSpPr>
        <p:spPr>
          <a:xfrm>
            <a:off x="2411413" y="620713"/>
            <a:ext cx="5257800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study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9218" descr="200871620565746_2"/>
          <p:cNvPicPr>
            <a:picLocks noChangeAspect="1"/>
          </p:cNvPicPr>
          <p:nvPr/>
        </p:nvPicPr>
        <p:blipFill>
          <a:blip r:embed="rId1"/>
          <a:srcRect b="5646"/>
          <a:stretch>
            <a:fillRect/>
          </a:stretch>
        </p:blipFill>
        <p:spPr>
          <a:xfrm>
            <a:off x="900113" y="981075"/>
            <a:ext cx="7488237" cy="464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Box 5"/>
          <p:cNvSpPr txBox="1"/>
          <p:nvPr/>
        </p:nvSpPr>
        <p:spPr>
          <a:xfrm>
            <a:off x="-323850" y="5589588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 do my homework in the study.</a:t>
            </a:r>
            <a:endParaRPr lang="en-US" altLang="zh-CN" sz="40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8193"/>
          <p:cNvSpPr/>
          <p:nvPr/>
        </p:nvSpPr>
        <p:spPr>
          <a:xfrm>
            <a:off x="160338" y="1196975"/>
            <a:ext cx="8983662" cy="9779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Rooms in Jenny</a:t>
            </a:r>
            <a:r>
              <a:rPr lang="en-US" altLang="zh-CN" sz="4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’s house</a:t>
            </a:r>
            <a:endParaRPr lang="en-US" altLang="zh-CN" sz="40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40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珍妮家的房间</a:t>
            </a:r>
            <a:endParaRPr lang="zh-CN" altLang="en-US" sz="4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0" y="2349500"/>
            <a:ext cx="8983663" cy="6108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①Here's my house, Li Ming!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这是我家，李明！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Come in, please! I</a:t>
            </a:r>
            <a:r>
              <a:rPr lang="en-US" altLang="zh-CN" sz="28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’ll</a:t>
            </a: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show you the rooms in my house! </a:t>
            </a:r>
            <a:endParaRPr lang="en-US" altLang="zh-CN" sz="28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请进！我将要给你介绍我家的房间！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②There is a living room, a kitchen, and a bathroom on the first floor. This is the living room. 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在一楼有一间客厅，一间厨房和一间浴室。这是客厅。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0" y="1887538"/>
            <a:ext cx="8863013" cy="4970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This is the kitchen.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这是厨房。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Here’s the bathroom. 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这儿是浴室。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There is a tolilet.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那是一个马桶。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⑤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There are four bedrooms and a study on the second floor.This is the study.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在二楼有四间卧室和一个书房。这是书房。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⑥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This is my bedroom. That is your bedroom!</a:t>
            </a:r>
            <a:endParaRPr lang="en-US" altLang="zh-CN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这是我的卧室。那是你的卧室。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Thanks!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谢谢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6145"/>
          <p:cNvSpPr/>
          <p:nvPr/>
        </p:nvSpPr>
        <p:spPr>
          <a:xfrm>
            <a:off x="539750" y="333375"/>
            <a:ext cx="8215313" cy="7953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44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物主代词：</a:t>
            </a:r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231" name="表格 6230"/>
          <p:cNvGraphicFramePr/>
          <p:nvPr/>
        </p:nvGraphicFramePr>
        <p:xfrm>
          <a:off x="0" y="1268413"/>
          <a:ext cx="8931275" cy="5111750"/>
        </p:xfrm>
        <a:graphic>
          <a:graphicData uri="http://schemas.openxmlformats.org/drawingml/2006/table">
            <a:tbl>
              <a:tblPr/>
              <a:tblGrid>
                <a:gridCol w="1295400"/>
                <a:gridCol w="182563"/>
                <a:gridCol w="1135062"/>
                <a:gridCol w="1263650"/>
                <a:gridCol w="1260475"/>
                <a:gridCol w="1262063"/>
                <a:gridCol w="1263650"/>
                <a:gridCol w="1268412"/>
              </a:tblGrid>
              <a:tr h="17272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分类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单数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第一人称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endParaRPr lang="en-US" altLang="zh-CN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第二人称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endParaRPr lang="en-US" altLang="zh-CN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第三人称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复数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第一人称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endParaRPr lang="en-US" altLang="zh-CN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第二人称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endParaRPr lang="en-US" altLang="zh-CN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zh-CN" altLang="en-US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第三人称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655763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形容词性物主代词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my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your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his</a:t>
                      </a:r>
                      <a:endParaRPr lang="en-US" altLang="zh-CN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her</a:t>
                      </a:r>
                      <a:endParaRPr lang="en-US" altLang="zh-CN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its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our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your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their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728787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zh-CN" altLang="en-US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名词性物主代词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mine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yours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his</a:t>
                      </a:r>
                      <a:endParaRPr lang="en-US" altLang="zh-CN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hers</a:t>
                      </a:r>
                      <a:endParaRPr lang="en-US" altLang="zh-CN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its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ours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yours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68580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theirs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Homework</a:t>
            </a:r>
            <a:endParaRPr lang="en-US" altLang="zh-CN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/>
              <a:t>1.</a:t>
            </a:r>
            <a:r>
              <a:rPr lang="zh-CN" altLang="en-US"/>
              <a:t>背诵单词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了解并熟练使用物主代词。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区分形容词性物主代词和名词性物主代词。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2"/>
          <p:cNvSpPr txBox="1"/>
          <p:nvPr/>
        </p:nvSpPr>
        <p:spPr>
          <a:xfrm>
            <a:off x="1763713" y="2565400"/>
            <a:ext cx="6524625" cy="13096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8000">
                <a:solidFill>
                  <a:srgbClr val="FF0066"/>
                </a:solidFill>
                <a:latin typeface="Jokerman" panose="04090605060D06020702" pitchFamily="82" charset="0"/>
                <a:ea typeface="宋体" panose="02010600030101010101" pitchFamily="2" charset="-122"/>
              </a:rPr>
              <a:t>Thank you</a:t>
            </a:r>
            <a:r>
              <a:rPr lang="en-US" altLang="zh-CN" sz="8000" dirty="0">
                <a:solidFill>
                  <a:srgbClr val="FF0066"/>
                </a:solidFill>
                <a:latin typeface="Jokerman" panose="04090605060D06020702" pitchFamily="82" charset="0"/>
                <a:ea typeface="宋体" panose="02010600030101010101" pitchFamily="2" charset="-122"/>
              </a:rPr>
              <a:t>!</a:t>
            </a:r>
            <a:endParaRPr lang="en-US" altLang="zh-CN" sz="6000" dirty="0">
              <a:solidFill>
                <a:srgbClr val="9933FF"/>
              </a:solidFill>
              <a:latin typeface="Jokerman" panose="04090605060D06020702" pitchFamily="8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TextBox 5"/>
          <p:cNvSpPr txBox="1"/>
          <p:nvPr/>
        </p:nvSpPr>
        <p:spPr>
          <a:xfrm>
            <a:off x="2555875" y="404813"/>
            <a:ext cx="5257800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800" b="1" i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Jenny's h</a:t>
            </a:r>
            <a:r>
              <a:rPr lang="en-US" altLang="zh-CN" sz="4800" b="1" i="1" err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ouse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9462" name="图片 19461" descr="62_0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1412875"/>
            <a:ext cx="6624637" cy="519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9" name="图片 18438" descr="t01a2e8d6797917d9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773238"/>
            <a:ext cx="6911975" cy="473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TextBox 5"/>
          <p:cNvSpPr txBox="1"/>
          <p:nvPr/>
        </p:nvSpPr>
        <p:spPr>
          <a:xfrm>
            <a:off x="2627313" y="620713"/>
            <a:ext cx="5257800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living room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7410" descr="20101161345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413" y="414338"/>
            <a:ext cx="5400675" cy="5021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Box 5"/>
          <p:cNvSpPr txBox="1"/>
          <p:nvPr/>
        </p:nvSpPr>
        <p:spPr>
          <a:xfrm>
            <a:off x="-468312" y="5589588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watch TV in the living room.</a:t>
            </a:r>
            <a:endParaRPr lang="en-US" altLang="zh-CN" sz="40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7" name="图片 16386" descr="t0130da0d200bd884a0"/>
          <p:cNvPicPr>
            <a:picLocks noChangeAspect="1"/>
          </p:cNvPicPr>
          <p:nvPr/>
        </p:nvPicPr>
        <p:blipFill>
          <a:blip r:embed="rId1"/>
          <a:srcRect b="10966"/>
          <a:stretch>
            <a:fillRect/>
          </a:stretch>
        </p:blipFill>
        <p:spPr>
          <a:xfrm>
            <a:off x="755650" y="1989138"/>
            <a:ext cx="7018338" cy="4373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Box 5"/>
          <p:cNvSpPr txBox="1"/>
          <p:nvPr/>
        </p:nvSpPr>
        <p:spPr>
          <a:xfrm>
            <a:off x="2627313" y="620713"/>
            <a:ext cx="5257800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kitchen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5362" descr="t0123cb22081272d3b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052513"/>
            <a:ext cx="6551613" cy="4386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5"/>
          <p:cNvSpPr txBox="1"/>
          <p:nvPr/>
        </p:nvSpPr>
        <p:spPr>
          <a:xfrm>
            <a:off x="-323850" y="5589588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Mom make dinner in the kitchen.</a:t>
            </a:r>
            <a:endParaRPr lang="en-US" altLang="zh-CN" sz="40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9" name="图片 14338" descr="200910090145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1341438"/>
            <a:ext cx="6680200" cy="5265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Box 5"/>
          <p:cNvSpPr txBox="1"/>
          <p:nvPr/>
        </p:nvSpPr>
        <p:spPr>
          <a:xfrm>
            <a:off x="2339975" y="404813"/>
            <a:ext cx="5257800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bathroom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3314" descr="6755670_180346827000_2"/>
          <p:cNvPicPr>
            <a:picLocks noChangeAspect="1"/>
          </p:cNvPicPr>
          <p:nvPr/>
        </p:nvPicPr>
        <p:blipFill>
          <a:blip r:embed="rId1"/>
          <a:srcRect b="5930"/>
          <a:stretch>
            <a:fillRect/>
          </a:stretch>
        </p:blipFill>
        <p:spPr>
          <a:xfrm>
            <a:off x="971550" y="981075"/>
            <a:ext cx="7161213" cy="449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Box 5"/>
          <p:cNvSpPr txBox="1"/>
          <p:nvPr/>
        </p:nvSpPr>
        <p:spPr>
          <a:xfrm>
            <a:off x="-323850" y="5589588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0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The toilet is in the bathroom.</a:t>
            </a:r>
            <a:endParaRPr lang="en-US" altLang="zh-CN" sz="40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1" name="图片 12290" descr="t0111cfbd1afe393d0b"/>
          <p:cNvPicPr>
            <a:picLocks noChangeAspect="1"/>
          </p:cNvPicPr>
          <p:nvPr/>
        </p:nvPicPr>
        <p:blipFill>
          <a:blip r:embed="rId1"/>
          <a:srcRect b="9454"/>
          <a:stretch>
            <a:fillRect/>
          </a:stretch>
        </p:blipFill>
        <p:spPr>
          <a:xfrm>
            <a:off x="684213" y="1700213"/>
            <a:ext cx="7126287" cy="4843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TextBox 5"/>
          <p:cNvSpPr txBox="1"/>
          <p:nvPr/>
        </p:nvSpPr>
        <p:spPr>
          <a:xfrm>
            <a:off x="2411413" y="620713"/>
            <a:ext cx="5257800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bedroom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979</Words>
  <Application>WPS 演示</Application>
  <PresentationFormat>在屏幕上显示</PresentationFormat>
  <Paragraphs>116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Jokerman</vt:lpstr>
      <vt:lpstr>Comic Sans MS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5</cp:revision>
  <dcterms:created xsi:type="dcterms:W3CDTF">2016-10-14T15:20:00Z</dcterms:created>
  <dcterms:modified xsi:type="dcterms:W3CDTF">2023-09-30T12:04:49Z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4E1984254C464CE19E45717F9FD219E0_13</vt:lpwstr>
  </property>
</Properties>
</file>