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7"/>
  </p:handoutMasterIdLst>
  <p:sldIdLst>
    <p:sldId id="266" r:id="rId4"/>
    <p:sldId id="267" r:id="rId5"/>
    <p:sldId id="261" r:id="rId7"/>
    <p:sldId id="277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60" r:id="rId25"/>
    <p:sldId id="29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407860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解比较简单的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方程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6388" name="矩形 1"/>
          <p:cNvSpPr/>
          <p:nvPr/>
        </p:nvSpPr>
        <p:spPr>
          <a:xfrm>
            <a:off x="2989263" y="784225"/>
            <a:ext cx="3452812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ts val="4075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例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      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解  方  程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76663" y="3292475"/>
            <a:ext cx="1803400" cy="661988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63900" y="1768475"/>
            <a:ext cx="3111500" cy="739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20-x=9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0475" y="3060700"/>
            <a:ext cx="1020763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" name="圆角矩形标注 57"/>
          <p:cNvSpPr/>
          <p:nvPr/>
        </p:nvSpPr>
        <p:spPr>
          <a:xfrm>
            <a:off x="2471738" y="4465638"/>
            <a:ext cx="3619500" cy="852488"/>
          </a:xfrm>
          <a:prstGeom prst="wedgeRoundRectCallout">
            <a:avLst>
              <a:gd name="adj1" fmla="val -58440"/>
              <a:gd name="adj2" fmla="val 28420"/>
              <a:gd name="adj3" fmla="val 16667"/>
            </a:avLst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503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这个问题怎么解决？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768475" y="2605088"/>
            <a:ext cx="47879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解：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20-x-20=9-20 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776663" y="3335338"/>
            <a:ext cx="19526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charset="-122"/>
                <a:ea typeface="宋体" panose="0201060003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x=9-20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6875463" y="2139950"/>
            <a:ext cx="4300538" cy="1416050"/>
          </a:xfrm>
          <a:prstGeom prst="wedgeRoundRectCallout">
            <a:avLst>
              <a:gd name="adj1" fmla="val 16364"/>
              <a:gd name="adj2" fmla="val 82854"/>
              <a:gd name="adj3" fmla="val 16667"/>
            </a:avLst>
          </a:prstGeom>
          <a:noFill/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等式两边同时加上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，方程会变成我们学过的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20=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9+x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950" y="3954780"/>
            <a:ext cx="1500505" cy="2522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80" y="4194810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0"/>
      <p:bldP spid="58" grpId="0" bldLvl="0" animBg="1"/>
      <p:bldP spid="61" grpId="0"/>
      <p:bldP spid="62" grpId="0"/>
      <p:bldP spid="6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7054850" y="3648075"/>
            <a:ext cx="3814763" cy="2798763"/>
          </a:xfrm>
          <a:prstGeom prst="rect">
            <a:avLst/>
          </a:prstGeom>
          <a:noFill/>
          <a:ln w="28575">
            <a:solidFill>
              <a:srgbClr val="5B9BD5"/>
            </a:solidFill>
          </a:ln>
        </p:spPr>
        <p:txBody>
          <a:bodyPr lIns="90000" tIns="46800" rIns="90000" bIns="46800"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检验：方程左边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=20-x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=20-11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=9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   =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方程右边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所以，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x=6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是方程的解。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7067550" y="1660525"/>
            <a:ext cx="3789363" cy="1562100"/>
          </a:xfrm>
          <a:prstGeom prst="wedgeRoundRectCallout">
            <a:avLst>
              <a:gd name="adj1" fmla="val -69189"/>
              <a:gd name="adj2" fmla="val -5388"/>
              <a:gd name="adj3" fmla="val 16667"/>
            </a:avLst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方程两边同时加上相同的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式子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，等式仍然相等。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273425" y="1454150"/>
            <a:ext cx="1489075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20-x=9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924050" y="2270125"/>
            <a:ext cx="4075113" cy="544513"/>
          </a:xfrm>
          <a:prstGeom prst="roundRect">
            <a:avLst>
              <a:gd name="adj" fmla="val 0"/>
            </a:avLst>
          </a:prstGeom>
          <a:solidFill>
            <a:srgbClr val="EDFFF8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解：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20-x+x=9+x  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87763" y="2960688"/>
            <a:ext cx="278447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20=9+x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440113" y="3406775"/>
            <a:ext cx="1835150" cy="739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9+x=20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071813" y="4060825"/>
            <a:ext cx="2949575" cy="663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9+x-9=20-9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60813" y="4678363"/>
            <a:ext cx="1589087" cy="738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x=11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5" grpId="0" bldLvl="0" animBg="1"/>
      <p:bldP spid="47" grpId="0"/>
      <p:bldP spid="52" grpId="0"/>
      <p:bldP spid="53" grpId="0"/>
      <p:bldP spid="54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18460" y="1481138"/>
            <a:ext cx="6634163" cy="113347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解形如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20-x=9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的方程的步骤是什么？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3518" y="3429318"/>
            <a:ext cx="7413625" cy="11350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）先两边同时加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，使方程变成我们熟悉的形式。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）利用等式的性质解方程。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1335405" y="2203450"/>
            <a:ext cx="4348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解：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100+x-100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=250-100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=150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461" name="文本框 48"/>
          <p:cNvSpPr txBox="1"/>
          <p:nvPr/>
        </p:nvSpPr>
        <p:spPr>
          <a:xfrm>
            <a:off x="2476500" y="1660525"/>
            <a:ext cx="7870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100+x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=250                                     x-12=31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77265" y="3278505"/>
            <a:ext cx="53314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检验：方程左边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=100+x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=100+150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=250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150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100+x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250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的解。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2525" y="709613"/>
            <a:ext cx="2338388" cy="646113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解方程并验算。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980555" y="2181225"/>
            <a:ext cx="4257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x-12+12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=31+12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x=43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20038" y="3454400"/>
            <a:ext cx="1719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743825" y="3914775"/>
            <a:ext cx="28368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06285" y="3454400"/>
            <a:ext cx="4907915" cy="23196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ts val="3475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检验：方程左边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=x-12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=43-12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=31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x-12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的解。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3" grpId="0"/>
      <p:bldP spid="56" grpId="0"/>
      <p:bldP spid="57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922020" y="2203450"/>
            <a:ext cx="4962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解： 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÷1.63=6.4÷1.6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=4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485" name="文本框 48"/>
          <p:cNvSpPr txBox="1"/>
          <p:nvPr/>
        </p:nvSpPr>
        <p:spPr>
          <a:xfrm>
            <a:off x="2455863" y="1657350"/>
            <a:ext cx="7870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1.6x=6.4                                2.1÷x=3 </a:t>
            </a:r>
            <a:endParaRPr lang="zh-CN" altLang="en-US" sz="28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35075" y="3278188"/>
            <a:ext cx="507365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检验：方程左边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=1.6x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=1.6×4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=6.4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1.6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x=6.4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的解。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6965" y="569278"/>
            <a:ext cx="2338388" cy="646113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解方程并验算。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792913" y="2203450"/>
            <a:ext cx="3602037" cy="193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2.1÷x×x=3×x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2.1=3x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3x=2.1                     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3x÷3=2.1÷3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x=0.7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92913" y="4167188"/>
            <a:ext cx="5692775" cy="23225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ts val="3475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检验：方程左边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=2.1÷x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=2.1÷0.7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ts val="3475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x=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是方程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2.1÷x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的解。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3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4181475" y="1028065"/>
            <a:ext cx="2621915" cy="46037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ea typeface="宋体" panose="02010600030101010101" pitchFamily="2" charset="-122"/>
              </a:rPr>
              <a:t>列方程并解答。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2" name="图片 -2147482611" descr="C:\Users\Administrator\AppData\Roaming\Tencent\Users\694376350\QQ\WinTemp\RichOle\V8O`NO90SV91O0EI93AU6AI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235" y="1983105"/>
            <a:ext cx="6567805" cy="1459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80665" y="3611245"/>
            <a:ext cx="222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x+1.2=4</a:t>
            </a:r>
            <a:endParaRPr lang="en-US" altLang="zh-CN" sz="2800" b="1"/>
          </a:p>
        </p:txBody>
      </p:sp>
      <p:sp>
        <p:nvSpPr>
          <p:cNvPr id="46" name="文本框 45"/>
          <p:cNvSpPr txBox="1"/>
          <p:nvPr/>
        </p:nvSpPr>
        <p:spPr>
          <a:xfrm>
            <a:off x="1486535" y="4133215"/>
            <a:ext cx="4348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解：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+1.2-1.2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=4-1.2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=2.8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8175" y="3611245"/>
            <a:ext cx="2221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3x=8.4</a:t>
            </a:r>
            <a:endParaRPr lang="en-US" altLang="zh-CN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5293360" y="4133215"/>
            <a:ext cx="4962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解：  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÷3=8.4÷3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</a:t>
            </a:r>
            <a:r>
              <a:rPr lang="zh-CN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=2.8 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2532" name="矩形 1"/>
          <p:cNvSpPr/>
          <p:nvPr/>
        </p:nvSpPr>
        <p:spPr>
          <a:xfrm>
            <a:off x="2100263" y="1887538"/>
            <a:ext cx="8553450" cy="15684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）由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2.4=0.32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X=2.72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。这个过程叫做（      ）    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A  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解方程       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B  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方程       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C   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方程的解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3" name="矩形 2"/>
          <p:cNvSpPr/>
          <p:nvPr/>
        </p:nvSpPr>
        <p:spPr>
          <a:xfrm>
            <a:off x="5111750" y="863600"/>
            <a:ext cx="2373313" cy="9540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选    一   选。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7" name="矩形 1"/>
          <p:cNvSpPr>
            <a:spLocks noChangeArrowheads="1"/>
          </p:cNvSpPr>
          <p:nvPr/>
        </p:nvSpPr>
        <p:spPr bwMode="auto">
          <a:xfrm>
            <a:off x="2020888" y="4235450"/>
            <a:ext cx="8553450" cy="15684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哪一个x的值能使方程25x=2.5。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（       ）。 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A 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x=10</a:t>
            </a:r>
            <a:r>
              <a:rPr lang="en-US" altLang="zh-CN" sz="2400" b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□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B x=0.1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     C </a:t>
            </a:r>
            <a:r>
              <a:rPr kumimoji="0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x=0.01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    </a:t>
            </a:r>
            <a:endParaRPr kumimoji="0" lang="zh-CN" altLang="pt-B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75750" y="2152650"/>
            <a:ext cx="41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37793" y="4537075"/>
            <a:ext cx="3937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3556" name="矩形 2"/>
          <p:cNvSpPr/>
          <p:nvPr/>
        </p:nvSpPr>
        <p:spPr>
          <a:xfrm>
            <a:off x="3100388" y="896938"/>
            <a:ext cx="6648450" cy="13836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一个平行四边形的高是15厘米，面积是315平方厘米，底是多少厘米？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3233" y="2697163"/>
            <a:ext cx="7486650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15x=315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15x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15=315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x=21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答：底是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854450" y="2819400"/>
            <a:ext cx="5334000" cy="267779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85x=1105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解：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85x÷85 =1105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÷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   x=13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答：小红走到学校需要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13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分钟。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3366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3366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99385" y="1136650"/>
            <a:ext cx="7644765" cy="95313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2800" b="1"/>
              <a:t>小红从家里到学校的距离是1105米，已知小红每分钟步行85米，小红走到学校需要多少分钟？</a:t>
            </a:r>
            <a:endParaRPr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dirty="0"/>
              <a:t>课堂</a:t>
            </a:r>
            <a:r>
              <a:rPr dirty="0"/>
              <a:t>总结</a:t>
            </a:r>
            <a:endParaRPr dirty="0"/>
          </a:p>
        </p:txBody>
      </p:sp>
      <p:sp>
        <p:nvSpPr>
          <p:cNvPr id="3" name="圆角矩形标注 2"/>
          <p:cNvSpPr/>
          <p:nvPr/>
        </p:nvSpPr>
        <p:spPr>
          <a:xfrm>
            <a:off x="3257550" y="2002155"/>
            <a:ext cx="3867150" cy="893445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6163" y="3335338"/>
            <a:ext cx="6332537" cy="830262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、利用等式的性质解方程。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316163" y="4443413"/>
            <a:ext cx="6200775" cy="7191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、学会了解形如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3x=12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20-x=9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方程。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1590" y="115887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30725" name="矩形 1"/>
          <p:cNvSpPr>
            <a:spLocks noChangeArrowheads="1"/>
          </p:cNvSpPr>
          <p:nvPr/>
        </p:nvSpPr>
        <p:spPr bwMode="auto">
          <a:xfrm>
            <a:off x="4422775" y="1004888"/>
            <a:ext cx="2598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解   方   程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7653" name="矩形 9"/>
          <p:cNvSpPr/>
          <p:nvPr/>
        </p:nvSpPr>
        <p:spPr>
          <a:xfrm>
            <a:off x="1282700" y="1974850"/>
            <a:ext cx="3468688" cy="1517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ts val="38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x+3=9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8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x+3-3 = 9-3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8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  x=6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5" name="矩形 4"/>
          <p:cNvSpPr/>
          <p:nvPr/>
        </p:nvSpPr>
        <p:spPr>
          <a:xfrm>
            <a:off x="1601788" y="5765800"/>
            <a:ext cx="41211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3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所以，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x=6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是方程的解。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656" name="组合 5"/>
          <p:cNvGrpSpPr/>
          <p:nvPr/>
        </p:nvGrpSpPr>
        <p:grpSpPr>
          <a:xfrm>
            <a:off x="6400800" y="1636713"/>
            <a:ext cx="4549775" cy="3963987"/>
            <a:chOff x="6401168" y="1637379"/>
            <a:chExt cx="4548988" cy="3962618"/>
          </a:xfrm>
        </p:grpSpPr>
        <p:sp>
          <p:nvSpPr>
            <p:cNvPr id="27657" name="文本框 17"/>
            <p:cNvSpPr txBox="1"/>
            <p:nvPr/>
          </p:nvSpPr>
          <p:spPr>
            <a:xfrm>
              <a:off x="7750941" y="1637379"/>
              <a:ext cx="148951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20-x=9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6401168" y="2454659"/>
              <a:ext cx="4075995" cy="544325"/>
            </a:xfrm>
            <a:prstGeom prst="roundRect">
              <a:avLst>
                <a:gd name="adj" fmla="val 0"/>
              </a:avLst>
            </a:prstGeom>
            <a:solidFill>
              <a:srgbClr val="EDFFF8"/>
            </a:solidFill>
            <a:ln w="12700" cap="flat" cmpd="sng" algn="ctr">
              <a:solidFill>
                <a:srgbClr val="00865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解：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  20-x+x=9+x   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659" name="文本框 19"/>
            <p:cNvSpPr txBox="1"/>
            <p:nvPr/>
          </p:nvSpPr>
          <p:spPr>
            <a:xfrm>
              <a:off x="8165681" y="3144012"/>
              <a:ext cx="2784475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20=9+x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7660" name="文本框 20"/>
            <p:cNvSpPr txBox="1"/>
            <p:nvPr/>
          </p:nvSpPr>
          <p:spPr>
            <a:xfrm>
              <a:off x="7918071" y="3591069"/>
              <a:ext cx="1835241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9+x=20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7661" name="文本框 21"/>
            <p:cNvSpPr txBox="1"/>
            <p:nvPr/>
          </p:nvSpPr>
          <p:spPr>
            <a:xfrm>
              <a:off x="7548768" y="4245224"/>
              <a:ext cx="2950210" cy="662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9+x-9=20-9</a:t>
              </a:r>
              <a:endPara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7662" name="文本框 22"/>
            <p:cNvSpPr txBox="1"/>
            <p:nvPr/>
          </p:nvSpPr>
          <p:spPr>
            <a:xfrm>
              <a:off x="8438955" y="4861333"/>
              <a:ext cx="1588770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x=11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602105" y="3567430"/>
            <a:ext cx="3350895" cy="2124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方程左边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=x+3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                       =6+3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                       =9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0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0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0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653540" y="1210945"/>
            <a:ext cx="8884920" cy="52197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在圈里填上合适的运算符号，在方框里填上合适的数。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endParaRPr lang="en-US" altLang="en-US" sz="2400" b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3320" y="2079625"/>
            <a:ext cx="6696075" cy="40309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3200" b="0">
                <a:latin typeface="Times New Roman" panose="02020603050405020304" charset="0"/>
              </a:rPr>
              <a:t>x</a:t>
            </a:r>
            <a:r>
              <a:rPr lang="zh-CN" sz="3200" b="0">
                <a:ea typeface="宋体" panose="02010600030101010101" pitchFamily="2" charset="-122"/>
              </a:rPr>
              <a:t>＋</a:t>
            </a:r>
            <a:r>
              <a:rPr lang="en-US" sz="3200" b="0">
                <a:latin typeface="Times New Roman" panose="02020603050405020304" charset="0"/>
              </a:rPr>
              <a:t>4=48       x</a:t>
            </a:r>
            <a:r>
              <a:rPr lang="zh-CN" sz="3200" b="0">
                <a:ea typeface="宋体" panose="02010600030101010101" pitchFamily="2" charset="-122"/>
              </a:rPr>
              <a:t>＋</a:t>
            </a:r>
            <a:r>
              <a:rPr lang="en-US" sz="3200" b="0">
                <a:latin typeface="Times New Roman" panose="02020603050405020304" charset="0"/>
              </a:rPr>
              <a:t>4 </a:t>
            </a:r>
            <a:r>
              <a:rPr lang="en-US" sz="3200" b="0">
                <a:latin typeface="宋体" panose="02010600030101010101" pitchFamily="2" charset="-122"/>
              </a:rPr>
              <a:t>○ □ </a:t>
            </a:r>
            <a:r>
              <a:rPr lang="en-US" sz="3200" b="0">
                <a:latin typeface="Times New Roman" panose="02020603050405020304" charset="0"/>
              </a:rPr>
              <a:t>=48 </a:t>
            </a:r>
            <a:r>
              <a:rPr lang="zh-CN" sz="3200" b="0">
                <a:ea typeface="宋体" panose="02010600030101010101" pitchFamily="2" charset="-122"/>
              </a:rPr>
              <a:t>＋ </a:t>
            </a:r>
            <a:r>
              <a:rPr lang="en-US" sz="3200" b="0">
                <a:latin typeface="Times New Roman" panose="02020603050405020304" charset="0"/>
              </a:rPr>
              <a:t>12 </a:t>
            </a:r>
            <a:endParaRPr lang="en-US" sz="3200" b="0">
              <a:latin typeface="Times New Roman" panose="02020603050405020304" charset="0"/>
            </a:endParaRPr>
          </a:p>
          <a:p>
            <a:pPr indent="0">
              <a:lnSpc>
                <a:spcPct val="200000"/>
              </a:lnSpc>
            </a:pPr>
            <a:r>
              <a:rPr lang="en-US" sz="3200" b="0">
                <a:latin typeface="Times New Roman" panose="02020603050405020304" charset="0"/>
              </a:rPr>
              <a:t>x</a:t>
            </a:r>
            <a:r>
              <a:rPr lang="zh-CN" sz="3200" b="0">
                <a:ea typeface="宋体" panose="02010600030101010101" pitchFamily="2" charset="-122"/>
              </a:rPr>
              <a:t>－</a:t>
            </a:r>
            <a:r>
              <a:rPr lang="en-US" sz="3200" b="0">
                <a:latin typeface="Times New Roman" panose="02020603050405020304" charset="0"/>
              </a:rPr>
              <a:t>4=48       x</a:t>
            </a:r>
            <a:r>
              <a:rPr lang="zh-CN" sz="3200" b="0">
                <a:ea typeface="宋体" panose="02010600030101010101" pitchFamily="2" charset="-122"/>
              </a:rPr>
              <a:t>－</a:t>
            </a:r>
            <a:r>
              <a:rPr lang="en-US" sz="3200" b="0">
                <a:latin typeface="Times New Roman" panose="02020603050405020304" charset="0"/>
              </a:rPr>
              <a:t>4 </a:t>
            </a:r>
            <a:r>
              <a:rPr lang="zh-CN" sz="3200" b="0">
                <a:ea typeface="宋体" panose="02010600030101010101" pitchFamily="2" charset="-122"/>
              </a:rPr>
              <a:t>－ </a:t>
            </a:r>
            <a:r>
              <a:rPr lang="en-US" sz="3200" b="0">
                <a:latin typeface="Times New Roman" panose="02020603050405020304" charset="0"/>
              </a:rPr>
              <a:t>12 =48 </a:t>
            </a:r>
            <a:r>
              <a:rPr lang="en-US" sz="3200" b="0">
                <a:latin typeface="宋体" panose="02010600030101010101" pitchFamily="2" charset="-122"/>
              </a:rPr>
              <a:t>○ □ </a:t>
            </a:r>
            <a:endParaRPr lang="en-US" sz="3200" b="0">
              <a:latin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en-US" sz="3200" b="0">
                <a:latin typeface="Times New Roman" panose="02020603050405020304" charset="0"/>
              </a:rPr>
              <a:t>x </a:t>
            </a:r>
            <a:r>
              <a:rPr lang="en-US" sz="3200" b="0">
                <a:latin typeface="宋体" panose="02010600030101010101" pitchFamily="2" charset="-122"/>
              </a:rPr>
              <a:t>× </a:t>
            </a:r>
            <a:r>
              <a:rPr lang="en-US" sz="3200" b="0">
                <a:latin typeface="Times New Roman" panose="02020603050405020304" charset="0"/>
              </a:rPr>
              <a:t>4=48      x </a:t>
            </a:r>
            <a:r>
              <a:rPr lang="en-US" sz="3200" b="0">
                <a:latin typeface="宋体" panose="02010600030101010101" pitchFamily="2" charset="-122"/>
              </a:rPr>
              <a:t>× </a:t>
            </a:r>
            <a:r>
              <a:rPr lang="en-US" sz="3200" b="0">
                <a:latin typeface="Times New Roman" panose="02020603050405020304" charset="0"/>
              </a:rPr>
              <a:t>4 </a:t>
            </a:r>
            <a:r>
              <a:rPr lang="en-US" sz="3200" b="0">
                <a:latin typeface="宋体" panose="02010600030101010101" pitchFamily="2" charset="-122"/>
              </a:rPr>
              <a:t>× </a:t>
            </a:r>
            <a:r>
              <a:rPr lang="en-US" sz="3200" b="0">
                <a:latin typeface="Times New Roman" panose="02020603050405020304" charset="0"/>
              </a:rPr>
              <a:t>10 =48 </a:t>
            </a:r>
            <a:r>
              <a:rPr lang="en-US" sz="3200" b="0">
                <a:latin typeface="宋体" panose="02010600030101010101" pitchFamily="2" charset="-122"/>
              </a:rPr>
              <a:t>○ □ </a:t>
            </a:r>
            <a:endParaRPr lang="en-US" sz="3200" b="0">
              <a:latin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en-US" sz="3200" b="0">
                <a:latin typeface="Times New Roman" panose="02020603050405020304" charset="0"/>
              </a:rPr>
              <a:t>x</a:t>
            </a:r>
            <a:r>
              <a:rPr lang="en-US" sz="3200" b="0">
                <a:latin typeface="宋体" panose="02010600030101010101" pitchFamily="2" charset="-122"/>
              </a:rPr>
              <a:t>÷</a:t>
            </a:r>
            <a:r>
              <a:rPr lang="en-US" sz="3200" b="0">
                <a:latin typeface="Times New Roman" panose="02020603050405020304" charset="0"/>
              </a:rPr>
              <a:t>4=48        x</a:t>
            </a:r>
            <a:r>
              <a:rPr lang="en-US" sz="3200" b="0">
                <a:latin typeface="宋体" panose="02010600030101010101" pitchFamily="2" charset="-122"/>
              </a:rPr>
              <a:t>÷</a:t>
            </a:r>
            <a:r>
              <a:rPr lang="en-US" sz="3200" b="0">
                <a:latin typeface="Times New Roman" panose="02020603050405020304" charset="0"/>
              </a:rPr>
              <a:t>4 </a:t>
            </a:r>
            <a:r>
              <a:rPr lang="en-US" sz="3200" b="0">
                <a:latin typeface="宋体" panose="02010600030101010101" pitchFamily="2" charset="-122"/>
              </a:rPr>
              <a:t>○ □ </a:t>
            </a:r>
            <a:r>
              <a:rPr lang="en-US" sz="3200" b="0">
                <a:latin typeface="Times New Roman" panose="02020603050405020304" charset="0"/>
              </a:rPr>
              <a:t>=48 </a:t>
            </a:r>
            <a:r>
              <a:rPr lang="en-US" sz="3200" b="0">
                <a:latin typeface="宋体" panose="02010600030101010101" pitchFamily="2" charset="-122"/>
              </a:rPr>
              <a:t>÷ </a:t>
            </a:r>
            <a:r>
              <a:rPr lang="en-US" sz="3200" b="0">
                <a:latin typeface="Times New Roman" panose="02020603050405020304" charset="0"/>
              </a:rPr>
              <a:t>6 </a:t>
            </a:r>
            <a:endParaRPr lang="en-US" altLang="en-US" sz="3200" b="0"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5145" y="2501265"/>
            <a:ext cx="44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+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1720" y="2501265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12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1310" y="3490595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12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2830" y="3490595"/>
            <a:ext cx="44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-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0" y="4462780"/>
            <a:ext cx="384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×</a:t>
            </a:r>
            <a:endParaRPr lang="en-US" altLang="en-US" sz="24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46720" y="4432300"/>
            <a:ext cx="614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0040" y="5433060"/>
            <a:ext cx="4298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÷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47105" y="5433060"/>
            <a:ext cx="362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6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33780" y="1309370"/>
            <a:ext cx="10459085" cy="4523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200025"/>
            <a:r>
              <a:rPr lang="zh-CN" sz="2400" b="0">
                <a:ea typeface="宋体" panose="02010600030101010101" pitchFamily="2" charset="-122"/>
              </a:rPr>
              <a:t>一、教材第</a:t>
            </a:r>
            <a:r>
              <a:rPr lang="en-US" sz="2400" b="0">
                <a:latin typeface="宋体" panose="02010600030101010101" pitchFamily="2" charset="-122"/>
              </a:rPr>
              <a:t>68</a:t>
            </a:r>
            <a:r>
              <a:rPr lang="zh-CN" sz="2400" b="0">
                <a:ea typeface="宋体" panose="02010600030101010101" pitchFamily="2" charset="-122"/>
              </a:rPr>
              <a:t>页问题一：怎样利用等式的性质解方程？</a:t>
            </a:r>
            <a:r>
              <a:rPr lang="en-US" sz="2400" b="0">
                <a:latin typeface="宋体" panose="02010600030101010101" pitchFamily="2" charset="-122"/>
              </a:rPr>
              <a:t>1</a:t>
            </a:r>
            <a:r>
              <a:rPr lang="zh-CN" sz="2400" b="0">
                <a:ea typeface="宋体" panose="02010600030101010101" pitchFamily="2" charset="-122"/>
              </a:rPr>
              <a:t>.自学</a:t>
            </a:r>
            <a:r>
              <a:rPr lang="en-US" sz="2400" b="0">
                <a:latin typeface="宋体" panose="02010600030101010101" pitchFamily="2" charset="-122"/>
              </a:rPr>
              <a:t>68</a:t>
            </a:r>
            <a:r>
              <a:rPr lang="zh-CN" sz="2400" b="0">
                <a:ea typeface="宋体" panose="02010600030101010101" pitchFamily="2" charset="-122"/>
              </a:rPr>
              <a:t>页例1，69页例</a:t>
            </a:r>
            <a:r>
              <a:rPr lang="en-US" sz="2400" b="0">
                <a:latin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（1）使方程左右两边相等的（     ）叫做方程的解。（</a:t>
            </a:r>
            <a:r>
              <a:rPr lang="en-US" sz="2400" b="0">
                <a:latin typeface="Times New Roman" panose="02020603050405020304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）求方程的解的过程叫</a:t>
            </a:r>
            <a:r>
              <a:rPr lang="en-US" sz="2400" b="0">
                <a:latin typeface="Times New Roman" panose="02020603050405020304" charset="0"/>
              </a:rPr>
              <a:t>(       )</a:t>
            </a:r>
            <a:r>
              <a:rPr lang="zh-CN" sz="2400" b="0">
                <a:ea typeface="宋体" panose="02010600030101010101" pitchFamily="2" charset="-122"/>
              </a:rPr>
              <a:t>。（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）解方程时</a:t>
            </a:r>
            <a:r>
              <a:rPr lang="en-US" sz="2400" b="0">
                <a:latin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写（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）字；②根据（   ），使方程左边只剩下x，方程左右两边相等；③求出x值；④检验。二、教材第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页问题二：怎样解形如</a:t>
            </a:r>
            <a:r>
              <a:rPr lang="en-US" sz="2400" b="0">
                <a:latin typeface="Times New Roman" panose="02020603050405020304" charset="0"/>
              </a:rPr>
              <a:t> 20-x=9</a:t>
            </a:r>
            <a:r>
              <a:rPr lang="zh-CN" sz="2400" b="0">
                <a:ea typeface="宋体" panose="02010600030101010101" pitchFamily="2" charset="-122"/>
              </a:rPr>
              <a:t>的方程？</a:t>
            </a:r>
            <a:r>
              <a:rPr lang="en-US" sz="2400" b="0">
                <a:latin typeface="Times New Roman" panose="02020603050405020304" charset="0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自学</a:t>
            </a:r>
            <a:r>
              <a:rPr lang="en-US" sz="2400" b="0">
                <a:latin typeface="Times New Roman" panose="02020603050405020304" charset="0"/>
              </a:rPr>
              <a:t>69</a:t>
            </a:r>
            <a:r>
              <a:rPr lang="zh-CN" sz="2400" b="0">
                <a:ea typeface="宋体" panose="02010600030101010101" pitchFamily="2" charset="-122"/>
              </a:rPr>
              <a:t>页例</a:t>
            </a:r>
            <a:r>
              <a:rPr lang="en-US" sz="2400" b="0">
                <a:latin typeface="Times New Roman" panose="02020603050405020304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，做一做说一说。</a:t>
            </a:r>
            <a:r>
              <a:rPr lang="en-US" sz="2400" b="0">
                <a:latin typeface="Times New Roman" panose="02020603050405020304" charset="0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填空。等式两边同时加上（   ），方程会变成我们学过的20=9+x。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pic>
        <p:nvPicPr>
          <p:cNvPr id="1073743121" name="图片 1073743120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1848485"/>
            <a:ext cx="5336540" cy="1459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450908" y="3691255"/>
            <a:ext cx="2351087" cy="738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x+3=9</a:t>
            </a:r>
            <a:endParaRPr lang="zh-CN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9345295" y="1164590"/>
            <a:ext cx="2328545" cy="120713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</a:rPr>
              <a:t>X=6，因为</a:t>
            </a:r>
            <a:r>
              <a:rPr lang="en-US" altLang="zh-CN" b="1">
                <a:solidFill>
                  <a:schemeClr val="tx1"/>
                </a:solidFill>
              </a:rPr>
              <a:t>9-3=6</a:t>
            </a:r>
            <a:endParaRPr lang="en-US" altLang="zh-CN" b="1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160" y="2484755"/>
            <a:ext cx="1123315" cy="18884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60600" y="5274945"/>
            <a:ext cx="5080000" cy="8299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在</a:t>
            </a:r>
            <a:r>
              <a:rPr lang="en-US" sz="2400" b="1">
                <a:latin typeface="Times New Roman" panose="02020603050405020304" charset="0"/>
              </a:rPr>
              <a:t>x+3=9</a:t>
            </a:r>
            <a:r>
              <a:rPr lang="zh-CN" sz="2400" b="1">
                <a:ea typeface="宋体" panose="02010600030101010101" pitchFamily="2" charset="-122"/>
              </a:rPr>
              <a:t>中</a:t>
            </a:r>
            <a:r>
              <a:rPr lang="en-US" sz="2400" b="1">
                <a:latin typeface="Times New Roman" panose="02020603050405020304" charset="0"/>
              </a:rPr>
              <a:t>x</a:t>
            </a:r>
            <a:r>
              <a:rPr lang="zh-CN" sz="2400" b="1">
                <a:ea typeface="宋体" panose="02010600030101010101" pitchFamily="2" charset="-122"/>
              </a:rPr>
              <a:t>是加数，加数</a:t>
            </a:r>
            <a:r>
              <a:rPr lang="en-US" sz="2400" b="1">
                <a:latin typeface="Times New Roman" panose="02020603050405020304" charset="0"/>
              </a:rPr>
              <a:t>=</a:t>
            </a:r>
            <a:r>
              <a:rPr lang="zh-CN" sz="2400" b="1">
                <a:ea typeface="宋体" panose="02010600030101010101" pitchFamily="2" charset="-122"/>
              </a:rPr>
              <a:t>和</a:t>
            </a:r>
            <a:r>
              <a:rPr lang="en-US" sz="2400" b="1">
                <a:latin typeface="Times New Roman" panose="02020603050405020304" charset="0"/>
              </a:rPr>
              <a:t>-</a:t>
            </a:r>
            <a:r>
              <a:rPr lang="zh-CN" sz="2400" b="1">
                <a:ea typeface="宋体" panose="02010600030101010101" pitchFamily="2" charset="-122"/>
              </a:rPr>
              <a:t>另一个加数。这是用数量关系解方程。</a:t>
            </a:r>
            <a:r>
              <a:rPr lang="zh-CN" sz="1050" b="0"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73025" y="4082027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2" grpId="1" animBg="1"/>
      <p:bldP spid="100" grpId="0" animBg="1"/>
      <p:bldP spid="10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210329" y="2612161"/>
            <a:ext cx="5229860" cy="1290320"/>
            <a:chOff x="1020" y="2115"/>
            <a:chExt cx="4082" cy="1406"/>
          </a:xfrm>
          <a:solidFill>
            <a:srgbClr val="00B0F0"/>
          </a:solidFill>
        </p:grpSpPr>
        <p:sp>
          <p:nvSpPr>
            <p:cNvPr id="20" name="任意多边形 19"/>
            <p:cNvSpPr/>
            <p:nvPr/>
          </p:nvSpPr>
          <p:spPr>
            <a:xfrm>
              <a:off x="1701" y="2750"/>
              <a:ext cx="2812" cy="182"/>
            </a:xfrm>
            <a:custGeom>
              <a:avLst/>
              <a:gdLst/>
              <a:ahLst/>
              <a:cxnLst/>
              <a:rect l="0" t="0" r="0" b="0"/>
              <a:pathLst>
                <a:path w="2812" h="182">
                  <a:moveTo>
                    <a:pt x="0" y="0"/>
                  </a:moveTo>
                  <a:lnTo>
                    <a:pt x="2812" y="0"/>
                  </a:lnTo>
                  <a:lnTo>
                    <a:pt x="2812" y="91"/>
                  </a:lnTo>
                  <a:lnTo>
                    <a:pt x="2676" y="91"/>
                  </a:lnTo>
                  <a:lnTo>
                    <a:pt x="1497" y="182"/>
                  </a:lnTo>
                  <a:lnTo>
                    <a:pt x="1315" y="182"/>
                  </a:lnTo>
                  <a:lnTo>
                    <a:pt x="136" y="91"/>
                  </a:lnTo>
                  <a:lnTo>
                    <a:pt x="0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ysClr val="windowText" lastClr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699" y="2115"/>
              <a:ext cx="816" cy="635"/>
              <a:chOff x="2699" y="2115"/>
              <a:chExt cx="816" cy="635"/>
            </a:xfrm>
            <a:grpFill/>
          </p:grpSpPr>
          <p:sp>
            <p:nvSpPr>
              <p:cNvPr id="34" name="矩形 33"/>
              <p:cNvSpPr/>
              <p:nvPr/>
            </p:nvSpPr>
            <p:spPr>
              <a:xfrm>
                <a:off x="3016" y="2523"/>
                <a:ext cx="181" cy="227"/>
              </a:xfrm>
              <a:prstGeom prst="rect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699" y="2115"/>
                <a:ext cx="816" cy="430"/>
                <a:chOff x="2699" y="2137"/>
                <a:chExt cx="816" cy="430"/>
              </a:xfrm>
              <a:grpFill/>
            </p:grpSpPr>
            <p:sp>
              <p:nvSpPr>
                <p:cNvPr id="36" name="流程图: 延期 35"/>
                <p:cNvSpPr/>
                <p:nvPr/>
              </p:nvSpPr>
              <p:spPr>
                <a:xfrm rot="-5377124">
                  <a:off x="2891" y="1944"/>
                  <a:ext cx="430" cy="815"/>
                </a:xfrm>
                <a:prstGeom prst="flowChartDelay">
                  <a:avLst/>
                </a:prstGeom>
                <a:grpFill/>
                <a:ln w="12700" cap="flat" cmpd="sng">
                  <a:solidFill>
                    <a:sysClr val="windowText" lastClr="000000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直接连接符 36"/>
                <p:cNvSpPr/>
                <p:nvPr/>
              </p:nvSpPr>
              <p:spPr>
                <a:xfrm rot="1157402">
                  <a:off x="3243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8" name="直接连接符 37"/>
                <p:cNvSpPr/>
                <p:nvPr/>
              </p:nvSpPr>
              <p:spPr>
                <a:xfrm rot="-1483823">
                  <a:off x="2971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9" name="直接连接符 38"/>
                <p:cNvSpPr/>
                <p:nvPr/>
              </p:nvSpPr>
              <p:spPr>
                <a:xfrm rot="1665513">
                  <a:off x="3379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" name="直接连接符 39"/>
                <p:cNvSpPr/>
                <p:nvPr/>
              </p:nvSpPr>
              <p:spPr>
                <a:xfrm rot="-1917901">
                  <a:off x="2835" y="2205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" name="直接连接符 40"/>
                <p:cNvSpPr/>
                <p:nvPr/>
              </p:nvSpPr>
              <p:spPr>
                <a:xfrm rot="3697986">
                  <a:off x="3492" y="2296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" name="直接连接符 41"/>
                <p:cNvSpPr/>
                <p:nvPr/>
              </p:nvSpPr>
              <p:spPr>
                <a:xfrm rot="5670126">
                  <a:off x="3492" y="2432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" name="直接连接符 42"/>
                <p:cNvSpPr/>
                <p:nvPr/>
              </p:nvSpPr>
              <p:spPr>
                <a:xfrm rot="9017851">
                  <a:off x="2708" y="2289"/>
                  <a:ext cx="32" cy="40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4" name="直接连接符 43"/>
                <p:cNvSpPr/>
                <p:nvPr/>
              </p:nvSpPr>
              <p:spPr>
                <a:xfrm rot="5670126">
                  <a:off x="2721" y="2410"/>
                  <a:ext cx="1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" name="直接连接符 44"/>
                <p:cNvSpPr/>
                <p:nvPr/>
              </p:nvSpPr>
              <p:spPr>
                <a:xfrm rot="352388">
                  <a:off x="3107" y="2160"/>
                  <a:ext cx="0" cy="45"/>
                </a:xfrm>
                <a:prstGeom prst="line">
                  <a:avLst/>
                </a:prstGeom>
                <a:grpFill/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2" name="流程图: 合并 21"/>
            <p:cNvSpPr/>
            <p:nvPr/>
          </p:nvSpPr>
          <p:spPr>
            <a:xfrm rot="10813483">
              <a:off x="3061" y="2203"/>
              <a:ext cx="80" cy="683"/>
            </a:xfrm>
            <a:prstGeom prst="flowChartMerge">
              <a:avLst/>
            </a:prstGeom>
            <a:grpFill/>
            <a:ln w="12700" cap="flat" cmpd="sng">
              <a:solidFill>
                <a:srgbClr val="FF0000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066" y="2334"/>
              <a:ext cx="1344" cy="491"/>
              <a:chOff x="1066" y="2334"/>
              <a:chExt cx="1344" cy="491"/>
            </a:xfrm>
            <a:grpFill/>
          </p:grpSpPr>
          <p:sp>
            <p:nvSpPr>
              <p:cNvPr id="32" name="矩形 31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016" y="2750"/>
              <a:ext cx="182" cy="453"/>
              <a:chOff x="2200" y="3567"/>
              <a:chExt cx="181" cy="453"/>
            </a:xfrm>
            <a:grpFill/>
          </p:grpSpPr>
          <p:sp>
            <p:nvSpPr>
              <p:cNvPr id="29" name="流程图: 库存数据 28"/>
              <p:cNvSpPr/>
              <p:nvPr/>
            </p:nvSpPr>
            <p:spPr>
              <a:xfrm rot="5400000">
                <a:off x="2064" y="3703"/>
                <a:ext cx="453" cy="181"/>
              </a:xfrm>
              <a:prstGeom prst="flowChartOnlineStorag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245" y="3612"/>
                <a:ext cx="91" cy="91"/>
              </a:xfrm>
              <a:prstGeom prst="ellipse">
                <a:avLst/>
              </a:prstGeom>
              <a:grpFill/>
              <a:ln w="9525" cap="flat" cmpd="sng">
                <a:solidFill>
                  <a:sysClr val="windowText" lastClr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020" y="3067"/>
              <a:ext cx="4082" cy="454"/>
            </a:xfrm>
            <a:custGeom>
              <a:avLst/>
              <a:gdLst/>
              <a:ahLst/>
              <a:cxnLst/>
              <a:rect l="0" t="0" r="0" b="0"/>
              <a:pathLst>
                <a:path w="3888" h="480">
                  <a:moveTo>
                    <a:pt x="0" y="480"/>
                  </a:moveTo>
                  <a:lnTo>
                    <a:pt x="384" y="480"/>
                  </a:lnTo>
                  <a:lnTo>
                    <a:pt x="480" y="240"/>
                  </a:lnTo>
                  <a:lnTo>
                    <a:pt x="3408" y="240"/>
                  </a:lnTo>
                  <a:lnTo>
                    <a:pt x="3600" y="480"/>
                  </a:lnTo>
                  <a:lnTo>
                    <a:pt x="3888" y="480"/>
                  </a:lnTo>
                  <a:lnTo>
                    <a:pt x="3792" y="0"/>
                  </a:lnTo>
                  <a:lnTo>
                    <a:pt x="192" y="0"/>
                  </a:lnTo>
                  <a:lnTo>
                    <a:pt x="0" y="480"/>
                  </a:lnTo>
                  <a:close/>
                </a:path>
              </a:pathLst>
            </a:custGeom>
            <a:grpFill/>
            <a:ln w="12700" cap="flat" cmpd="sng">
              <a:solidFill>
                <a:sysClr val="windowText" lastClr="000000"/>
              </a:solidFill>
              <a:prstDash val="solid"/>
              <a:headEnd type="none" w="sm" len="sm"/>
              <a:tailEnd type="none" w="sm" len="sm"/>
            </a:ln>
            <a:effectLst>
              <a:outerShdw dist="107763" dir="18900000" algn="ctr" rotWithShape="0">
                <a:srgbClr val="E7E6E6"/>
              </a:outerShdw>
            </a:effectLst>
          </p:spPr>
          <p:txBody>
            <a:bodyPr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742" y="2349"/>
              <a:ext cx="1344" cy="491"/>
              <a:chOff x="1066" y="2334"/>
              <a:chExt cx="1344" cy="491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1701" y="2478"/>
                <a:ext cx="136" cy="347"/>
              </a:xfrm>
              <a:prstGeom prst="rect">
                <a:avLst/>
              </a:prstGeom>
              <a:grpFill/>
              <a:ln w="12700" cap="flat" cmpd="sng">
                <a:solidFill>
                  <a:sysClr val="windowText" lastClr="000000"/>
                </a:solidFill>
                <a:prstDash val="solid"/>
                <a:miter/>
                <a:headEnd type="none" w="sm" len="sm"/>
                <a:tailEnd type="none" w="sm" len="sm"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066" y="2334"/>
                <a:ext cx="1344" cy="144"/>
              </a:xfrm>
              <a:custGeom>
                <a:avLst/>
                <a:gdLst/>
                <a:ahLst/>
                <a:cxnLst/>
                <a:rect l="0" t="0" r="0" b="0"/>
                <a:pathLst>
                  <a:path w="1344" h="144">
                    <a:moveTo>
                      <a:pt x="0" y="0"/>
                    </a:moveTo>
                    <a:lnTo>
                      <a:pt x="144" y="144"/>
                    </a:lnTo>
                    <a:lnTo>
                      <a:pt x="1248" y="144"/>
                    </a:lnTo>
                    <a:lnTo>
                      <a:pt x="134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>
                <a:solidFill>
                  <a:sysClr val="windowText" lastClr="000000"/>
                </a:solidFill>
                <a:prstDash val="solid"/>
                <a:headEnd type="none" w="sm" len="sm"/>
                <a:tailEnd type="none" w="sm" len="sm"/>
              </a:ln>
              <a:effectLst>
                <a:outerShdw dist="107763" dir="18900000" algn="ctr" rotWithShape="0">
                  <a:srgbClr val="E7E6E6"/>
                </a:outerShdw>
              </a:effectLst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6" name="立方体 45"/>
          <p:cNvSpPr/>
          <p:nvPr/>
        </p:nvSpPr>
        <p:spPr>
          <a:xfrm>
            <a:off x="730250" y="2147888"/>
            <a:ext cx="847725" cy="584200"/>
          </a:xfrm>
          <a:prstGeom prst="cube">
            <a:avLst>
              <a:gd name="adj" fmla="val 25000"/>
            </a:avLst>
          </a:prstGeom>
          <a:solidFill>
            <a:srgbClr val="FFCC99"/>
          </a:solidFill>
          <a:ln w="9525" cap="flat" cmpd="sng">
            <a:solidFill>
              <a:sysClr val="windowText" lastClr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个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5125" y="2255838"/>
            <a:ext cx="1365250" cy="477837"/>
            <a:chOff x="1696111" y="2562225"/>
            <a:chExt cx="1716745" cy="576761"/>
          </a:xfrm>
        </p:grpSpPr>
        <p:pic>
          <p:nvPicPr>
            <p:cNvPr id="9223" name="图片 4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6111" y="2562591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图片 4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4601" y="2562225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5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9578" y="2591412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26" name="组合 5"/>
          <p:cNvGrpSpPr/>
          <p:nvPr/>
        </p:nvGrpSpPr>
        <p:grpSpPr>
          <a:xfrm>
            <a:off x="4827588" y="2339975"/>
            <a:ext cx="1400175" cy="422275"/>
            <a:chOff x="4780131" y="2657765"/>
            <a:chExt cx="1716745" cy="576761"/>
          </a:xfrm>
        </p:grpSpPr>
        <p:pic>
          <p:nvPicPr>
            <p:cNvPr id="9227" name="图片 5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0131" y="2658131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5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8621" y="2657765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9" name="图片 5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43598" y="2686952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230" name="组合 3"/>
          <p:cNvGrpSpPr/>
          <p:nvPr/>
        </p:nvGrpSpPr>
        <p:grpSpPr>
          <a:xfrm>
            <a:off x="4857750" y="1897063"/>
            <a:ext cx="1401763" cy="422275"/>
            <a:chOff x="4761672" y="2058343"/>
            <a:chExt cx="1716745" cy="576761"/>
          </a:xfrm>
        </p:grpSpPr>
        <p:pic>
          <p:nvPicPr>
            <p:cNvPr id="9231" name="图片 5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1672" y="2058709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2" name="图片 5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0162" y="2058343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3" name="图片 5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5139" y="2087530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4832350" y="1441450"/>
            <a:ext cx="1401763" cy="422275"/>
            <a:chOff x="4759379" y="1481825"/>
            <a:chExt cx="1716745" cy="576761"/>
          </a:xfrm>
        </p:grpSpPr>
        <p:pic>
          <p:nvPicPr>
            <p:cNvPr id="9235" name="图片 5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9379" y="1482191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6" name="图片 5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47869" y="1481825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37" name="图片 6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2846" y="1511012"/>
              <a:ext cx="553278" cy="54757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3" name="圆角矩形标注 62"/>
          <p:cNvSpPr/>
          <p:nvPr/>
        </p:nvSpPr>
        <p:spPr>
          <a:xfrm>
            <a:off x="1828800" y="4184650"/>
            <a:ext cx="3856038" cy="709613"/>
          </a:xfrm>
          <a:prstGeom prst="wedgeRoundRectCallout">
            <a:avLst>
              <a:gd name="adj1" fmla="val -60010"/>
              <a:gd name="adj2" fmla="val 3440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为什么两边都要减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呢？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971800" y="5175250"/>
            <a:ext cx="3975100" cy="11382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lIns="90000" tIns="46800" rIns="90000" bIns="46800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等式两边同时减去同一个数，等式仍然成立。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241" name="矩形 64"/>
          <p:cNvSpPr/>
          <p:nvPr/>
        </p:nvSpPr>
        <p:spPr>
          <a:xfrm>
            <a:off x="7839075" y="1793875"/>
            <a:ext cx="2351088" cy="738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x+3=9</a:t>
            </a:r>
            <a:endParaRPr lang="zh-CN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081838" y="3105150"/>
            <a:ext cx="3862387" cy="522288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t" anchorCtr="0">
            <a:spAutoFit/>
          </a:bodyPr>
          <a:p>
            <a:pPr algn="ctr">
              <a:buSzTx/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-3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下箭头 67"/>
          <p:cNvSpPr/>
          <p:nvPr/>
        </p:nvSpPr>
        <p:spPr>
          <a:xfrm>
            <a:off x="9013825" y="2508250"/>
            <a:ext cx="176213" cy="485775"/>
          </a:xfrm>
          <a:prstGeom prst="downArrow">
            <a:avLst/>
          </a:prstGeom>
          <a:solidFill>
            <a:srgbClr val="C0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下箭头 68"/>
          <p:cNvSpPr/>
          <p:nvPr/>
        </p:nvSpPr>
        <p:spPr>
          <a:xfrm>
            <a:off x="9004300" y="3854450"/>
            <a:ext cx="176213" cy="485775"/>
          </a:xfrm>
          <a:prstGeom prst="downArrow">
            <a:avLst/>
          </a:prstGeom>
          <a:solidFill>
            <a:srgbClr val="C0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605838" y="4540250"/>
            <a:ext cx="1584325" cy="523875"/>
          </a:xfrm>
          <a:prstGeom prst="rect">
            <a:avLst/>
          </a:prstGeom>
          <a:solidFill>
            <a:srgbClr val="BDD7EE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buSzTx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圆角矩形标注 70"/>
          <p:cNvSpPr/>
          <p:nvPr/>
        </p:nvSpPr>
        <p:spPr>
          <a:xfrm>
            <a:off x="8067675" y="5646738"/>
            <a:ext cx="2066925" cy="552450"/>
          </a:xfrm>
          <a:prstGeom prst="wedgeRoundRectCallout">
            <a:avLst>
              <a:gd name="adj1" fmla="val 1090"/>
              <a:gd name="adj2" fmla="val -138380"/>
              <a:gd name="adj3" fmla="val 16667"/>
            </a:avLst>
          </a:prstGeom>
          <a:solidFill>
            <a:srgbClr val="FFC000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方程的解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35" y="4340225"/>
            <a:ext cx="1001395" cy="228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0.15468 -0.188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-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0.20117 -0.125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  <p:bldP spid="64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5920423" y="1536383"/>
            <a:ext cx="4411662" cy="2679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方程左边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=x+3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             =6+3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             =9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956935" y="4679633"/>
            <a:ext cx="4551363" cy="52546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>
            <a:spAutoFit/>
          </a:bodyPr>
          <a:p>
            <a:pPr algn="ctr">
              <a:spcBef>
                <a:spcPct val="3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所以，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x=6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是方程的解。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14060" y="1712595"/>
            <a:ext cx="98583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检验：</a:t>
            </a:r>
            <a:endParaRPr lang="zh-CN" altLang="en-US" sz="2800" dirty="0">
              <a:solidFill>
                <a:srgbClr val="3617A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55320" y="1551305"/>
            <a:ext cx="4531360" cy="2665095"/>
          </a:xfrm>
          <a:prstGeom prst="roundRect">
            <a:avLst>
              <a:gd name="adj" fmla="val 10192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3617A9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注意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：解方程时，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要求检验的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，要写检验过程，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没有于要求检验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的要口头检验。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0885" y="525145"/>
            <a:ext cx="2303463" cy="617538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怎 样 检 验？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509244" y="4216091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0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0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0">
                                            <p:txEl>
                                              <p:charRg st="73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2319338" y="2627313"/>
            <a:ext cx="9324975" cy="3324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）先写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解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字。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）根据等式的性质，使方程左边只剩下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，方程左右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两边相等。（注意等号要对齐）。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）求出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x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值。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）检验。 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5774" y="923925"/>
            <a:ext cx="5770880" cy="61404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ctr" defTabSz="914400" rtl="0" eaLnBrk="1" fontAlgn="auto" latinLnBrk="0" hangingPunct="1">
              <a:lnSpc>
                <a:spcPts val="4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说一说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：解方程的步骤和格式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1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3">
                                            <p:txEl>
                                              <p:charRg st="1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3">
                                            <p:txEl>
                                              <p:charRg st="3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3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7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3">
                                            <p:txEl>
                                              <p:charRg st="7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3106738" y="3297555"/>
            <a:ext cx="23177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SzTx/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3x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=18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81543" y="5144135"/>
            <a:ext cx="38338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解：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3x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÷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678555" y="5875973"/>
            <a:ext cx="158432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SzTx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44" name="图片 79" descr="`2Y[LM]EN8Z]3FC44TML_)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6803" y="1751965"/>
            <a:ext cx="3740150" cy="1316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82" descr="5(YFT0EOZQYT280LEIZ1`F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563" y="1605280"/>
            <a:ext cx="3502025" cy="165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573145" y="718820"/>
            <a:ext cx="3346450" cy="523875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       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解  方  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1835" y="3883660"/>
            <a:ext cx="4787265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等式的两边同时除以一个不为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的数，等式仍然成立。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3480" y="3144520"/>
            <a:ext cx="4319270" cy="26777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方程左边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=3x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=3×6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=18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=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方程右边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3480" y="6129020"/>
            <a:ext cx="445579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 anchorCtr="0">
            <a:spAutoFit/>
          </a:bodyPr>
          <a:p>
            <a:pPr algn="ctr">
              <a:spcBef>
                <a:spcPct val="3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所以，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x=6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是方程的解。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2415" y="2409825"/>
            <a:ext cx="1159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2"/>
                </a:solidFill>
              </a:rPr>
              <a:t>检验：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 bldLvl="0"/>
      <p:bldP spid="79" grpId="0" bldLvl="0"/>
      <p:bldP spid="5" grpId="0" bldLvl="0" animBg="1"/>
      <p:bldP spid="3" grpId="0"/>
      <p:bldP spid="2" grpId="0" animBg="1"/>
      <p:bldP spid="2" grpId="1" animBg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084.0976377952757,&quot;width&quot;:4084.0976377952757}"/>
</p:tagLst>
</file>

<file path=ppt/tags/tag2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3126</Words>
  <Application>WPS 演示</Application>
  <PresentationFormat>宽屏</PresentationFormat>
  <Paragraphs>329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139</cp:revision>
  <dcterms:created xsi:type="dcterms:W3CDTF">2021-06-08T08:52:00Z</dcterms:created>
  <dcterms:modified xsi:type="dcterms:W3CDTF">2023-09-28T14:19:00Z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