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23"/>
  </p:notesMasterIdLst>
  <p:handoutMasterIdLst>
    <p:handoutMasterId r:id="rId24"/>
  </p:handoutMasterIdLst>
  <p:sldIdLst>
    <p:sldId id="1089" r:id="rId4"/>
    <p:sldId id="1090" r:id="rId5"/>
    <p:sldId id="1116" r:id="rId6"/>
    <p:sldId id="1118" r:id="rId7"/>
    <p:sldId id="1119" r:id="rId8"/>
    <p:sldId id="1120" r:id="rId9"/>
    <p:sldId id="1121" r:id="rId10"/>
    <p:sldId id="1122" r:id="rId11"/>
    <p:sldId id="1130" r:id="rId12"/>
    <p:sldId id="1100" r:id="rId13"/>
    <p:sldId id="1123" r:id="rId14"/>
    <p:sldId id="1124" r:id="rId15"/>
    <p:sldId id="1125" r:id="rId16"/>
    <p:sldId id="1126" r:id="rId17"/>
    <p:sldId id="1127" r:id="rId18"/>
    <p:sldId id="1128" r:id="rId19"/>
    <p:sldId id="1129" r:id="rId20"/>
    <p:sldId id="1115" r:id="rId21"/>
    <p:sldId id="1140" r:id="rId2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8"/>
    </p:embeddedFont>
    <p:embeddedFont>
      <p:font typeface="华文新魏" panose="02010800040101010101" pitchFamily="2" charset="-122"/>
      <p:regular r:id="rId29"/>
    </p:embeddedFont>
    <p:embeddedFont>
      <p:font typeface="方正姚体" panose="02010601030101010101" pitchFamily="2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汉语拼音" panose="020B0604020202020204" pitchFamily="34" charset="0"/>
      <p:regular r:id="rId32"/>
    </p:embeddedFont>
    <p:embeddedFont>
      <p:font typeface="微软雅黑" panose="020B0503020204020204" charset="-122"/>
      <p:regular r:id="rId33"/>
    </p:embeddedFont>
    <p:embeddedFont>
      <p:font typeface="Calibri" panose="020F0502020204030204" charset="0"/>
      <p:regular r:id="rId34"/>
      <p:bold r:id="rId35"/>
      <p:italic r:id="rId36"/>
      <p:boldItalic r:id="rId37"/>
    </p:embeddedFont>
  </p:embeddedFontLst>
  <p:custDataLst>
    <p:tags r:id="rId3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3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144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tags" Target="tags/tag1.xml"/><Relationship Id="rId37" Type="http://schemas.openxmlformats.org/officeDocument/2006/relationships/font" Target="fonts/font10.fntdata"/><Relationship Id="rId36" Type="http://schemas.openxmlformats.org/officeDocument/2006/relationships/font" Target="fonts/font9.fntdata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蟋蟀的住宅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7736" y="411510"/>
            <a:ext cx="511256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11.</a:t>
            </a:r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蟋蟀的住宅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3" descr="《蟋蟀的住宅》插图"/>
          <p:cNvPicPr>
            <a:picLocks noChangeAspect="1" noChangeArrowheads="1"/>
          </p:cNvPicPr>
          <p:nvPr/>
        </p:nvPicPr>
        <p:blipFill>
          <a:blip r:embed="rId1">
            <a:lum bright="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00242"/>
            <a:ext cx="4832008" cy="365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707904" y="1400242"/>
            <a:ext cx="1210588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第一课时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560786" y="1120180"/>
            <a:ext cx="582763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2400" dirty="0"/>
              <a:t>住宅</a:t>
            </a:r>
            <a:r>
              <a:rPr lang="en-US" altLang="zh-CN" sz="2400" dirty="0"/>
              <a:t>  </a:t>
            </a:r>
            <a:r>
              <a:rPr lang="zh-CN" altLang="zh-CN" sz="2400" dirty="0"/>
              <a:t>临时</a:t>
            </a:r>
            <a:r>
              <a:rPr lang="en-US" altLang="zh-CN" sz="2400" dirty="0"/>
              <a:t>  </a:t>
            </a:r>
            <a:r>
              <a:rPr lang="zh-CN" altLang="en-US" sz="2400" dirty="0" smtClean="0"/>
              <a:t>慎重   </a:t>
            </a:r>
            <a:r>
              <a:rPr lang="zh-CN" altLang="zh-CN" sz="2400" dirty="0" smtClean="0"/>
              <a:t>选择</a:t>
            </a:r>
            <a:r>
              <a:rPr lang="en-US" altLang="zh-CN" sz="2400" dirty="0" smtClean="0"/>
              <a:t>  </a:t>
            </a:r>
            <a:r>
              <a:rPr lang="zh-CN" altLang="zh-CN" sz="2400" dirty="0"/>
              <a:t>住址</a:t>
            </a:r>
            <a:r>
              <a:rPr lang="en-US" altLang="zh-CN" sz="2400" dirty="0"/>
              <a:t>  </a:t>
            </a:r>
            <a:r>
              <a:rPr lang="zh-CN" altLang="zh-CN" sz="2400" dirty="0"/>
              <a:t>优良</a:t>
            </a:r>
            <a:r>
              <a:rPr lang="en-US" altLang="zh-CN" sz="2400" dirty="0"/>
              <a:t>  </a:t>
            </a:r>
            <a:endParaRPr lang="en-US" altLang="zh-CN" sz="2400" dirty="0" smtClean="0"/>
          </a:p>
          <a:p>
            <a:endParaRPr lang="en-US" altLang="zh-CN" sz="2400" dirty="0"/>
          </a:p>
          <a:p>
            <a:r>
              <a:rPr lang="zh-CN" altLang="zh-CN" sz="2400" dirty="0" smtClean="0"/>
              <a:t>卧室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 </a:t>
            </a:r>
            <a:r>
              <a:rPr lang="zh-CN" altLang="zh-CN" sz="2400" dirty="0" smtClean="0"/>
              <a:t>大厅</a:t>
            </a:r>
            <a:r>
              <a:rPr lang="en-US" altLang="zh-CN" sz="2400" dirty="0" smtClean="0"/>
              <a:t>  </a:t>
            </a:r>
            <a:r>
              <a:rPr lang="zh-CN" altLang="zh-CN" sz="2400" dirty="0"/>
              <a:t>洞穴</a:t>
            </a:r>
            <a:r>
              <a:rPr lang="en-US" altLang="zh-CN" sz="2400" dirty="0"/>
              <a:t>  </a:t>
            </a:r>
            <a:r>
              <a:rPr lang="zh-CN" altLang="zh-CN" sz="2400" dirty="0"/>
              <a:t>专家</a:t>
            </a:r>
            <a:r>
              <a:rPr lang="en-US" altLang="zh-CN" sz="2400" dirty="0"/>
              <a:t>  </a:t>
            </a:r>
            <a:r>
              <a:rPr lang="zh-CN" altLang="zh-CN" sz="2400" dirty="0"/>
              <a:t>卫生</a:t>
            </a:r>
            <a:r>
              <a:rPr lang="en-US" altLang="zh-CN" sz="2400" dirty="0"/>
              <a:t> </a:t>
            </a:r>
            <a:r>
              <a:rPr lang="zh-CN" altLang="zh-CN" sz="2400" dirty="0" smtClean="0"/>
              <a:t>较大</a:t>
            </a:r>
            <a:endParaRPr lang="zh-CN" altLang="zh-CN" sz="2400" dirty="0"/>
          </a:p>
        </p:txBody>
      </p:sp>
      <p:cxnSp>
        <p:nvCxnSpPr>
          <p:cNvPr id="5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同侧圆角矩形 5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课文导入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499742"/>
            <a:ext cx="3944812" cy="23376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987574"/>
            <a:ext cx="7725192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zh-CN" sz="2800" dirty="0"/>
              <a:t>青草丛中隐藏着一条倾斜的隧道，即使有骤雨</a:t>
            </a:r>
            <a:r>
              <a:rPr lang="zh-CN" altLang="zh-CN" sz="2800" dirty="0" smtClean="0"/>
              <a:t>，</a:t>
            </a:r>
            <a:endParaRPr lang="en-US" altLang="zh-CN" sz="2800" dirty="0" smtClean="0"/>
          </a:p>
          <a:p>
            <a:r>
              <a:rPr lang="zh-CN" altLang="zh-CN" sz="2800" dirty="0" smtClean="0"/>
              <a:t>这里</a:t>
            </a:r>
            <a:r>
              <a:rPr lang="zh-CN" altLang="zh-CN" sz="2800" dirty="0"/>
              <a:t>也立刻就会干的。</a:t>
            </a:r>
            <a:endParaRPr lang="zh-CN" altLang="en-US" sz="2800" dirty="0"/>
          </a:p>
        </p:txBody>
      </p:sp>
      <p:pic>
        <p:nvPicPr>
          <p:cNvPr id="3" name="Picture 6" descr="SC2006082913300818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307249"/>
            <a:ext cx="4896544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形标注 3"/>
          <p:cNvSpPr/>
          <p:nvPr/>
        </p:nvSpPr>
        <p:spPr>
          <a:xfrm>
            <a:off x="6300192" y="1941681"/>
            <a:ext cx="1008112" cy="702077"/>
          </a:xfrm>
          <a:prstGeom prst="wedgeEllipse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236296" y="2283718"/>
            <a:ext cx="956440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拟人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cxnSp>
        <p:nvCxnSpPr>
          <p:cNvPr id="12" name="直接连接符 11"/>
          <p:cNvCxnSpPr>
            <a:endCxn id="10" idx="0"/>
          </p:cNvCxnSpPr>
          <p:nvPr/>
        </p:nvCxnSpPr>
        <p:spPr>
          <a:xfrm>
            <a:off x="7164288" y="1947170"/>
            <a:ext cx="550228" cy="3365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915566"/>
            <a:ext cx="7200800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出口的地方总有一丛草半掩着，就像一座门。</a:t>
            </a:r>
            <a:endParaRPr lang="zh-CN" altLang="en-US" sz="2800" dirty="0"/>
          </a:p>
        </p:txBody>
      </p:sp>
      <p:pic>
        <p:nvPicPr>
          <p:cNvPr id="4" name="Picture 3" descr="《蟋蟀的住宅》插图"/>
          <p:cNvPicPr>
            <a:picLocks noChangeAspect="1" noChangeArrowheads="1"/>
          </p:cNvPicPr>
          <p:nvPr/>
        </p:nvPicPr>
        <p:blipFill>
          <a:blip r:embed="rId1">
            <a:lum bright="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91630"/>
            <a:ext cx="4248472" cy="321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标注 4"/>
          <p:cNvSpPr/>
          <p:nvPr/>
        </p:nvSpPr>
        <p:spPr>
          <a:xfrm>
            <a:off x="6732240" y="1563638"/>
            <a:ext cx="914400" cy="612648"/>
          </a:xfrm>
          <a:prstGeom prst="wedgeRoundRectCallout">
            <a:avLst>
              <a:gd name="adj1" fmla="val -79849"/>
              <a:gd name="adj2" fmla="val -70850"/>
              <a:gd name="adj3" fmla="val 16667"/>
            </a:avLst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732240" y="1608352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比喻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592" y="699542"/>
            <a:ext cx="7632848" cy="13849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那微斜的门口，经过仔细耙扫，收拾得很平坦。这就是蟋蟀的平台。当四周很安静的时候，蟋蟀就在这平台上弹琴。</a:t>
            </a:r>
            <a:endParaRPr lang="zh-CN" altLang="en-US" sz="2800" dirty="0"/>
          </a:p>
        </p:txBody>
      </p:sp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283718"/>
            <a:ext cx="2874214" cy="2498607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6084168" y="2715766"/>
            <a:ext cx="1440160" cy="864096"/>
          </a:xfrm>
          <a:prstGeom prst="wedgeRoundRectCallout">
            <a:avLst>
              <a:gd name="adj1" fmla="val -70325"/>
              <a:gd name="adj2" fmla="val -123040"/>
              <a:gd name="adj3" fmla="val 16667"/>
            </a:avLst>
          </a:prstGeom>
          <a:grpFill/>
          <a:ln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352842" y="288620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拟人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3608" y="843558"/>
            <a:ext cx="6840760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介绍完蟋蟀的外部后，作者又发现了什么？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827584" y="2571750"/>
            <a:ext cx="31683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</a:rPr>
              <a:t>内部：简朴、清洁</a:t>
            </a:r>
            <a:r>
              <a:rPr lang="zh-CN" altLang="zh-CN" sz="2800" dirty="0" smtClean="0">
                <a:solidFill>
                  <a:srgbClr val="FF0000"/>
                </a:solidFill>
              </a:rPr>
              <a:t>、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</a:rPr>
              <a:t>干燥</a:t>
            </a:r>
            <a:r>
              <a:rPr lang="zh-CN" altLang="zh-CN" sz="2800" dirty="0">
                <a:solidFill>
                  <a:srgbClr val="FF0000"/>
                </a:solidFill>
              </a:rPr>
              <a:t>、卫生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Picture 6" descr="SC2006082913300818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923678"/>
            <a:ext cx="4752528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771550"/>
            <a:ext cx="4248472" cy="26776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挖掘过程：</a:t>
            </a:r>
            <a:endParaRPr lang="zh-CN" altLang="zh-CN" sz="2800" dirty="0"/>
          </a:p>
          <a:p>
            <a:r>
              <a:rPr lang="zh-CN" altLang="zh-CN" sz="2800" dirty="0"/>
              <a:t>它用前足扒土，还用钳子搬掉较大的土块。它用强有力的后足踏地。后腿上有两排锯，用它将泥土推到后面，倾斜铺开。</a:t>
            </a:r>
            <a:endParaRPr lang="zh-CN" altLang="en-US" sz="2800" dirty="0"/>
          </a:p>
        </p:txBody>
      </p:sp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987574"/>
            <a:ext cx="3396142" cy="2952328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115616" y="393990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</a:rPr>
              <a:t>挖掘工具柔弱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915566"/>
            <a:ext cx="3672408" cy="224536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蟋蟀钻到土底下干活，如果感到疲劳，它就在未完工的家门口休息一会儿，头朝着外面，触须轻微地摆动。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719572" y="3579862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</a:rPr>
              <a:t>勤劳，作者观察细心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Picture 4" descr="Image0000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D2CEB5"/>
              </a:clrFrom>
              <a:clrTo>
                <a:srgbClr val="D2CEB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946483"/>
            <a:ext cx="3743325" cy="3353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771550"/>
            <a:ext cx="5256584" cy="22467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余下的是长时间的整修，今天做一点，明天做一点。</a:t>
            </a:r>
            <a:endParaRPr lang="zh-CN" altLang="zh-CN" sz="2800" dirty="0"/>
          </a:p>
          <a:p>
            <a:r>
              <a:rPr lang="zh-CN" altLang="zh-CN" sz="2800" dirty="0"/>
              <a:t>即使在冬天，只要天气温和，太阳晒到它住宅门口，还可以看见蟋蟀从里面不断抛出泥土来。</a:t>
            </a:r>
            <a:endParaRPr lang="zh-CN" altLang="en-US" sz="2800" dirty="0"/>
          </a:p>
        </p:txBody>
      </p:sp>
      <p:sp>
        <p:nvSpPr>
          <p:cNvPr id="3" name="圆角矩形标注 2"/>
          <p:cNvSpPr/>
          <p:nvPr/>
        </p:nvSpPr>
        <p:spPr>
          <a:xfrm>
            <a:off x="1331640" y="3507854"/>
            <a:ext cx="914400" cy="612648"/>
          </a:xfrm>
          <a:prstGeom prst="wedgeRoundRectCallout">
            <a:avLst>
              <a:gd name="adj1" fmla="val -37226"/>
              <a:gd name="adj2" fmla="val -125902"/>
              <a:gd name="adj3" fmla="val 16667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43229" y="355256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勤劳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483" y="2382584"/>
            <a:ext cx="2868236" cy="225054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c:\users\administrator\appdata\roaming\360se6\User Data\temp\330881-1409101K6074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43808" y="2643758"/>
            <a:ext cx="2843808" cy="2132856"/>
          </a:xfrm>
          <a:prstGeom prst="rect">
            <a:avLst/>
          </a:prstGeom>
          <a:noFill/>
        </p:spPr>
      </p:pic>
      <p:sp>
        <p:nvSpPr>
          <p:cNvPr id="2" name="同侧圆角矩形 1"/>
          <p:cNvSpPr/>
          <p:nvPr/>
        </p:nvSpPr>
        <p:spPr>
          <a:xfrm>
            <a:off x="107504" y="48351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作业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07504" y="105958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971600" y="1203598"/>
            <a:ext cx="74168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latin typeface="+mn-ea"/>
              </a:rPr>
              <a:t>选择学习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）课后选一处景物进行观察，练习写一写。</a:t>
            </a:r>
            <a:endParaRPr lang="zh-CN" altLang="zh-CN" sz="2800" dirty="0">
              <a:latin typeface="+mn-ea"/>
            </a:endParaRPr>
          </a:p>
          <a:p>
            <a:r>
              <a:rPr lang="zh-CN" altLang="zh-CN" sz="2800" dirty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）继续搜集关于昆虫奥秘的相关资料。</a:t>
            </a:r>
            <a:endParaRPr lang="zh-CN" altLang="zh-CN" sz="2800" dirty="0">
              <a:latin typeface="+mn-ea"/>
            </a:endParaRPr>
          </a:p>
          <a:p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）有</a:t>
            </a:r>
            <a:r>
              <a:rPr lang="zh-CN" altLang="zh-CN" sz="2800" dirty="0" smtClean="0">
                <a:latin typeface="+mn-ea"/>
              </a:rPr>
              <a:t>条件</a:t>
            </a:r>
            <a:r>
              <a:rPr lang="zh-CN" altLang="en-US" sz="2800" dirty="0">
                <a:latin typeface="+mn-ea"/>
              </a:rPr>
              <a:t>地</a:t>
            </a:r>
            <a:r>
              <a:rPr lang="zh-CN" altLang="zh-CN" sz="2800" dirty="0" smtClean="0">
                <a:latin typeface="+mn-ea"/>
              </a:rPr>
              <a:t>读一读</a:t>
            </a:r>
            <a:r>
              <a:rPr lang="zh-CN" altLang="zh-CN" sz="2800" dirty="0">
                <a:latin typeface="+mn-ea"/>
              </a:rPr>
              <a:t>《昆虫记》这本书。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21"/>
          <p:cNvCxnSpPr/>
          <p:nvPr/>
        </p:nvCxnSpPr>
        <p:spPr>
          <a:xfrm flipV="1">
            <a:off x="66900" y="1048772"/>
            <a:ext cx="2256668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>
            <a:off x="251520" y="48351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2844" y="1347614"/>
            <a:ext cx="47149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昆虫的世界非常奇妙，夏天我们经常听到蝉在窗外高歌。昆虫界中，除了蝉拥有优美的歌声外，还有一种昆虫也常常给我们带来美妙的歌曲。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5" descr="1150338976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43910"/>
            <a:ext cx="4343935" cy="326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6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40152" y="163564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1275606"/>
            <a:ext cx="28083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蟋蟀</a:t>
            </a:r>
            <a:r>
              <a:rPr lang="zh-CN" altLang="zh-CN" sz="2800" dirty="0"/>
              <a:t>唱歌非常出名，但它还有一样东西非常出名，是什么？</a:t>
            </a:r>
            <a:endParaRPr lang="zh-CN" altLang="en-US" sz="2800" dirty="0"/>
          </a:p>
        </p:txBody>
      </p:sp>
      <p:pic>
        <p:nvPicPr>
          <p:cNvPr id="3" name="图片 2" descr="872572427804800628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987373"/>
            <a:ext cx="4835406" cy="36231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827584" y="3723878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蟋蟀的住宅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同侧圆角矩形 2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学习字词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7874810" y="843438"/>
            <a:ext cx="10891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</a:t>
            </a:r>
            <a:r>
              <a:rPr lang="zh-CN" altLang="en-US" sz="4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会读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8" name="TextBox 23"/>
          <p:cNvSpPr txBox="1"/>
          <p:nvPr/>
        </p:nvSpPr>
        <p:spPr>
          <a:xfrm>
            <a:off x="537368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宅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24"/>
          <p:cNvSpPr txBox="1"/>
          <p:nvPr/>
        </p:nvSpPr>
        <p:spPr>
          <a:xfrm>
            <a:off x="395536" y="1228159"/>
            <a:ext cx="1199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zhái</a:t>
            </a:r>
            <a:endParaRPr lang="en-US" altLang="zh-CN" sz="3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2" name="TextBox 23"/>
          <p:cNvSpPr txBox="1"/>
          <p:nvPr/>
        </p:nvSpPr>
        <p:spPr>
          <a:xfrm>
            <a:off x="2977905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24"/>
          <p:cNvSpPr txBox="1"/>
          <p:nvPr/>
        </p:nvSpPr>
        <p:spPr>
          <a:xfrm>
            <a:off x="2836073" y="1228159"/>
            <a:ext cx="1199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háo</a:t>
            </a:r>
            <a:endParaRPr lang="en-US" altLang="zh-CN" sz="3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4184523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慎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4042691" y="1228159"/>
            <a:ext cx="1199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shèn</a:t>
            </a:r>
            <a:endParaRPr lang="en-US" altLang="zh-CN" sz="3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7" name="TextBox 23"/>
          <p:cNvSpPr txBox="1"/>
          <p:nvPr/>
        </p:nvSpPr>
        <p:spPr>
          <a:xfrm>
            <a:off x="5336371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址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5316238" y="1228158"/>
            <a:ext cx="1199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zhǐ</a:t>
            </a:r>
            <a:endParaRPr lang="en-US" altLang="zh-CN" sz="3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9" name="TextBox 23"/>
          <p:cNvSpPr txBox="1"/>
          <p:nvPr/>
        </p:nvSpPr>
        <p:spPr>
          <a:xfrm>
            <a:off x="578097" y="3082618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良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436265" y="2577973"/>
            <a:ext cx="1199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liánɡ</a:t>
            </a:r>
            <a:endParaRPr lang="en-US" altLang="zh-CN" sz="3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1" name="TextBox 23"/>
          <p:cNvSpPr txBox="1"/>
          <p:nvPr/>
        </p:nvSpPr>
        <p:spPr>
          <a:xfrm>
            <a:off x="1897909" y="3082618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掘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1885943" y="2577973"/>
            <a:ext cx="8399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jué</a:t>
            </a:r>
            <a:endParaRPr lang="en-US" altLang="zh-CN" sz="3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3" name="TextBox 23"/>
          <p:cNvSpPr txBox="1"/>
          <p:nvPr/>
        </p:nvSpPr>
        <p:spPr>
          <a:xfrm>
            <a:off x="3075889" y="3082618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搜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Box 24"/>
          <p:cNvSpPr txBox="1"/>
          <p:nvPr/>
        </p:nvSpPr>
        <p:spPr>
          <a:xfrm>
            <a:off x="3004973" y="2577973"/>
            <a:ext cx="1199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sōu</a:t>
            </a:r>
            <a:endParaRPr lang="en-US" altLang="zh-CN" sz="3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5" name="TextBox 23"/>
          <p:cNvSpPr txBox="1"/>
          <p:nvPr/>
        </p:nvSpPr>
        <p:spPr>
          <a:xfrm>
            <a:off x="4275867" y="3082618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倾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24"/>
          <p:cNvSpPr txBox="1"/>
          <p:nvPr/>
        </p:nvSpPr>
        <p:spPr>
          <a:xfrm>
            <a:off x="4134035" y="2577973"/>
            <a:ext cx="1199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qīnɡ</a:t>
            </a:r>
            <a:endParaRPr lang="en-US" altLang="zh-CN" sz="3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7" name="TextBox 23"/>
          <p:cNvSpPr txBox="1"/>
          <p:nvPr/>
        </p:nvSpPr>
        <p:spPr>
          <a:xfrm>
            <a:off x="6423447" y="3082618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置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TextBox 24"/>
          <p:cNvSpPr txBox="1"/>
          <p:nvPr/>
        </p:nvSpPr>
        <p:spPr>
          <a:xfrm>
            <a:off x="6374384" y="2577973"/>
            <a:ext cx="861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zhì</a:t>
            </a:r>
            <a:endParaRPr lang="en-US" altLang="zh-CN" sz="3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9" name="TextBox 23"/>
          <p:cNvSpPr txBox="1"/>
          <p:nvPr/>
        </p:nvSpPr>
        <p:spPr>
          <a:xfrm>
            <a:off x="7448185" y="3082618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抛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TextBox 24"/>
          <p:cNvSpPr txBox="1"/>
          <p:nvPr/>
        </p:nvSpPr>
        <p:spPr>
          <a:xfrm>
            <a:off x="7411742" y="2583785"/>
            <a:ext cx="9766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pāo</a:t>
            </a:r>
            <a:endParaRPr lang="en-US" altLang="zh-CN" sz="3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2309" y="4172274"/>
            <a:ext cx="5472608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dirty="0" smtClean="0"/>
              <a:t>宅</a:t>
            </a:r>
            <a:r>
              <a:rPr lang="zh-CN" altLang="zh-CN" sz="2800" dirty="0"/>
              <a:t>、慎、址、</a:t>
            </a:r>
            <a:r>
              <a:rPr lang="zh-CN" altLang="zh-CN" sz="2800" dirty="0" smtClean="0"/>
              <a:t>置</a:t>
            </a:r>
            <a:r>
              <a:rPr lang="zh-CN" altLang="en-US" sz="2800" dirty="0" smtClean="0"/>
              <a:t>都是</a:t>
            </a:r>
            <a:r>
              <a:rPr lang="zh-CN" altLang="zh-CN" sz="2800" dirty="0" smtClean="0"/>
              <a:t>翘舌音</a:t>
            </a:r>
            <a:r>
              <a:rPr lang="zh-CN" altLang="en-US" sz="2800" dirty="0"/>
              <a:t>。</a:t>
            </a:r>
            <a:endParaRPr lang="zh-CN" altLang="en-US" sz="2800" dirty="0"/>
          </a:p>
        </p:txBody>
      </p:sp>
      <p:sp>
        <p:nvSpPr>
          <p:cNvPr id="109" name="文本框 108"/>
          <p:cNvSpPr txBox="1"/>
          <p:nvPr/>
        </p:nvSpPr>
        <p:spPr>
          <a:xfrm>
            <a:off x="6316150" y="4147530"/>
            <a:ext cx="2339102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搜是</a:t>
            </a:r>
            <a:r>
              <a:rPr lang="zh-CN" altLang="zh-CN" sz="2800" dirty="0" smtClean="0"/>
              <a:t>平舌音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  <p:sp>
        <p:nvSpPr>
          <p:cNvPr id="37" name="TextBox 23"/>
          <p:cNvSpPr txBox="1"/>
          <p:nvPr/>
        </p:nvSpPr>
        <p:spPr>
          <a:xfrm>
            <a:off x="1691680" y="1708243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1691680" y="1203598"/>
            <a:ext cx="1199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yǐn</a:t>
            </a:r>
            <a:endParaRPr lang="en-US" altLang="zh-CN" sz="3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413151" y="3076395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骤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5364088" y="257175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zhòu</a:t>
            </a:r>
            <a:endParaRPr lang="en-US" altLang="zh-CN" sz="3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81" grpId="0"/>
      <p:bldP spid="82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4" grpId="0" animBg="1"/>
      <p:bldP spid="109" grpId="0" animBg="1"/>
      <p:bldP spid="37" grpId="0"/>
      <p:bldP spid="38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23"/>
          <p:cNvSpPr txBox="1"/>
          <p:nvPr/>
        </p:nvSpPr>
        <p:spPr>
          <a:xfrm>
            <a:off x="303785" y="1273220"/>
            <a:ext cx="11766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宅</a:t>
            </a:r>
            <a:endParaRPr lang="zh-CN" altLang="en-US" sz="6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23"/>
          <p:cNvSpPr txBox="1"/>
          <p:nvPr/>
        </p:nvSpPr>
        <p:spPr>
          <a:xfrm>
            <a:off x="1331640" y="1273220"/>
            <a:ext cx="11766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</a:t>
            </a:r>
            <a:endParaRPr lang="zh-CN" altLang="en-US" sz="6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23"/>
          <p:cNvSpPr txBox="1"/>
          <p:nvPr/>
        </p:nvSpPr>
        <p:spPr>
          <a:xfrm>
            <a:off x="3179321" y="1273220"/>
            <a:ext cx="11766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</a:t>
            </a:r>
            <a:endParaRPr lang="zh-CN" altLang="en-US" sz="6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23"/>
          <p:cNvSpPr txBox="1"/>
          <p:nvPr/>
        </p:nvSpPr>
        <p:spPr>
          <a:xfrm>
            <a:off x="4067944" y="1274242"/>
            <a:ext cx="11766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择</a:t>
            </a:r>
            <a:endParaRPr lang="zh-CN" altLang="en-US" sz="6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23"/>
          <p:cNvSpPr txBox="1"/>
          <p:nvPr/>
        </p:nvSpPr>
        <p:spPr>
          <a:xfrm>
            <a:off x="5025311" y="1283655"/>
            <a:ext cx="11766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址</a:t>
            </a:r>
            <a:endParaRPr lang="zh-CN" altLang="en-US" sz="6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23"/>
          <p:cNvSpPr txBox="1"/>
          <p:nvPr/>
        </p:nvSpPr>
        <p:spPr>
          <a:xfrm>
            <a:off x="6824861" y="1267918"/>
            <a:ext cx="11766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穴</a:t>
            </a:r>
            <a:endParaRPr lang="zh-CN" altLang="en-US" sz="6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23"/>
          <p:cNvSpPr txBox="1"/>
          <p:nvPr/>
        </p:nvSpPr>
        <p:spPr>
          <a:xfrm>
            <a:off x="7787833" y="1267918"/>
            <a:ext cx="11766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厅</a:t>
            </a:r>
            <a:endParaRPr lang="zh-CN" altLang="en-US" sz="6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539552" y="3742241"/>
            <a:ext cx="11766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卧</a:t>
            </a:r>
            <a:endParaRPr lang="zh-CN" altLang="en-US" sz="6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23"/>
          <p:cNvSpPr txBox="1"/>
          <p:nvPr/>
        </p:nvSpPr>
        <p:spPr>
          <a:xfrm>
            <a:off x="3395345" y="3742241"/>
            <a:ext cx="11766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卫</a:t>
            </a:r>
            <a:endParaRPr lang="zh-CN" altLang="en-US" sz="6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线形标注 1 73"/>
          <p:cNvSpPr/>
          <p:nvPr/>
        </p:nvSpPr>
        <p:spPr>
          <a:xfrm>
            <a:off x="400440" y="2696039"/>
            <a:ext cx="3518912" cy="400110"/>
          </a:xfrm>
          <a:prstGeom prst="borderCallout1">
            <a:avLst>
              <a:gd name="adj1" fmla="val -18716"/>
              <a:gd name="adj2" fmla="val 75491"/>
              <a:gd name="adj3" fmla="val -111421"/>
              <a:gd name="adj4" fmla="val 190981"/>
            </a:avLst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2000" dirty="0"/>
              <a:t>“穴”的最后一笔捺要</a:t>
            </a:r>
            <a:r>
              <a:rPr lang="zh-CN" altLang="zh-CN" sz="2000" dirty="0" smtClean="0"/>
              <a:t>舒展</a:t>
            </a:r>
            <a:r>
              <a:rPr lang="zh-CN" altLang="en-US" sz="2000" dirty="0" smtClean="0"/>
              <a:t>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6" name="TextBox 23"/>
          <p:cNvSpPr txBox="1"/>
          <p:nvPr/>
        </p:nvSpPr>
        <p:spPr>
          <a:xfrm>
            <a:off x="5980299" y="1267918"/>
            <a:ext cx="11766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良</a:t>
            </a:r>
            <a:endParaRPr lang="zh-CN" altLang="en-US" sz="6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Box 23"/>
          <p:cNvSpPr txBox="1"/>
          <p:nvPr/>
        </p:nvSpPr>
        <p:spPr>
          <a:xfrm>
            <a:off x="4572000" y="3723878"/>
            <a:ext cx="11766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</a:t>
            </a:r>
            <a:endParaRPr lang="zh-CN" altLang="en-US" sz="6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07810" y="2831605"/>
            <a:ext cx="3518912" cy="400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zh-CN" sz="2000" dirty="0"/>
              <a:t>“卫”最后一笔横要长一些。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5616" y="3435846"/>
            <a:ext cx="2631211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1600" dirty="0" smtClean="0"/>
              <a:t>“卧”</a:t>
            </a:r>
            <a:r>
              <a:rPr lang="zh-CN" altLang="zh-CN" sz="1600" dirty="0"/>
              <a:t>的最后一笔都是</a:t>
            </a:r>
            <a:r>
              <a:rPr lang="zh-CN" altLang="zh-CN" sz="1600" dirty="0" smtClean="0"/>
              <a:t>点</a:t>
            </a:r>
            <a:r>
              <a:rPr lang="zh-CN" altLang="en-US" sz="1600" dirty="0" smtClean="0"/>
              <a:t>。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95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文本框 9"/>
          <p:cNvSpPr txBox="1"/>
          <p:nvPr/>
        </p:nvSpPr>
        <p:spPr>
          <a:xfrm>
            <a:off x="2242910" y="388312"/>
            <a:ext cx="21343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</a:t>
            </a:r>
            <a:r>
              <a:rPr lang="zh-CN" altLang="en-US" sz="4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会写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6" name="同侧圆角矩形 95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学习字词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1403648" y="3728286"/>
            <a:ext cx="11766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专</a:t>
            </a:r>
            <a:endParaRPr lang="zh-CN" altLang="en-US" sz="6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2483768" y="3723878"/>
            <a:ext cx="11766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寸</a:t>
            </a:r>
            <a:endParaRPr lang="zh-CN" altLang="en-US" sz="6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2315225" y="1275606"/>
            <a:ext cx="11766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慎</a:t>
            </a:r>
            <a:endParaRPr lang="zh-CN" altLang="en-US" sz="6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2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3608" y="627534"/>
            <a:ext cx="1656184" cy="413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600"/>
              </a:lnSpc>
            </a:pP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隐蔽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600"/>
              </a:lnSpc>
            </a:pP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随遇而安：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600"/>
              </a:lnSpc>
            </a:pP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慎重：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600"/>
              </a:lnSpc>
            </a:pP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柔弱：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600"/>
              </a:lnSpc>
            </a:pP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搜索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600"/>
              </a:lnSpc>
            </a:pP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隧道：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600"/>
              </a:lnSpc>
            </a:pP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耙扫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99792" y="697615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借助别的东西遮盖掩藏。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99792" y="1281943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顺应环境，在任何境遇中都能满足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699792" y="1853651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谨慎认真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699792" y="2435306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常指体弱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易感疲劳的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易得病的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696573" y="309867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仔细查找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696573" y="3692409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埋置于地层内的工程建筑物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2696573" y="421562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打扫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84355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课文一共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个自然段，可以分为三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部分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60" y="1707654"/>
            <a:ext cx="80648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第一部分（第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自然段）写蟋蟀出名不光由于它的唱歌，还由于它的住宅。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第二部分（第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自然段）具体介绍住宅的特点。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第三部分（第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自然段）具体描述蟋蟀修建住宅的经过。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11542"/>
            <a:ext cx="1650078" cy="143444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444" y="3511542"/>
            <a:ext cx="1798638" cy="1411288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《蟋蟀的住宅》插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996" y="3532716"/>
            <a:ext cx="1735229" cy="1368939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c:\users\administrator\appdata\roaming\360se6\User Data\temp\330881-1409101K6074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55776" y="2549169"/>
            <a:ext cx="2915816" cy="2186862"/>
          </a:xfrm>
          <a:prstGeom prst="rect">
            <a:avLst/>
          </a:prstGeom>
          <a:noFill/>
        </p:spPr>
      </p:pic>
      <p:sp>
        <p:nvSpPr>
          <p:cNvPr id="2" name="同侧圆角矩形 1"/>
          <p:cNvSpPr/>
          <p:nvPr/>
        </p:nvSpPr>
        <p:spPr>
          <a:xfrm>
            <a:off x="107504" y="48351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作业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07504" y="105958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178944" y="1419622"/>
            <a:ext cx="66334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1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带着你的疑问再读课文。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2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搜集关于描写昆虫的文章读一读，并写读书笔记。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7736" y="411510"/>
            <a:ext cx="511256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11.</a:t>
            </a:r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蟋蟀的住宅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3" descr="《蟋蟀的住宅》插图"/>
          <p:cNvPicPr>
            <a:picLocks noChangeAspect="1" noChangeArrowheads="1"/>
          </p:cNvPicPr>
          <p:nvPr/>
        </p:nvPicPr>
        <p:blipFill>
          <a:blip r:embed="rId1">
            <a:lum bright="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00242"/>
            <a:ext cx="4832008" cy="365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707904" y="1400242"/>
            <a:ext cx="1210588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第二课时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DOC_GUID" val="{a7ca802e-d7ea-440a-bff3-e8a0a09f5407}"/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990</Words>
  <Application>WPS 演示</Application>
  <PresentationFormat>全屏显示(16:9)</PresentationFormat>
  <Paragraphs>192</Paragraphs>
  <Slides>19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黑体</vt:lpstr>
      <vt:lpstr>华文新魏</vt:lpstr>
      <vt:lpstr>方正姚体</vt:lpstr>
      <vt:lpstr>楷体</vt:lpstr>
      <vt:lpstr>汉语拼音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101</cp:revision>
  <dcterms:created xsi:type="dcterms:W3CDTF">2017-03-17T02:28:00Z</dcterms:created>
  <dcterms:modified xsi:type="dcterms:W3CDTF">2023-09-25T17:06:49Z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438E75A1BCDE4C988BC6C3CD6766AA60_12</vt:lpwstr>
  </property>
</Properties>
</file>