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7"/>
  </p:notesMasterIdLst>
  <p:handoutMasterIdLst>
    <p:handoutMasterId r:id="rId32"/>
  </p:handoutMasterIdLst>
  <p:sldIdLst>
    <p:sldId id="305" r:id="rId4"/>
    <p:sldId id="301" r:id="rId5"/>
    <p:sldId id="256" r:id="rId6"/>
    <p:sldId id="288" r:id="rId8"/>
    <p:sldId id="333" r:id="rId9"/>
    <p:sldId id="334" r:id="rId10"/>
    <p:sldId id="322" r:id="rId11"/>
    <p:sldId id="323" r:id="rId12"/>
    <p:sldId id="335" r:id="rId13"/>
    <p:sldId id="320" r:id="rId14"/>
    <p:sldId id="319" r:id="rId15"/>
    <p:sldId id="337" r:id="rId16"/>
    <p:sldId id="338" r:id="rId17"/>
    <p:sldId id="339" r:id="rId18"/>
    <p:sldId id="273" r:id="rId19"/>
    <p:sldId id="327" r:id="rId20"/>
    <p:sldId id="340" r:id="rId21"/>
    <p:sldId id="341" r:id="rId22"/>
    <p:sldId id="342" r:id="rId23"/>
    <p:sldId id="343" r:id="rId24"/>
    <p:sldId id="344" r:id="rId25"/>
    <p:sldId id="345" r:id="rId26"/>
    <p:sldId id="326" r:id="rId27"/>
    <p:sldId id="304" r:id="rId28"/>
    <p:sldId id="302" r:id="rId29"/>
    <p:sldId id="336" r:id="rId30"/>
    <p:sldId id="355" r:id="rId31"/>
  </p:sldIdLst>
  <p:sldSz cx="9144000" cy="5143500"/>
  <p:notesSz cx="6858000" cy="9144000"/>
  <p:custDataLst>
    <p:tags r:id="rId36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1pPr>
    <a:lvl2pPr marL="342900" indent="11430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2pPr>
    <a:lvl3pPr marL="685800" indent="22860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3pPr>
    <a:lvl4pPr marL="1028700" indent="34290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4pPr>
    <a:lvl5pPr marL="1371600" indent="45720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72" autoAdjust="0"/>
    <p:restoredTop sz="96014" autoAdjust="0"/>
  </p:normalViewPr>
  <p:slideViewPr>
    <p:cSldViewPr>
      <p:cViewPr varScale="1">
        <p:scale>
          <a:sx n="145" d="100"/>
          <a:sy n="145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200">
                <a:latin typeface="楷体" panose="02010609060101010101" pitchFamily="49" charset="-122"/>
              </a:rPr>
              <a:t>状元成才路</a:t>
            </a:r>
            <a:endParaRPr lang="zh-CN" altLang="en-US" sz="1200">
              <a:latin typeface="楷体" panose="02010609060101010101" pitchFamily="49" charset="-122"/>
            </a:endParaRPr>
          </a:p>
        </p:txBody>
      </p:sp>
      <p:sp>
        <p:nvSpPr>
          <p:cNvPr id="6147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E6FB11C6-CDEB-4569-8322-B9C9BC926BF4}" type="datetime">
              <a:rPr lang="zh-CN" altLang="en-US" sz="1200">
                <a:latin typeface="楷体" panose="02010609060101010101" pitchFamily="49" charset="-122"/>
              </a:rPr>
            </a:fld>
            <a:endParaRPr lang="zh-CN" altLang="en-US" sz="1200">
              <a:latin typeface="楷体" panose="02010609060101010101" pitchFamily="49" charset="-122"/>
            </a:endParaRPr>
          </a:p>
        </p:txBody>
      </p:sp>
      <p:sp>
        <p:nvSpPr>
          <p:cNvPr id="6148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楷体" panose="02010609060101010101" pitchFamily="49" charset="-122"/>
              </a:rPr>
              <a:t>状元成才路</a:t>
            </a:r>
            <a:endParaRPr lang="zh-CN" altLang="en-US" sz="1200">
              <a:latin typeface="楷体" panose="02010609060101010101" pitchFamily="49" charset="-122"/>
            </a:endParaRPr>
          </a:p>
        </p:txBody>
      </p:sp>
      <p:sp>
        <p:nvSpPr>
          <p:cNvPr id="6149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041ABDF0-FA36-434E-9273-267A29610506}" type="slidenum">
              <a:rPr lang="zh-CN" altLang="en-US" sz="1200">
                <a:latin typeface="楷体" panose="02010609060101010101" pitchFamily="49" charset="-122"/>
              </a:rPr>
            </a:fld>
            <a:endParaRPr lang="zh-CN" altLang="en-US" sz="1200">
              <a:latin typeface="楷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409575" y="754063"/>
            <a:ext cx="5854700" cy="3294062"/>
          </a:xfrm>
          <a:prstGeom prst="rect">
            <a:avLst/>
          </a:prstGeom>
          <a:noFill/>
          <a:ln>
            <a:noFill/>
            <a:miter lim="800000"/>
          </a:ln>
        </p:spPr>
      </p:sp>
      <p:sp>
        <p:nvSpPr>
          <p:cNvPr id="5123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1pPr>
            <a:lvl2pPr marL="3429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2pPr>
            <a:lvl3pPr marL="685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3pPr>
            <a:lvl4pPr marL="10287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4pPr>
            <a:lvl5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 sz="1200">
                <a:latin typeface="楷体" panose="02010609060101010101" pitchFamily="49" charset="-122"/>
              </a:rPr>
              <a:t>状元成才路</a:t>
            </a:r>
            <a:endParaRPr lang="zh-CN" altLang="en-US" sz="1200">
              <a:latin typeface="楷体" panose="02010609060101010101" pitchFamily="49" charset="-122"/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338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endParaRPr lang="zh-CN" altLang="en-US" sz="1200">
              <a:latin typeface="楷体" panose="02010609060101010101" pitchFamily="49" charset="-122"/>
            </a:endParaRP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楷体" panose="02010609060101010101" pitchFamily="49" charset="-122"/>
              </a:rPr>
              <a:t>状元成才路</a:t>
            </a:r>
            <a:endParaRPr lang="zh-CN" altLang="en-US" sz="1200">
              <a:latin typeface="楷体" panose="02010609060101010101" pitchFamily="49" charset="-122"/>
            </a:endParaRP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6800"/>
            <a:ext cx="297338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77554F80-AFA9-40D1-A194-64151699C14D}" type="slidenum">
              <a:rPr lang="zh-CN" altLang="en-US" sz="1200">
                <a:latin typeface="楷体" panose="02010609060101010101" pitchFamily="49" charset="-122"/>
              </a:rPr>
            </a:fld>
            <a:endParaRPr lang="zh-CN" altLang="en-US" sz="1200">
              <a:latin typeface="楷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409575" y="754063"/>
            <a:ext cx="5854700" cy="3294062"/>
          </a:xfrm>
          <a:noFill/>
          <a:ln>
            <a:miter lim="800000"/>
          </a:ln>
        </p:spPr>
      </p:sp>
      <p:sp>
        <p:nvSpPr>
          <p:cNvPr id="10243" name="Rectangle 3"/>
          <p:cNvSpPr>
            <a:spLocks noGrp="1"/>
          </p:cNvSpPr>
          <p:nvPr>
            <p:ph type="body" idx="3"/>
          </p:nvPr>
        </p:nvSpPr>
        <p:spPr>
          <a:xfrm>
            <a:off x="538163" y="4387850"/>
            <a:ext cx="5780087" cy="3952875"/>
          </a:xfrm>
          <a:noFill/>
          <a:ln>
            <a:miter lim="800000"/>
          </a:ln>
        </p:spPr>
        <p:txBody>
          <a:bodyPr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1pPr>
            <a:lvl2pPr marL="3429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2pPr>
            <a:lvl3pPr marL="685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3pPr>
            <a:lvl4pPr marL="10287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4pPr>
            <a:lvl5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10244" name="页脚占位符 1"/>
          <p:cNvSpPr txBox="1">
            <a:spLocks noGrp="1"/>
          </p:cNvSpPr>
          <p:nvPr>
            <p:ph type="ft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楷体" panose="02010609060101010101" pitchFamily="49" charset="-122"/>
              </a:rPr>
              <a:t>状元成才路</a:t>
            </a:r>
            <a:endParaRPr lang="zh-CN" altLang="en-US" sz="1200">
              <a:latin typeface="楷体" panose="02010609060101010101" pitchFamily="49" charset="-122"/>
            </a:endParaRPr>
          </a:p>
        </p:txBody>
      </p:sp>
      <p:sp>
        <p:nvSpPr>
          <p:cNvPr id="10245" name="页眉占位符 2"/>
          <p:cNvSpPr txBox="1">
            <a:spLocks noGrp="1"/>
          </p:cNvSpPr>
          <p:nvPr>
            <p:ph type="hd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楷体" panose="02010609060101010101" pitchFamily="49" charset="-122"/>
              </a:rPr>
              <a:t>状元成才路</a:t>
            </a:r>
            <a:endParaRPr lang="zh-CN" altLang="en-US" sz="1200">
              <a:latin typeface="楷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409575" y="754063"/>
            <a:ext cx="5854700" cy="3294062"/>
          </a:xfrm>
          <a:noFill/>
          <a:ln>
            <a:miter lim="800000"/>
          </a:ln>
        </p:spPr>
      </p:sp>
      <p:sp>
        <p:nvSpPr>
          <p:cNvPr id="12291" name="备注占位符 2"/>
          <p:cNvSpPr>
            <a:spLocks noGrp="1"/>
          </p:cNvSpPr>
          <p:nvPr>
            <p:ph type="body" idx="3"/>
          </p:nvPr>
        </p:nvSpPr>
        <p:spPr>
          <a:xfrm>
            <a:off x="538163" y="4387850"/>
            <a:ext cx="5780087" cy="3952875"/>
          </a:xfrm>
          <a:noFill/>
          <a:ln>
            <a:miter lim="800000"/>
          </a:ln>
        </p:spPr>
        <p:txBody>
          <a:bodyPr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1pPr>
            <a:lvl2pPr marL="3429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2pPr>
            <a:lvl3pPr marL="685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3pPr>
            <a:lvl4pPr marL="10287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4pPr>
            <a:lvl5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5pPr>
          </a:lstStyle>
          <a:p>
            <a:pPr marL="0" indent="0"/>
          </a:p>
        </p:txBody>
      </p:sp>
      <p:sp>
        <p:nvSpPr>
          <p:cNvPr id="12292" name="页眉占位符 3"/>
          <p:cNvSpPr txBox="1">
            <a:spLocks noGrp="1"/>
          </p:cNvSpPr>
          <p:nvPr>
            <p:ph type="hd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楷体" panose="02010609060101010101" pitchFamily="49" charset="-122"/>
              </a:rPr>
              <a:t>状元成才路</a:t>
            </a:r>
            <a:endParaRPr lang="zh-CN" altLang="en-US" sz="1200">
              <a:latin typeface="楷体" panose="02010609060101010101" pitchFamily="49" charset="-122"/>
            </a:endParaRPr>
          </a:p>
        </p:txBody>
      </p:sp>
      <p:sp>
        <p:nvSpPr>
          <p:cNvPr id="12293" name="页脚占位符 4"/>
          <p:cNvSpPr txBox="1">
            <a:spLocks noGrp="1"/>
          </p:cNvSpPr>
          <p:nvPr>
            <p:ph type="ft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楷体" panose="02010609060101010101" pitchFamily="49" charset="-122"/>
              </a:rPr>
              <a:t>状元成才路</a:t>
            </a:r>
            <a:endParaRPr lang="zh-CN" altLang="en-US" sz="1200">
              <a:latin typeface="楷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4578" name="Rectangle 2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409575" y="754063"/>
            <a:ext cx="5854700" cy="3294062"/>
          </a:xfrm>
          <a:noFill/>
          <a:ln>
            <a:miter lim="800000"/>
          </a:ln>
        </p:spPr>
      </p:sp>
      <p:sp>
        <p:nvSpPr>
          <p:cNvPr id="24579" name="Rectangle 3"/>
          <p:cNvSpPr>
            <a:spLocks noGrp="1"/>
          </p:cNvSpPr>
          <p:nvPr>
            <p:ph type="body" idx="3"/>
          </p:nvPr>
        </p:nvSpPr>
        <p:spPr>
          <a:xfrm>
            <a:off x="538163" y="4387850"/>
            <a:ext cx="5780087" cy="3952875"/>
          </a:xfrm>
          <a:noFill/>
          <a:ln>
            <a:miter lim="800000"/>
          </a:ln>
        </p:spPr>
        <p:txBody>
          <a:bodyPr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1pPr>
            <a:lvl2pPr marL="3429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2pPr>
            <a:lvl3pPr marL="685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3pPr>
            <a:lvl4pPr marL="10287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4pPr>
            <a:lvl5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9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24580" name="页脚占位符 1"/>
          <p:cNvSpPr txBox="1">
            <a:spLocks noGrp="1"/>
          </p:cNvSpPr>
          <p:nvPr>
            <p:ph type="ft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楷体" panose="02010609060101010101" pitchFamily="49" charset="-122"/>
              </a:rPr>
              <a:t>状元成才路</a:t>
            </a:r>
            <a:endParaRPr lang="zh-CN" altLang="en-US" sz="1200">
              <a:latin typeface="楷体" panose="02010609060101010101" pitchFamily="49" charset="-122"/>
            </a:endParaRPr>
          </a:p>
        </p:txBody>
      </p:sp>
      <p:sp>
        <p:nvSpPr>
          <p:cNvPr id="24581" name="页眉占位符 2"/>
          <p:cNvSpPr txBox="1">
            <a:spLocks noGrp="1"/>
          </p:cNvSpPr>
          <p:nvPr>
            <p:ph type="hd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楷体" panose="02010609060101010101" pitchFamily="49" charset="-122"/>
              </a:rPr>
              <a:t>状元成才路</a:t>
            </a:r>
            <a:endParaRPr lang="zh-CN" altLang="en-US" sz="1200">
              <a:latin typeface="楷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1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9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Calibri" panose="020F0502020204030204" pitchFamily="34" charset="0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32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矩形 3"/>
          <p:cNvSpPr/>
          <p:nvPr/>
        </p:nvSpPr>
        <p:spPr>
          <a:xfrm>
            <a:off x="939800" y="2571750"/>
            <a:ext cx="7264400" cy="2192338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10000"/>
              </a:lnSpc>
            </a:pPr>
            <a:r>
              <a:rPr lang="zh-CN" altLang="en-US" sz="3200" b="1" spc="0">
                <a:latin typeface="宋体" panose="02010600030101010101" pitchFamily="2" charset="-122"/>
              </a:rPr>
              <a:t>    看图，理解两幅图的内容，思考：两幅图的不同之处是什么呢？爸爸、妈妈面对跌倒的孩子，采取的态度和方式会有什么不同吗？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pic>
        <p:nvPicPr>
          <p:cNvPr id="717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5875" y="298450"/>
            <a:ext cx="3071813" cy="21812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72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563" y="298450"/>
            <a:ext cx="3071812" cy="21812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9"/>
          <p:cNvSpPr txBox="1"/>
          <p:nvPr/>
        </p:nvSpPr>
        <p:spPr>
          <a:xfrm>
            <a:off x="773113" y="771525"/>
            <a:ext cx="7597775" cy="619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听了妈妈的评价，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有什么表现？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5" name="文本框 9"/>
          <p:cNvSpPr txBox="1">
            <a:spLocks noChangeArrowheads="1"/>
          </p:cNvSpPr>
          <p:nvPr/>
        </p:nvSpPr>
        <p:spPr bwMode="auto">
          <a:xfrm>
            <a:off x="2736850" y="1643063"/>
            <a:ext cx="3922713" cy="5619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 anchorCtr="1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/>
            <a:r>
              <a:rPr lang="zh-CN" altLang="en-US" sz="3200" b="1" spc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既腼腆又得意扬扬</a:t>
            </a:r>
            <a:endParaRPr lang="zh-CN" altLang="en-US" sz="3200" b="1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6" name="文本框 9"/>
          <p:cNvSpPr txBox="1"/>
          <p:nvPr/>
        </p:nvSpPr>
        <p:spPr>
          <a:xfrm>
            <a:off x="773113" y="2455863"/>
            <a:ext cx="7597775" cy="19891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在这种既害羞又得意的心理状态下，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我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产生了怎样的期待呢？这种期待的程度怎样？从哪里可以看出来？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nimBg="1"/>
      <p:bldP spid="184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9"/>
          <p:cNvSpPr txBox="1">
            <a:spLocks noChangeArrowheads="1"/>
          </p:cNvSpPr>
          <p:nvPr/>
        </p:nvSpPr>
        <p:spPr bwMode="auto">
          <a:xfrm>
            <a:off x="557213" y="700088"/>
            <a:ext cx="5167312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lvl="0" indent="-457200" eaLnBrk="1" hangingPunct="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 spc="0">
                <a:solidFill>
                  <a:srgbClr val="FF0066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</a:rPr>
              <a:t>我</a:t>
            </a:r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</a:rPr>
              <a:t>产生的期待是：</a:t>
            </a:r>
            <a:endParaRPr lang="zh-CN" altLang="en-US" sz="3200" b="1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sp>
        <p:nvSpPr>
          <p:cNvPr id="19459" name="Text Box 5"/>
          <p:cNvSpPr txBox="1"/>
          <p:nvPr/>
        </p:nvSpPr>
        <p:spPr>
          <a:xfrm>
            <a:off x="557213" y="1371600"/>
            <a:ext cx="7975600" cy="1282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希望爸爸能读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的诗，并给予较高的评价。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0" name="文本框 9"/>
          <p:cNvSpPr txBox="1">
            <a:spLocks noChangeArrowheads="1"/>
          </p:cNvSpPr>
          <p:nvPr/>
        </p:nvSpPr>
        <p:spPr bwMode="auto">
          <a:xfrm>
            <a:off x="557213" y="2817813"/>
            <a:ext cx="3367087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lvl="0" indent="-457200" eaLnBrk="1" hangingPunct="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 spc="0">
                <a:solidFill>
                  <a:srgbClr val="FF0066"/>
                </a:solidFill>
                <a:latin typeface="宋体" panose="02010600030101010101" pitchFamily="2" charset="-122"/>
              </a:rPr>
              <a:t>期待程度：</a:t>
            </a:r>
            <a:endParaRPr lang="zh-CN" altLang="en-US" sz="3200" b="1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sp>
        <p:nvSpPr>
          <p:cNvPr id="19461" name="Text Box 5"/>
          <p:cNvSpPr txBox="1"/>
          <p:nvPr/>
        </p:nvSpPr>
        <p:spPr>
          <a:xfrm>
            <a:off x="557213" y="3571875"/>
            <a:ext cx="79756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此时，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的期待很急切、很强烈。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uild="p"/>
      <p:bldP spid="19459" grpId="0"/>
      <p:bldP spid="19460" grpId="0" build="p"/>
      <p:bldP spid="1946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9"/>
          <p:cNvSpPr txBox="1">
            <a:spLocks noChangeArrowheads="1"/>
          </p:cNvSpPr>
          <p:nvPr/>
        </p:nvSpPr>
        <p:spPr bwMode="auto">
          <a:xfrm>
            <a:off x="368300" y="411163"/>
            <a:ext cx="5167313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lvl="0" indent="-457200" eaLnBrk="1" hangingPunct="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 spc="0">
                <a:solidFill>
                  <a:srgbClr val="FF0066"/>
                </a:solidFill>
                <a:latin typeface="宋体" panose="02010600030101010101" pitchFamily="2" charset="-122"/>
              </a:rPr>
              <a:t>表现在：</a:t>
            </a:r>
            <a:endParaRPr lang="zh-CN" altLang="en-US" sz="3200" b="1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sp>
        <p:nvSpPr>
          <p:cNvPr id="20483" name="Text Box 5"/>
          <p:cNvSpPr txBox="1"/>
          <p:nvPr/>
        </p:nvSpPr>
        <p:spPr>
          <a:xfrm>
            <a:off x="368300" y="1125538"/>
            <a:ext cx="8407400" cy="32019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迫不及待地问妈妈，爸爸什么时候回来。在等待爸爸的时候，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把诗重新誊写一遍，还做了装饰，并满怀信心地把诗放到显眼的地方。这些语言、动作、心理上的描写，说明了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很渴望得到爸爸的表扬。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uild="p"/>
      <p:bldP spid="2048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9"/>
          <p:cNvSpPr txBox="1"/>
          <p:nvPr/>
        </p:nvSpPr>
        <p:spPr>
          <a:xfrm>
            <a:off x="971550" y="869950"/>
            <a:ext cx="7399338" cy="19891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朗读第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～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14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自然段，思考：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巴迪等来了爸爸的表扬吗？当时的情形是怎样的？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7" name="文本框 9"/>
          <p:cNvSpPr txBox="1"/>
          <p:nvPr/>
        </p:nvSpPr>
        <p:spPr>
          <a:xfrm>
            <a:off x="971550" y="2886075"/>
            <a:ext cx="7399338" cy="1349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</a:rPr>
              <a:t>    没有得到爸爸的表扬，反而受到了批评。</a:t>
            </a:r>
            <a:endParaRPr lang="zh-CN" altLang="en-US" sz="3200" b="1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 Box 5"/>
          <p:cNvSpPr txBox="1"/>
          <p:nvPr/>
        </p:nvSpPr>
        <p:spPr>
          <a:xfrm>
            <a:off x="647700" y="842963"/>
            <a:ext cx="7848600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我看这首诗糟糕透了。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1" name="Text Box 5"/>
          <p:cNvSpPr txBox="1"/>
          <p:nvPr/>
        </p:nvSpPr>
        <p:spPr>
          <a:xfrm>
            <a:off x="647700" y="1595438"/>
            <a:ext cx="78486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难道世界上糟糕的诗还不够多吗？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2" name="文本框 9"/>
          <p:cNvSpPr txBox="1"/>
          <p:nvPr/>
        </p:nvSpPr>
        <p:spPr>
          <a:xfrm>
            <a:off x="647700" y="2481263"/>
            <a:ext cx="7848600" cy="1431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</a:rPr>
              <a:t>    当时，爸爸回来了，</a:t>
            </a: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</a:rPr>
              <a:t>我</a:t>
            </a: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</a:rPr>
              <a:t>紧张极了，他读了</a:t>
            </a: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</a:rPr>
              <a:t>我</a:t>
            </a: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</a:rPr>
              <a:t>的诗，认为这首诗糟糕透了。</a:t>
            </a:r>
            <a:endParaRPr lang="zh-CN" altLang="en-US" sz="3200" b="1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/>
      <p:bldP spid="225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9"/>
          <p:cNvSpPr txBox="1"/>
          <p:nvPr/>
        </p:nvSpPr>
        <p:spPr>
          <a:xfrm>
            <a:off x="1116013" y="695325"/>
            <a:ext cx="7272337" cy="1349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听了这样的评价，妈妈和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的反应是怎样的？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5" name="文本框 9"/>
          <p:cNvSpPr txBox="1">
            <a:spLocks noChangeArrowheads="1"/>
          </p:cNvSpPr>
          <p:nvPr/>
        </p:nvSpPr>
        <p:spPr bwMode="auto">
          <a:xfrm>
            <a:off x="1223963" y="2136775"/>
            <a:ext cx="7056437" cy="2630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lvl="0" indent="-457200" eaLnBrk="1" hangingPunct="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 spc="0">
                <a:solidFill>
                  <a:srgbClr val="0000CC"/>
                </a:solidFill>
                <a:latin typeface="宋体" panose="02010600030101010101" pitchFamily="2" charset="-122"/>
              </a:rPr>
              <a:t>妈妈和父亲争吵，希望父亲能鼓励</a:t>
            </a: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</a:rPr>
              <a:t>我</a:t>
            </a: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</a:rPr>
              <a:t>。</a:t>
            </a:r>
            <a:endParaRPr lang="en-US" altLang="zh-CN" sz="3200" b="1">
              <a:solidFill>
                <a:srgbClr val="0000CC"/>
              </a:solidFill>
              <a:latin typeface="宋体" panose="02010600030101010101" pitchFamily="2" charset="-122"/>
            </a:endParaRPr>
          </a:p>
          <a:p>
            <a:pPr marL="457200" lvl="0" indent="-457200" eaLnBrk="1" hangingPunct="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 spc="0">
                <a:solidFill>
                  <a:srgbClr val="0000CC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</a:rPr>
              <a:t>我</a:t>
            </a: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</a:rPr>
              <a:t>难过得跑到自己的卧室里失声痛哭起来。</a:t>
            </a:r>
            <a:endParaRPr lang="zh-CN" altLang="en-US" sz="3200" b="1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>
        <p:split dir="in"/>
      </p:transition>
    </mc:Choice>
    <mc:Fallback>
      <p:transition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9"/>
          <p:cNvSpPr txBox="1"/>
          <p:nvPr/>
        </p:nvSpPr>
        <p:spPr>
          <a:xfrm>
            <a:off x="755650" y="844550"/>
            <a:ext cx="7775575" cy="7096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几年以后，情况发生了怎样的变化呢？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3" name="文本框 9"/>
          <p:cNvSpPr txBox="1"/>
          <p:nvPr/>
        </p:nvSpPr>
        <p:spPr>
          <a:xfrm>
            <a:off x="755650" y="1616075"/>
            <a:ext cx="7775575" cy="2540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巴迪承认了自己当时的那首诗的确相当的糟糕，他已经认识到了父亲的评价是对的，再加上母亲一如既往地鼓励，巴迪还一直在写作并把自己新的文章给父亲看。</a:t>
            </a:r>
            <a:endParaRPr lang="zh-CN" altLang="en-US" sz="32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9"/>
          <p:cNvSpPr txBox="1"/>
          <p:nvPr/>
        </p:nvSpPr>
        <p:spPr>
          <a:xfrm>
            <a:off x="768350" y="1203325"/>
            <a:ext cx="7607300" cy="2540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父亲的态度也有了变化，虽然还带着批评，但没有全盘否定，而是在批评中带着鼓励，这在无形中给了作者勇气，让他有再写下去的动力。</a:t>
            </a:r>
            <a:endParaRPr lang="zh-CN" altLang="en-US" sz="32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9"/>
          <p:cNvSpPr txBox="1"/>
          <p:nvPr/>
        </p:nvSpPr>
        <p:spPr>
          <a:xfrm>
            <a:off x="636588" y="627063"/>
            <a:ext cx="7775575" cy="19002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   最终作者成功了，在他成名之后，他体会到了什么？带着这个问题请同学们默读第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16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17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自然段。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1" name="文本框 9"/>
          <p:cNvSpPr txBox="1"/>
          <p:nvPr/>
        </p:nvSpPr>
        <p:spPr>
          <a:xfrm>
            <a:off x="636588" y="2571750"/>
            <a:ext cx="7775575" cy="18986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我从心底里知道，</a:t>
            </a:r>
            <a:r>
              <a:rPr lang="zh-CN" altLang="en-US" sz="32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精彩极了</a:t>
            </a:r>
            <a:r>
              <a:rPr lang="zh-CN" altLang="en-US" sz="32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也好，</a:t>
            </a:r>
            <a:r>
              <a:rPr lang="zh-CN" altLang="en-US" sz="32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糟糕透了</a:t>
            </a:r>
            <a:r>
              <a:rPr lang="zh-CN" altLang="en-US" sz="32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也好，这两个极端的断言有一个共同的出发点</a:t>
            </a:r>
            <a:r>
              <a:rPr lang="en-US" altLang="zh-CN" sz="32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那就是爱。</a:t>
            </a:r>
            <a:endParaRPr lang="zh-CN" altLang="en-US" sz="32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9"/>
          <p:cNvSpPr txBox="1"/>
          <p:nvPr/>
        </p:nvSpPr>
        <p:spPr>
          <a:xfrm>
            <a:off x="623888" y="771525"/>
            <a:ext cx="7896225" cy="6175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精彩极了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是一种怎样的爱？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5" name="文本框 9"/>
          <p:cNvSpPr txBox="1"/>
          <p:nvPr/>
        </p:nvSpPr>
        <p:spPr>
          <a:xfrm>
            <a:off x="623888" y="1616075"/>
            <a:ext cx="7896225" cy="2540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慈祥的母亲一句鼓励的话</a:t>
            </a:r>
            <a:r>
              <a:rPr lang="zh-CN" altLang="en-US" sz="32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精彩极了</a:t>
            </a:r>
            <a:r>
              <a:rPr lang="zh-CN" altLang="en-US" sz="32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，饱含着多少爱呀！正是这种爱，使</a:t>
            </a:r>
            <a:r>
              <a:rPr lang="zh-CN" altLang="en-US" sz="32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2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有了写作的兴趣，写作的信心，写作的灵感。这是一股多么强大的力量呀！</a:t>
            </a:r>
            <a:endParaRPr lang="zh-CN" altLang="en-US" sz="32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194" name="椭圆 5"/>
          <p:cNvSpPr/>
          <p:nvPr/>
        </p:nvSpPr>
        <p:spPr>
          <a:xfrm>
            <a:off x="611188" y="4083050"/>
            <a:ext cx="719137" cy="720725"/>
          </a:xfrm>
          <a:prstGeom prst="ellipse">
            <a:avLst/>
          </a:prstGeom>
          <a:solidFill>
            <a:srgbClr val="02A0E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8195" name="文本框 1"/>
          <p:cNvSpPr txBox="1"/>
          <p:nvPr/>
        </p:nvSpPr>
        <p:spPr>
          <a:xfrm>
            <a:off x="512763" y="3997325"/>
            <a:ext cx="8201025" cy="769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en-US" altLang="zh-CN" sz="4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精彩极了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糟糕透了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6" name="图片 3"/>
          <p:cNvPicPr>
            <a:picLocks noChangeAspect="1"/>
          </p:cNvPicPr>
          <p:nvPr/>
        </p:nvPicPr>
        <p:blipFill>
          <a:blip r:embed="rId2"/>
          <a:srcRect r="7036"/>
          <a:stretch>
            <a:fillRect/>
          </a:stretch>
        </p:blipFill>
        <p:spPr>
          <a:xfrm>
            <a:off x="1590675" y="123825"/>
            <a:ext cx="3633788" cy="463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197" name="文本框 10"/>
          <p:cNvSpPr txBox="1"/>
          <p:nvPr/>
        </p:nvSpPr>
        <p:spPr>
          <a:xfrm>
            <a:off x="1117600" y="3816350"/>
            <a:ext cx="496888" cy="647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600" b="1">
                <a:latin typeface="宋体" panose="02010600030101010101" pitchFamily="2" charset="-122"/>
              </a:rPr>
              <a:t>*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框 9"/>
          <p:cNvSpPr txBox="1"/>
          <p:nvPr/>
        </p:nvSpPr>
        <p:spPr>
          <a:xfrm>
            <a:off x="623888" y="641350"/>
            <a:ext cx="7896225" cy="619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糟糕透了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是一种怎样的爱？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699" name="文本框 9"/>
          <p:cNvSpPr txBox="1"/>
          <p:nvPr/>
        </p:nvSpPr>
        <p:spPr>
          <a:xfrm>
            <a:off x="623888" y="1433513"/>
            <a:ext cx="7896225" cy="31797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严厉的父亲一句警告的话</a:t>
            </a:r>
            <a:r>
              <a:rPr lang="zh-CN" altLang="en-US" sz="32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糟糕透了</a:t>
            </a:r>
            <a:r>
              <a:rPr lang="zh-CN" altLang="en-US" sz="32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，又饱含着多少爱呀！正是这种爱，使</a:t>
            </a:r>
            <a:r>
              <a:rPr lang="zh-CN" altLang="en-US" sz="32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2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时时看到不足，使</a:t>
            </a:r>
            <a:r>
              <a:rPr lang="zh-CN" altLang="en-US" sz="32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2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戒骄戒躁，使</a:t>
            </a:r>
            <a:r>
              <a:rPr lang="zh-CN" altLang="en-US" sz="32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2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永远向新的高度奋进，这是一股多么沉重的力量呀！</a:t>
            </a:r>
            <a:endParaRPr lang="zh-CN" altLang="en-US" sz="32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框 9"/>
          <p:cNvSpPr txBox="1">
            <a:spLocks noChangeArrowheads="1"/>
          </p:cNvSpPr>
          <p:nvPr/>
        </p:nvSpPr>
        <p:spPr bwMode="auto">
          <a:xfrm>
            <a:off x="900113" y="914400"/>
            <a:ext cx="7693025" cy="31797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solidFill>
                  <a:schemeClr val="accent2"/>
                </a:solidFill>
                <a:latin typeface="宋体" panose="02010600030101010101" pitchFamily="2" charset="-122"/>
              </a:rPr>
              <a:t>    母亲赞美的爱给了</a:t>
            </a:r>
            <a:r>
              <a:rPr lang="zh-CN" altLang="en-US" sz="3200" b="1">
                <a:solidFill>
                  <a:schemeClr val="accent2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chemeClr val="accent2"/>
                </a:solidFill>
                <a:latin typeface="宋体" panose="02010600030101010101" pitchFamily="2" charset="-122"/>
              </a:rPr>
              <a:t>我</a:t>
            </a:r>
            <a:r>
              <a:rPr lang="zh-CN" altLang="en-US" sz="3200" b="1">
                <a:solidFill>
                  <a:schemeClr val="accent2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chemeClr val="accent2"/>
                </a:solidFill>
                <a:latin typeface="宋体" panose="02010600030101010101" pitchFamily="2" charset="-122"/>
              </a:rPr>
              <a:t>前进的力量，而父亲批评的爱给了</a:t>
            </a:r>
            <a:r>
              <a:rPr lang="zh-CN" altLang="en-US" sz="3200" b="1">
                <a:solidFill>
                  <a:schemeClr val="accent2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chemeClr val="accent2"/>
                </a:solidFill>
                <a:latin typeface="宋体" panose="02010600030101010101" pitchFamily="2" charset="-122"/>
              </a:rPr>
              <a:t>我</a:t>
            </a:r>
            <a:r>
              <a:rPr lang="zh-CN" altLang="en-US" sz="3200" b="1">
                <a:solidFill>
                  <a:schemeClr val="accent2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chemeClr val="accent2"/>
                </a:solidFill>
                <a:latin typeface="宋体" panose="02010600030101010101" pitchFamily="2" charset="-122"/>
              </a:rPr>
              <a:t>思考和反省的空间。这两种爱让</a:t>
            </a:r>
            <a:r>
              <a:rPr lang="zh-CN" altLang="en-US" sz="3200" b="1">
                <a:solidFill>
                  <a:schemeClr val="accent2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chemeClr val="accent2"/>
                </a:solidFill>
                <a:latin typeface="宋体" panose="02010600030101010101" pitchFamily="2" charset="-122"/>
              </a:rPr>
              <a:t>我</a:t>
            </a:r>
            <a:r>
              <a:rPr lang="zh-CN" altLang="en-US" sz="3200" b="1">
                <a:solidFill>
                  <a:schemeClr val="accent2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chemeClr val="accent2"/>
                </a:solidFill>
                <a:latin typeface="宋体" panose="02010600030101010101" pitchFamily="2" charset="-122"/>
              </a:rPr>
              <a:t>在面对赞美和批评的时候保持了清醒的头脑，最终</a:t>
            </a:r>
            <a:r>
              <a:rPr lang="zh-CN" altLang="en-US" sz="3200" b="1">
                <a:solidFill>
                  <a:schemeClr val="accent2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chemeClr val="accent2"/>
                </a:solidFill>
                <a:latin typeface="宋体" panose="02010600030101010101" pitchFamily="2" charset="-122"/>
              </a:rPr>
              <a:t>我</a:t>
            </a:r>
            <a:r>
              <a:rPr lang="zh-CN" altLang="en-US" sz="3200" b="1">
                <a:solidFill>
                  <a:schemeClr val="accent2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chemeClr val="accent2"/>
                </a:solidFill>
                <a:latin typeface="宋体" panose="02010600030101010101" pitchFamily="2" charset="-122"/>
              </a:rPr>
              <a:t>成功了。</a:t>
            </a:r>
            <a:endParaRPr lang="zh-CN" altLang="en-US" sz="3200" b="1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9"/>
          <p:cNvSpPr txBox="1">
            <a:spLocks noChangeArrowheads="1"/>
          </p:cNvSpPr>
          <p:nvPr/>
        </p:nvSpPr>
        <p:spPr bwMode="auto">
          <a:xfrm>
            <a:off x="608013" y="1203325"/>
            <a:ext cx="7927975" cy="263048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FF0066"/>
                </a:solidFill>
                <a:effectLst/>
                <a:latin typeface="+mn-ea"/>
                <a:ea typeface="+mn-ea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/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</a:rPr>
              <a:t>    正是这些赞美和批评使作者谨慎地把握住生活的小船，使它不被哪一股风刮倒。同时他也体会到，这两个极端的断言都有一个共同的出发点</a:t>
            </a:r>
            <a:r>
              <a:rPr lang="en-US" altLang="zh-CN" sz="3200" b="1" spc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 b="1" spc="0">
                <a:latin typeface="宋体" panose="02010600030101010101" pitchFamily="2" charset="-122"/>
              </a:rPr>
              <a:t>那就是爱。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文本框 9"/>
          <p:cNvSpPr txBox="1"/>
          <p:nvPr/>
        </p:nvSpPr>
        <p:spPr>
          <a:xfrm>
            <a:off x="684213" y="555625"/>
            <a:ext cx="7921625" cy="619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   从巴迪的经历中，你读懂了什么？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771" name="文本框 9"/>
          <p:cNvSpPr txBox="1">
            <a:spLocks noChangeArrowheads="1"/>
          </p:cNvSpPr>
          <p:nvPr/>
        </p:nvSpPr>
        <p:spPr bwMode="auto">
          <a:xfrm>
            <a:off x="684213" y="1274763"/>
            <a:ext cx="7921625" cy="317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solidFill>
                  <a:srgbClr val="FF0066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b="1" spc="0">
                <a:solidFill>
                  <a:srgbClr val="0000CC"/>
                </a:solidFill>
                <a:latin typeface="宋体" panose="02010600030101010101" pitchFamily="2" charset="-122"/>
              </a:rPr>
              <a:t>要谨慎地对待生活中的赞美和批评，同时也体会到父母用各自不同的爱在鼓舞着我们。母亲赞美的爱，给了我们前进的动力，而父亲的爱则是鞭策着我们做得更好，不要骄傲。因此我们要珍惜和感恩父母的爱。</a:t>
            </a:r>
            <a:endParaRPr lang="zh-CN" altLang="en-US" sz="3200" b="1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794" name="组合 18"/>
          <p:cNvGrpSpPr/>
          <p:nvPr/>
        </p:nvGrpSpPr>
        <p:grpSpPr>
          <a:xfrm>
            <a:off x="439738" y="373063"/>
            <a:ext cx="2476500" cy="584200"/>
            <a:chOff x="438911" y="223725"/>
            <a:chExt cx="2476346" cy="584775"/>
          </a:xfrm>
        </p:grpSpPr>
        <p:sp>
          <p:nvSpPr>
            <p:cNvPr id="33796" name="TextBox 2"/>
            <p:cNvSpPr txBox="1"/>
            <p:nvPr/>
          </p:nvSpPr>
          <p:spPr>
            <a:xfrm>
              <a:off x="971438" y="223725"/>
              <a:ext cx="1943819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342900" indent="1143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685800" indent="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028700" indent="3429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371600" indent="4572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/>
              <a:r>
                <a:rPr lang="zh-CN" altLang="en-US" sz="3200" b="1">
                  <a:solidFill>
                    <a:srgbClr val="0280C3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教师小结</a:t>
              </a:r>
              <a:endParaRPr lang="zh-CN" altLang="en-US" sz="3200" b="1">
                <a:solidFill>
                  <a:srgbClr val="0280C3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3797" name="图片 2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38911" y="236430"/>
              <a:ext cx="555691" cy="55580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33795" name="矩形 3"/>
          <p:cNvSpPr/>
          <p:nvPr/>
        </p:nvSpPr>
        <p:spPr>
          <a:xfrm>
            <a:off x="769938" y="1171575"/>
            <a:ext cx="7604125" cy="3203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学了这篇课文，我们不仅要懂得用全面的眼光来看待父母的爱，也要懂得正确地对待生活中的赞美和批评。今天大家应该都是收获满满，希望这堂课对今后的人生有所帮助。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矩形 3"/>
          <p:cNvSpPr/>
          <p:nvPr/>
        </p:nvSpPr>
        <p:spPr>
          <a:xfrm>
            <a:off x="639763" y="1141413"/>
            <a:ext cx="7864475" cy="3279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30000"/>
              </a:lnSpc>
              <a:spcBef>
                <a:spcPts val="600"/>
              </a:spcBef>
              <a:buFont typeface="Calibri" panose="020F0502020204030204" pitchFamily="34" charset="0"/>
              <a:buAutoNum type="arabicPeriod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学习了本文后，你有什么收获和感受呢？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 eaLnBrk="1" hangingPunct="1">
              <a:lnSpc>
                <a:spcPct val="130000"/>
              </a:lnSpc>
              <a:spcBef>
                <a:spcPts val="600"/>
              </a:spcBef>
              <a:buFont typeface="Calibri" panose="020F0502020204030204" pitchFamily="34" charset="0"/>
              <a:buAutoNum type="arabicPeriod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小练笔：文中巴迪认为爱有两种形式，一种是赞美的爱，一种是批评的爱。你在生活中有过类似的感受吗？把你的感受写下来。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819" name="组合 5"/>
          <p:cNvGrpSpPr/>
          <p:nvPr/>
        </p:nvGrpSpPr>
        <p:grpSpPr>
          <a:xfrm>
            <a:off x="439738" y="373063"/>
            <a:ext cx="2476500" cy="584200"/>
            <a:chOff x="438911" y="223725"/>
            <a:chExt cx="2476346" cy="584775"/>
          </a:xfrm>
        </p:grpSpPr>
        <p:sp>
          <p:nvSpPr>
            <p:cNvPr id="34820" name="TextBox 2"/>
            <p:cNvSpPr txBox="1"/>
            <p:nvPr/>
          </p:nvSpPr>
          <p:spPr>
            <a:xfrm>
              <a:off x="971438" y="223725"/>
              <a:ext cx="1943819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342900" indent="1143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685800" indent="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028700" indent="3429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371600" indent="4572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/>
              <a:r>
                <a:rPr lang="zh-CN" altLang="en-US" sz="3200" b="1">
                  <a:solidFill>
                    <a:srgbClr val="0280C3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3200" b="1">
                <a:solidFill>
                  <a:srgbClr val="0280C3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4821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38911" y="236430"/>
              <a:ext cx="555691" cy="55580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5842" name="组合 1"/>
          <p:cNvGrpSpPr/>
          <p:nvPr/>
        </p:nvGrpSpPr>
        <p:grpSpPr>
          <a:xfrm>
            <a:off x="439738" y="373063"/>
            <a:ext cx="2476500" cy="584200"/>
            <a:chOff x="438911" y="223725"/>
            <a:chExt cx="2476346" cy="584775"/>
          </a:xfrm>
        </p:grpSpPr>
        <p:sp>
          <p:nvSpPr>
            <p:cNvPr id="35873" name="TextBox 2"/>
            <p:cNvSpPr txBox="1"/>
            <p:nvPr/>
          </p:nvSpPr>
          <p:spPr>
            <a:xfrm>
              <a:off x="971438" y="223725"/>
              <a:ext cx="1943819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342900" indent="1143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685800" indent="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028700" indent="3429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371600" indent="4572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/>
              <a:r>
                <a:rPr lang="zh-CN" altLang="en-US" sz="3200" b="1">
                  <a:solidFill>
                    <a:srgbClr val="0280C3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板书设计</a:t>
              </a:r>
              <a:endParaRPr lang="zh-CN" altLang="en-US" sz="3200" b="1">
                <a:solidFill>
                  <a:srgbClr val="0280C3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587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38911" y="236430"/>
              <a:ext cx="555691" cy="55580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35843" name="左大括号 4"/>
          <p:cNvSpPr/>
          <p:nvPr/>
        </p:nvSpPr>
        <p:spPr>
          <a:xfrm>
            <a:off x="2428875" y="1247775"/>
            <a:ext cx="207963" cy="3162300"/>
          </a:xfrm>
          <a:prstGeom prst="leftBrace">
            <a:avLst>
              <a:gd name="adj1" fmla="val 80747"/>
              <a:gd name="adj2" fmla="val 50000"/>
            </a:avLst>
          </a:prstGeom>
          <a:noFill/>
          <a:ln w="25400">
            <a:solidFill>
              <a:srgbClr val="215968"/>
            </a:solidFill>
            <a:round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35844" name="TextBox 7"/>
          <p:cNvSpPr txBox="1"/>
          <p:nvPr/>
        </p:nvSpPr>
        <p:spPr>
          <a:xfrm>
            <a:off x="3605213" y="1128713"/>
            <a:ext cx="1984375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母亲赞扬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5" name="TextBox 8"/>
          <p:cNvSpPr txBox="1"/>
          <p:nvPr/>
        </p:nvSpPr>
        <p:spPr>
          <a:xfrm>
            <a:off x="5683250" y="1128713"/>
            <a:ext cx="2112963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017FC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得意扬扬</a:t>
            </a:r>
            <a:endParaRPr lang="zh-CN" altLang="en-US" sz="2800" b="1">
              <a:solidFill>
                <a:srgbClr val="017FC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6" name="TextBox 9"/>
          <p:cNvSpPr txBox="1"/>
          <p:nvPr/>
        </p:nvSpPr>
        <p:spPr>
          <a:xfrm>
            <a:off x="2546350" y="1162050"/>
            <a:ext cx="935038" cy="954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童年写诗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7" name="左大括号 8"/>
          <p:cNvSpPr/>
          <p:nvPr/>
        </p:nvSpPr>
        <p:spPr>
          <a:xfrm flipH="1">
            <a:off x="7651750" y="1247775"/>
            <a:ext cx="231775" cy="3095625"/>
          </a:xfrm>
          <a:prstGeom prst="leftBrace">
            <a:avLst>
              <a:gd name="adj1" fmla="val 80755"/>
              <a:gd name="adj2" fmla="val 50000"/>
            </a:avLst>
          </a:prstGeom>
          <a:noFill/>
          <a:ln w="25400">
            <a:solidFill>
              <a:srgbClr val="215968"/>
            </a:solidFill>
            <a:round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35848" name="TextBox 11"/>
          <p:cNvSpPr txBox="1"/>
          <p:nvPr/>
        </p:nvSpPr>
        <p:spPr>
          <a:xfrm>
            <a:off x="7820025" y="1677988"/>
            <a:ext cx="1149350" cy="21796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lnSpc>
                <a:spcPct val="120000"/>
              </a:lnSpc>
            </a:pPr>
            <a:r>
              <a:rPr lang="zh-CN" altLang="en-US" sz="28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不同评价</a:t>
            </a:r>
            <a:endParaRPr lang="en-US" altLang="zh-CN" sz="2800" b="1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>
              <a:lnSpc>
                <a:spcPct val="120000"/>
              </a:lnSpc>
            </a:pPr>
            <a:r>
              <a:rPr lang="zh-CN" altLang="en-US" sz="28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相同的爱</a:t>
            </a:r>
            <a:endParaRPr lang="zh-CN" altLang="en-US" sz="2800" b="1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9" name="减号 10"/>
          <p:cNvSpPr/>
          <p:nvPr/>
        </p:nvSpPr>
        <p:spPr>
          <a:xfrm>
            <a:off x="5194300" y="1247775"/>
            <a:ext cx="563563" cy="350838"/>
          </a:xfrm>
          <a:prstGeom prst="mathMinus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35850" name="左大括号 11"/>
          <p:cNvSpPr/>
          <p:nvPr/>
        </p:nvSpPr>
        <p:spPr>
          <a:xfrm>
            <a:off x="3433763" y="1247775"/>
            <a:ext cx="207962" cy="822325"/>
          </a:xfrm>
          <a:prstGeom prst="leftBrace">
            <a:avLst>
              <a:gd name="adj1" fmla="val 80732"/>
              <a:gd name="adj2" fmla="val 50000"/>
            </a:avLst>
          </a:prstGeom>
          <a:noFill/>
          <a:ln w="25400">
            <a:solidFill>
              <a:srgbClr val="215968"/>
            </a:solidFill>
            <a:round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35851" name="TextBox 20"/>
          <p:cNvSpPr txBox="1"/>
          <p:nvPr/>
        </p:nvSpPr>
        <p:spPr>
          <a:xfrm>
            <a:off x="3605213" y="1651000"/>
            <a:ext cx="1984375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父亲批评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52" name="TextBox 21"/>
          <p:cNvSpPr txBox="1"/>
          <p:nvPr/>
        </p:nvSpPr>
        <p:spPr>
          <a:xfrm>
            <a:off x="5683250" y="1651000"/>
            <a:ext cx="2112963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017FC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失声痛哭</a:t>
            </a:r>
            <a:endParaRPr lang="zh-CN" altLang="en-US" sz="2800" b="1">
              <a:solidFill>
                <a:srgbClr val="017FC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53" name="减号 14"/>
          <p:cNvSpPr/>
          <p:nvPr/>
        </p:nvSpPr>
        <p:spPr>
          <a:xfrm>
            <a:off x="5194300" y="1770063"/>
            <a:ext cx="563563" cy="350837"/>
          </a:xfrm>
          <a:prstGeom prst="mathMinus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35854" name="TextBox 23"/>
          <p:cNvSpPr txBox="1"/>
          <p:nvPr/>
        </p:nvSpPr>
        <p:spPr>
          <a:xfrm>
            <a:off x="3571875" y="2254250"/>
            <a:ext cx="1984375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母亲的鼓励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55" name="TextBox 24"/>
          <p:cNvSpPr txBox="1"/>
          <p:nvPr/>
        </p:nvSpPr>
        <p:spPr>
          <a:xfrm>
            <a:off x="6005513" y="2254250"/>
            <a:ext cx="2112962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017FC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热爱写作</a:t>
            </a:r>
            <a:endParaRPr lang="zh-CN" altLang="en-US" sz="2800" b="1">
              <a:solidFill>
                <a:srgbClr val="017FC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56" name="TextBox 25"/>
          <p:cNvSpPr txBox="1"/>
          <p:nvPr/>
        </p:nvSpPr>
        <p:spPr>
          <a:xfrm>
            <a:off x="2546350" y="2287588"/>
            <a:ext cx="935038" cy="954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长大感悟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57" name="减号 18"/>
          <p:cNvSpPr/>
          <p:nvPr/>
        </p:nvSpPr>
        <p:spPr>
          <a:xfrm>
            <a:off x="5526088" y="2373313"/>
            <a:ext cx="563562" cy="350837"/>
          </a:xfrm>
          <a:prstGeom prst="mathMinus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35858" name="左大括号 19"/>
          <p:cNvSpPr/>
          <p:nvPr/>
        </p:nvSpPr>
        <p:spPr>
          <a:xfrm>
            <a:off x="3433763" y="2373313"/>
            <a:ext cx="207962" cy="822325"/>
          </a:xfrm>
          <a:prstGeom prst="leftBrace">
            <a:avLst>
              <a:gd name="adj1" fmla="val 80732"/>
              <a:gd name="adj2" fmla="val 50000"/>
            </a:avLst>
          </a:prstGeom>
          <a:noFill/>
          <a:ln w="25400">
            <a:solidFill>
              <a:srgbClr val="215968"/>
            </a:solidFill>
            <a:round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35859" name="TextBox 28"/>
          <p:cNvSpPr txBox="1"/>
          <p:nvPr/>
        </p:nvSpPr>
        <p:spPr>
          <a:xfrm>
            <a:off x="3571875" y="2778125"/>
            <a:ext cx="1984375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父亲的严格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60" name="TextBox 29"/>
          <p:cNvSpPr txBox="1"/>
          <p:nvPr/>
        </p:nvSpPr>
        <p:spPr>
          <a:xfrm>
            <a:off x="6005513" y="2778125"/>
            <a:ext cx="2112962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017FC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精益求精</a:t>
            </a:r>
            <a:endParaRPr lang="zh-CN" altLang="en-US" sz="2800" b="1">
              <a:solidFill>
                <a:srgbClr val="017FC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61" name="减号 22"/>
          <p:cNvSpPr/>
          <p:nvPr/>
        </p:nvSpPr>
        <p:spPr>
          <a:xfrm>
            <a:off x="5526088" y="2897188"/>
            <a:ext cx="563562" cy="350837"/>
          </a:xfrm>
          <a:prstGeom prst="mathMinus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35862" name="TextBox 31"/>
          <p:cNvSpPr txBox="1"/>
          <p:nvPr/>
        </p:nvSpPr>
        <p:spPr>
          <a:xfrm>
            <a:off x="3590925" y="3376613"/>
            <a:ext cx="1984375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精彩极了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63" name="TextBox 32"/>
          <p:cNvSpPr txBox="1"/>
          <p:nvPr/>
        </p:nvSpPr>
        <p:spPr>
          <a:xfrm>
            <a:off x="5683250" y="3376613"/>
            <a:ext cx="2112963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017FC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创作的源泉</a:t>
            </a:r>
            <a:endParaRPr lang="zh-CN" altLang="en-US" sz="2800" b="1">
              <a:solidFill>
                <a:srgbClr val="017FC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64" name="TextBox 33"/>
          <p:cNvSpPr txBox="1"/>
          <p:nvPr/>
        </p:nvSpPr>
        <p:spPr>
          <a:xfrm>
            <a:off x="2546350" y="3409950"/>
            <a:ext cx="935038" cy="954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成年体会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65" name="减号 26"/>
          <p:cNvSpPr/>
          <p:nvPr/>
        </p:nvSpPr>
        <p:spPr>
          <a:xfrm>
            <a:off x="5194300" y="3495675"/>
            <a:ext cx="563563" cy="350838"/>
          </a:xfrm>
          <a:prstGeom prst="mathMinus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35866" name="左大括号 27"/>
          <p:cNvSpPr/>
          <p:nvPr/>
        </p:nvSpPr>
        <p:spPr>
          <a:xfrm>
            <a:off x="3433763" y="3495675"/>
            <a:ext cx="207962" cy="820738"/>
          </a:xfrm>
          <a:prstGeom prst="leftBrace">
            <a:avLst>
              <a:gd name="adj1" fmla="val 80722"/>
              <a:gd name="adj2" fmla="val 50000"/>
            </a:avLst>
          </a:prstGeom>
          <a:noFill/>
          <a:ln w="25400">
            <a:solidFill>
              <a:srgbClr val="215968"/>
            </a:solidFill>
            <a:round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35867" name="TextBox 36"/>
          <p:cNvSpPr txBox="1"/>
          <p:nvPr/>
        </p:nvSpPr>
        <p:spPr>
          <a:xfrm>
            <a:off x="3590925" y="3898900"/>
            <a:ext cx="1984375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糟糕透了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68" name="TextBox 37"/>
          <p:cNvSpPr txBox="1"/>
          <p:nvPr/>
        </p:nvSpPr>
        <p:spPr>
          <a:xfrm>
            <a:off x="5683250" y="3898900"/>
            <a:ext cx="2112963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017FC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批评的力量</a:t>
            </a:r>
            <a:endParaRPr lang="zh-CN" altLang="en-US" sz="2800" b="1">
              <a:solidFill>
                <a:srgbClr val="017FC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69" name="减号 30"/>
          <p:cNvSpPr/>
          <p:nvPr/>
        </p:nvSpPr>
        <p:spPr>
          <a:xfrm>
            <a:off x="5194300" y="4017963"/>
            <a:ext cx="563563" cy="350837"/>
          </a:xfrm>
          <a:prstGeom prst="mathMinus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grpSp>
        <p:nvGrpSpPr>
          <p:cNvPr id="35870" name="组合 31"/>
          <p:cNvGrpSpPr/>
          <p:nvPr/>
        </p:nvGrpSpPr>
        <p:grpSpPr>
          <a:xfrm>
            <a:off x="230188" y="1220788"/>
            <a:ext cx="2381250" cy="2973387"/>
            <a:chOff x="40465" y="990854"/>
            <a:chExt cx="2378746" cy="2973998"/>
          </a:xfrm>
        </p:grpSpPr>
        <p:pic>
          <p:nvPicPr>
            <p:cNvPr id="35871" name="Picture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1984" y="2355050"/>
              <a:ext cx="1942579" cy="1609675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35872" name="文本框 1"/>
            <p:cNvSpPr txBox="1"/>
            <p:nvPr/>
          </p:nvSpPr>
          <p:spPr>
            <a:xfrm>
              <a:off x="40465" y="990854"/>
              <a:ext cx="2378746" cy="138499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342900" indent="1143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685800" indent="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028700" indent="3429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371600" indent="4572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 eaLnBrk="1" hangingPunct="1"/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精彩极了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algn="ctr" eaLnBrk="1" hangingPunct="1"/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algn="ctr" eaLnBrk="1" hangingPunct="1"/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糟糕透了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5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5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5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5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5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5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5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5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5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5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5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35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5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5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5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35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35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animBg="1"/>
      <p:bldP spid="35844" grpId="0"/>
      <p:bldP spid="35845" grpId="0"/>
      <p:bldP spid="35846" grpId="0"/>
      <p:bldP spid="35847" grpId="0" animBg="1"/>
      <p:bldP spid="35848" grpId="0"/>
      <p:bldP spid="35850" grpId="0" animBg="1"/>
      <p:bldP spid="35851" grpId="0"/>
      <p:bldP spid="35852" grpId="0"/>
      <p:bldP spid="35854" grpId="0"/>
      <p:bldP spid="35855" grpId="0"/>
      <p:bldP spid="35856" grpId="0"/>
      <p:bldP spid="35858" grpId="0" animBg="1"/>
      <p:bldP spid="35859" grpId="0"/>
      <p:bldP spid="35860" grpId="0"/>
      <p:bldP spid="35862" grpId="0"/>
      <p:bldP spid="35863" grpId="0"/>
      <p:bldP spid="35864" grpId="0"/>
      <p:bldP spid="35866" grpId="0" animBg="1"/>
      <p:bldP spid="35867" grpId="0"/>
      <p:bldP spid="3586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220" name="矩形 4"/>
          <p:cNvGrpSpPr/>
          <p:nvPr/>
        </p:nvGrpSpPr>
        <p:grpSpPr>
          <a:xfrm>
            <a:off x="701675" y="1274763"/>
            <a:ext cx="7740650" cy="2932112"/>
            <a:chOff x="442" y="803"/>
            <a:chExt cx="4876" cy="1847"/>
          </a:xfrm>
        </p:grpSpPr>
        <p:pic>
          <p:nvPicPr>
            <p:cNvPr id="9218" name="矩形 4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442" y="803"/>
              <a:ext cx="4876" cy="1847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9219" name="Text Box 3"/>
            <p:cNvSpPr txBox="1"/>
            <p:nvPr/>
          </p:nvSpPr>
          <p:spPr>
            <a:xfrm>
              <a:off x="441" y="804"/>
              <a:ext cx="4878" cy="184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342900" indent="1143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685800" indent="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028700" indent="3429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371600" indent="4572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5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    请同学们用自己喜欢的方式朗读课文，读准字音，不认识的生字词可以查字典或询问他人，然后多拼读两遍。把课文读通、读顺。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221" name="组合 1"/>
          <p:cNvGrpSpPr/>
          <p:nvPr/>
        </p:nvGrpSpPr>
        <p:grpSpPr>
          <a:xfrm>
            <a:off x="439738" y="373063"/>
            <a:ext cx="2476500" cy="584200"/>
            <a:chOff x="438911" y="223725"/>
            <a:chExt cx="2476346" cy="584775"/>
          </a:xfrm>
        </p:grpSpPr>
        <p:sp>
          <p:nvSpPr>
            <p:cNvPr id="9222" name="TextBox 2"/>
            <p:cNvSpPr txBox="1"/>
            <p:nvPr/>
          </p:nvSpPr>
          <p:spPr>
            <a:xfrm>
              <a:off x="971438" y="223725"/>
              <a:ext cx="1943819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342900" indent="1143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685800" indent="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028700" indent="3429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371600" indent="4572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/>
              <a:r>
                <a:rPr lang="zh-CN" altLang="en-US" sz="3200" b="1">
                  <a:solidFill>
                    <a:srgbClr val="0280C3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初读课文</a:t>
              </a:r>
              <a:endParaRPr lang="zh-CN" altLang="en-US" sz="3200" b="1">
                <a:solidFill>
                  <a:srgbClr val="0280C3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9223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8911" y="236430"/>
              <a:ext cx="555691" cy="55580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>
        <p:split/>
      </p:transition>
    </mc:Choice>
    <mc:Fallback>
      <p:transition>
        <p:split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矩形 2"/>
          <p:cNvSpPr/>
          <p:nvPr/>
        </p:nvSpPr>
        <p:spPr>
          <a:xfrm>
            <a:off x="514350" y="381000"/>
            <a:ext cx="2762250" cy="646113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hangingPunct="0">
              <a:buFont typeface="Wingdings" panose="05000000000000000000" pitchFamily="2" charset="2"/>
              <a:buChar char="u"/>
            </a:pPr>
            <a:r>
              <a:rPr lang="zh-CN" altLang="en-US" sz="3600" b="1" spc="0">
                <a:latin typeface="宋体" panose="02010600030101010101" pitchFamily="2" charset="-122"/>
              </a:rPr>
              <a:t>认识新词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sp>
        <p:nvSpPr>
          <p:cNvPr id="11267" name="文本框 12"/>
          <p:cNvSpPr txBox="1"/>
          <p:nvPr/>
        </p:nvSpPr>
        <p:spPr>
          <a:xfrm>
            <a:off x="1019175" y="1577975"/>
            <a:ext cx="7372350" cy="2319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8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誊写   鼓励   一篇</a:t>
            </a:r>
            <a:r>
              <a:rPr lang="en-US" altLang="zh-CN" sz="44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出版   慈祥   歧途   谨慎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8" name="文本框 5"/>
          <p:cNvSpPr txBox="1"/>
          <p:nvPr/>
        </p:nvSpPr>
        <p:spPr>
          <a:xfrm>
            <a:off x="1020763" y="1577975"/>
            <a:ext cx="7372350" cy="25288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80000"/>
              </a:lnSpc>
            </a:pPr>
            <a:r>
              <a:rPr lang="zh-CN" altLang="en-US" sz="4400" b="1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誊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写   鼓</a:t>
            </a:r>
            <a:r>
              <a:rPr lang="zh-CN" altLang="en-US" sz="4400" b="1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励</a:t>
            </a:r>
            <a:r>
              <a:rPr lang="zh-CN" altLang="en-US" sz="4400" b="1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4400" b="1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篇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   出</a:t>
            </a:r>
            <a:r>
              <a:rPr lang="zh-CN" altLang="en-US" sz="4400" b="1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版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   慈</a:t>
            </a:r>
            <a:r>
              <a:rPr lang="zh-CN" altLang="en-US" sz="4400" b="1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祥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400" b="1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歧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途   </a:t>
            </a:r>
            <a:r>
              <a:rPr lang="zh-CN" altLang="en-US" sz="4400" b="1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谨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慎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9" name="TextBox 1"/>
          <p:cNvSpPr txBox="1">
            <a:spLocks noChangeArrowheads="1"/>
          </p:cNvSpPr>
          <p:nvPr/>
        </p:nvSpPr>
        <p:spPr bwMode="auto">
          <a:xfrm>
            <a:off x="960438" y="1517650"/>
            <a:ext cx="13589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/>
            <a:r>
              <a:rPr lang="en-US" altLang="zh-CN" sz="3200" b="1" spc="0">
                <a:solidFill>
                  <a:srgbClr val="FF0066"/>
                </a:solidFill>
                <a:latin typeface="宋体" panose="02010600030101010101" pitchFamily="2" charset="-122"/>
              </a:rPr>
              <a:t>t</a:t>
            </a:r>
            <a:r>
              <a:rPr lang="en-US" altLang="zh-CN" sz="3200" b="1">
                <a:solidFill>
                  <a:srgbClr val="FF0066"/>
                </a:solidFill>
                <a:latin typeface="宋体" panose="02010600030101010101" pitchFamily="2" charset="-122"/>
              </a:rPr>
              <a:t>é</a:t>
            </a:r>
            <a:r>
              <a:rPr lang="en-US" altLang="zh-CN" sz="3200" b="1">
                <a:solidFill>
                  <a:srgbClr val="FF0066"/>
                </a:solidFill>
                <a:latin typeface="宋体" panose="02010600030101010101" pitchFamily="2" charset="-122"/>
              </a:rPr>
              <a:t>nɡ</a:t>
            </a:r>
            <a:endParaRPr lang="en-US" altLang="zh-CN" sz="3200" b="1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sp>
        <p:nvSpPr>
          <p:cNvPr id="11270" name="TextBox 1"/>
          <p:cNvSpPr txBox="1">
            <a:spLocks noChangeArrowheads="1"/>
          </p:cNvSpPr>
          <p:nvPr/>
        </p:nvSpPr>
        <p:spPr bwMode="auto">
          <a:xfrm>
            <a:off x="3683000" y="1517650"/>
            <a:ext cx="5969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/>
            <a:r>
              <a:rPr lang="en-US" altLang="zh-CN" sz="3200" b="1" spc="0">
                <a:solidFill>
                  <a:srgbClr val="FF0066"/>
                </a:solidFill>
                <a:latin typeface="宋体" panose="02010600030101010101" pitchFamily="2" charset="-122"/>
              </a:rPr>
              <a:t>l</a:t>
            </a:r>
            <a:r>
              <a:rPr lang="en-US" altLang="zh-CN" sz="3200" b="1">
                <a:solidFill>
                  <a:srgbClr val="FF0066"/>
                </a:solidFill>
                <a:latin typeface="宋体" panose="02010600030101010101" pitchFamily="2" charset="-122"/>
              </a:rPr>
              <a:t>ì</a:t>
            </a:r>
            <a:endParaRPr lang="en-US" altLang="zh-CN" sz="3200" b="1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sp>
        <p:nvSpPr>
          <p:cNvPr id="11271" name="TextBox 1"/>
          <p:cNvSpPr txBox="1">
            <a:spLocks noChangeArrowheads="1"/>
          </p:cNvSpPr>
          <p:nvPr/>
        </p:nvSpPr>
        <p:spPr bwMode="auto">
          <a:xfrm>
            <a:off x="5445125" y="1517650"/>
            <a:ext cx="13589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/>
            <a:r>
              <a:rPr lang="en-US" altLang="zh-CN" sz="3200" b="1" spc="0">
                <a:solidFill>
                  <a:srgbClr val="FF0066"/>
                </a:solidFill>
                <a:latin typeface="宋体" panose="02010600030101010101" pitchFamily="2" charset="-122"/>
              </a:rPr>
              <a:t>piān</a:t>
            </a:r>
            <a:endParaRPr lang="en-US" altLang="zh-CN" sz="3200" b="1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sp>
        <p:nvSpPr>
          <p:cNvPr id="11272" name="TextBox 1"/>
          <p:cNvSpPr txBox="1">
            <a:spLocks noChangeArrowheads="1"/>
          </p:cNvSpPr>
          <p:nvPr/>
        </p:nvSpPr>
        <p:spPr bwMode="auto">
          <a:xfrm>
            <a:off x="7451725" y="1524000"/>
            <a:ext cx="982663" cy="56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/>
            <a:r>
              <a:rPr lang="en-US" altLang="zh-CN" sz="3200" b="1" spc="0">
                <a:solidFill>
                  <a:srgbClr val="FF0066"/>
                </a:solidFill>
                <a:latin typeface="宋体" panose="02010600030101010101" pitchFamily="2" charset="-122"/>
              </a:rPr>
              <a:t>bǎn</a:t>
            </a:r>
            <a:endParaRPr lang="en-US" altLang="zh-CN" sz="3200" b="1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sp>
        <p:nvSpPr>
          <p:cNvPr id="11273" name="TextBox 1"/>
          <p:cNvSpPr txBox="1">
            <a:spLocks noChangeArrowheads="1"/>
          </p:cNvSpPr>
          <p:nvPr/>
        </p:nvSpPr>
        <p:spPr bwMode="auto">
          <a:xfrm>
            <a:off x="1458913" y="2695575"/>
            <a:ext cx="147002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/>
            <a:r>
              <a:rPr lang="en-US" altLang="zh-CN" sz="3200" b="1" spc="0">
                <a:solidFill>
                  <a:srgbClr val="FF0066"/>
                </a:solidFill>
                <a:latin typeface="宋体" panose="02010600030101010101" pitchFamily="2" charset="-122"/>
              </a:rPr>
              <a:t>xi</a:t>
            </a:r>
            <a:r>
              <a:rPr lang="en-US" altLang="zh-CN" sz="3200" b="1">
                <a:solidFill>
                  <a:srgbClr val="FF0066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3200" b="1">
                <a:solidFill>
                  <a:srgbClr val="FF0066"/>
                </a:solidFill>
                <a:latin typeface="宋体" panose="02010600030101010101" pitchFamily="2" charset="-122"/>
              </a:rPr>
              <a:t>nɡ</a:t>
            </a:r>
            <a:endParaRPr lang="en-US" altLang="zh-CN" sz="3200" b="1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sp>
        <p:nvSpPr>
          <p:cNvPr id="11274" name="TextBox 1"/>
          <p:cNvSpPr txBox="1">
            <a:spLocks noChangeArrowheads="1"/>
          </p:cNvSpPr>
          <p:nvPr/>
        </p:nvSpPr>
        <p:spPr bwMode="auto">
          <a:xfrm>
            <a:off x="3079750" y="2692400"/>
            <a:ext cx="5873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/>
            <a:r>
              <a:rPr lang="en-US" altLang="zh-CN" sz="3200" b="1" spc="0">
                <a:solidFill>
                  <a:srgbClr val="FF0066"/>
                </a:solidFill>
                <a:latin typeface="宋体" panose="02010600030101010101" pitchFamily="2" charset="-122"/>
              </a:rPr>
              <a:t>q</a:t>
            </a:r>
            <a:r>
              <a:rPr lang="en-US" altLang="zh-CN" sz="3200" b="1">
                <a:solidFill>
                  <a:srgbClr val="FF0066"/>
                </a:solidFill>
                <a:latin typeface="宋体" panose="02010600030101010101" pitchFamily="2" charset="-122"/>
              </a:rPr>
              <a:t>í</a:t>
            </a:r>
            <a:endParaRPr lang="en-US" altLang="zh-CN" sz="3200" b="1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sp>
        <p:nvSpPr>
          <p:cNvPr id="11275" name="TextBox 1"/>
          <p:cNvSpPr txBox="1">
            <a:spLocks noChangeArrowheads="1"/>
          </p:cNvSpPr>
          <p:nvPr/>
        </p:nvSpPr>
        <p:spPr bwMode="auto">
          <a:xfrm>
            <a:off x="4900613" y="2692400"/>
            <a:ext cx="11842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/>
            <a:r>
              <a:rPr lang="en-US" altLang="zh-CN" sz="3200" b="1" spc="0">
                <a:solidFill>
                  <a:srgbClr val="FF0066"/>
                </a:solidFill>
                <a:latin typeface="宋体" panose="02010600030101010101" pitchFamily="2" charset="-122"/>
              </a:rPr>
              <a:t>jǐn</a:t>
            </a:r>
            <a:endParaRPr lang="en-US" altLang="zh-CN" sz="3200" b="1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sp>
        <p:nvSpPr>
          <p:cNvPr id="11276" name="任意多边形: 形状 14"/>
          <p:cNvSpPr/>
          <p:nvPr/>
        </p:nvSpPr>
        <p:spPr>
          <a:xfrm>
            <a:off x="522288" y="1316038"/>
            <a:ext cx="8099425" cy="2944812"/>
          </a:xfrm>
          <a:custGeom>
            <a:avLst/>
            <a:gdLst>
              <a:gd name="connsiteX0" fmla="*/ 10298 w 8099319"/>
              <a:gd name="connsiteY0" fmla="*/ 1118311 h 2944674"/>
              <a:gd name="connsiteX1" fmla="*/ 140926 w 8099319"/>
              <a:gd name="connsiteY1" fmla="*/ 279538 h 2944674"/>
              <a:gd name="connsiteX2" fmla="*/ 1055326 w 8099319"/>
              <a:gd name="connsiteY2" fmla="*/ 11406 h 2944674"/>
              <a:gd name="connsiteX3" fmla="*/ 3427266 w 8099319"/>
              <a:gd name="connsiteY3" fmla="*/ 45782 h 2944674"/>
              <a:gd name="connsiteX4" fmla="*/ 5579200 w 8099319"/>
              <a:gd name="connsiteY4" fmla="*/ 114534 h 2944674"/>
              <a:gd name="connsiteX5" fmla="*/ 7868638 w 8099319"/>
              <a:gd name="connsiteY5" fmla="*/ 135159 h 2944674"/>
              <a:gd name="connsiteX6" fmla="*/ 8040517 w 8099319"/>
              <a:gd name="connsiteY6" fmla="*/ 1345192 h 2944674"/>
              <a:gd name="connsiteX7" fmla="*/ 8047393 w 8099319"/>
              <a:gd name="connsiteY7" fmla="*/ 2266467 h 2944674"/>
              <a:gd name="connsiteX8" fmla="*/ 7504253 w 8099319"/>
              <a:gd name="connsiteY8" fmla="*/ 2878359 h 2944674"/>
              <a:gd name="connsiteX9" fmla="*/ 5084187 w 8099319"/>
              <a:gd name="connsiteY9" fmla="*/ 2919610 h 2944674"/>
              <a:gd name="connsiteX10" fmla="*/ 2622869 w 8099319"/>
              <a:gd name="connsiteY10" fmla="*/ 2802732 h 2944674"/>
              <a:gd name="connsiteX11" fmla="*/ 635940 w 8099319"/>
              <a:gd name="connsiteY11" fmla="*/ 2830233 h 2944674"/>
              <a:gd name="connsiteX12" fmla="*/ 79050 w 8099319"/>
              <a:gd name="connsiteY12" fmla="*/ 1654576 h 2944674"/>
              <a:gd name="connsiteX13" fmla="*/ 10298 w 8099319"/>
              <a:gd name="connsiteY13" fmla="*/ 1118311 h 2944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099319" h="2944674">
                <a:moveTo>
                  <a:pt x="10298" y="1118311"/>
                </a:moveTo>
                <a:cubicBezTo>
                  <a:pt x="20611" y="889138"/>
                  <a:pt x="-33245" y="464022"/>
                  <a:pt x="140926" y="279538"/>
                </a:cubicBezTo>
                <a:cubicBezTo>
                  <a:pt x="315097" y="95054"/>
                  <a:pt x="507603" y="50365"/>
                  <a:pt x="1055326" y="11406"/>
                </a:cubicBezTo>
                <a:cubicBezTo>
                  <a:pt x="1603049" y="-27553"/>
                  <a:pt x="3427266" y="45782"/>
                  <a:pt x="3427266" y="45782"/>
                </a:cubicBezTo>
                <a:lnTo>
                  <a:pt x="5579200" y="114534"/>
                </a:lnTo>
                <a:cubicBezTo>
                  <a:pt x="6319429" y="129430"/>
                  <a:pt x="7458419" y="-69951"/>
                  <a:pt x="7868638" y="135159"/>
                </a:cubicBezTo>
                <a:cubicBezTo>
                  <a:pt x="8278857" y="340269"/>
                  <a:pt x="8010725" y="989974"/>
                  <a:pt x="8040517" y="1345192"/>
                </a:cubicBezTo>
                <a:cubicBezTo>
                  <a:pt x="8070310" y="1700410"/>
                  <a:pt x="8136770" y="2010939"/>
                  <a:pt x="8047393" y="2266467"/>
                </a:cubicBezTo>
                <a:cubicBezTo>
                  <a:pt x="7958016" y="2521995"/>
                  <a:pt x="7998121" y="2769502"/>
                  <a:pt x="7504253" y="2878359"/>
                </a:cubicBezTo>
                <a:cubicBezTo>
                  <a:pt x="7010385" y="2987216"/>
                  <a:pt x="5897751" y="2932215"/>
                  <a:pt x="5084187" y="2919610"/>
                </a:cubicBezTo>
                <a:cubicBezTo>
                  <a:pt x="4270623" y="2907005"/>
                  <a:pt x="2622869" y="2802732"/>
                  <a:pt x="2622869" y="2802732"/>
                </a:cubicBezTo>
                <a:cubicBezTo>
                  <a:pt x="1881495" y="2787836"/>
                  <a:pt x="1059910" y="3021592"/>
                  <a:pt x="635940" y="2830233"/>
                </a:cubicBezTo>
                <a:cubicBezTo>
                  <a:pt x="211970" y="2638874"/>
                  <a:pt x="183324" y="1941042"/>
                  <a:pt x="79050" y="1654576"/>
                </a:cubicBezTo>
                <a:cubicBezTo>
                  <a:pt x="-25224" y="1368110"/>
                  <a:pt x="-15" y="1347484"/>
                  <a:pt x="10298" y="1118311"/>
                </a:cubicBezTo>
                <a:close/>
              </a:path>
            </a:pathLst>
          </a:custGeom>
          <a:noFill/>
          <a:ln cap="rnd">
            <a:solidFill>
              <a:srgbClr val="06A7DB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69" grpId="0"/>
      <p:bldP spid="11269" grpId="1"/>
      <p:bldP spid="11270" grpId="0"/>
      <p:bldP spid="11270" grpId="1"/>
      <p:bldP spid="11271" grpId="0"/>
      <p:bldP spid="11271" grpId="1"/>
      <p:bldP spid="11272" grpId="0"/>
      <p:bldP spid="11272" grpId="1"/>
      <p:bldP spid="11273" grpId="0"/>
      <p:bldP spid="11273" grpId="1"/>
      <p:bldP spid="11274" grpId="0"/>
      <p:bldP spid="11274" grpId="1"/>
      <p:bldP spid="11275" grpId="0"/>
      <p:bldP spid="1127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314" name="组合 1"/>
          <p:cNvGrpSpPr/>
          <p:nvPr/>
        </p:nvGrpSpPr>
        <p:grpSpPr>
          <a:xfrm>
            <a:off x="439738" y="373063"/>
            <a:ext cx="2476500" cy="584200"/>
            <a:chOff x="438911" y="223725"/>
            <a:chExt cx="2476346" cy="584775"/>
          </a:xfrm>
        </p:grpSpPr>
        <p:sp>
          <p:nvSpPr>
            <p:cNvPr id="13317" name="TextBox 2"/>
            <p:cNvSpPr txBox="1"/>
            <p:nvPr/>
          </p:nvSpPr>
          <p:spPr>
            <a:xfrm>
              <a:off x="971438" y="223725"/>
              <a:ext cx="1943819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342900" indent="1143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685800" indent="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028700" indent="3429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371600" indent="4572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/>
              <a:r>
                <a:rPr lang="zh-CN" altLang="en-US" sz="3200" b="1">
                  <a:solidFill>
                    <a:srgbClr val="0280C3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再读课文</a:t>
              </a:r>
              <a:endParaRPr lang="zh-CN" altLang="en-US" sz="3200" b="1">
                <a:solidFill>
                  <a:srgbClr val="0280C3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3318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38911" y="236430"/>
              <a:ext cx="555691" cy="55580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13315" name="文本框 5"/>
          <p:cNvSpPr txBox="1">
            <a:spLocks noChangeArrowheads="1"/>
          </p:cNvSpPr>
          <p:nvPr/>
        </p:nvSpPr>
        <p:spPr bwMode="auto">
          <a:xfrm>
            <a:off x="900113" y="1387475"/>
            <a:ext cx="7702550" cy="197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自由朗读课文，边读边思考：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 eaLnBrk="1" hangingPunct="0">
              <a:lnSpc>
                <a:spcPct val="130000"/>
              </a:lnSpc>
              <a:spcBef>
                <a:spcPts val="600"/>
              </a:spcBef>
              <a:buFont typeface="Calibri" panose="020F0502020204030204" pitchFamily="34" charset="0"/>
              <a:buAutoNum type="arabicPeriod"/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课文中讲了作者成长过程中的哪几个阶段？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6" name="文本框 9"/>
          <p:cNvSpPr txBox="1"/>
          <p:nvPr/>
        </p:nvSpPr>
        <p:spPr>
          <a:xfrm>
            <a:off x="1366838" y="3525838"/>
            <a:ext cx="7056437" cy="619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</a:rPr>
              <a:t>    八九岁时→几年后→现在。</a:t>
            </a:r>
            <a:endParaRPr lang="zh-CN" altLang="en-US" sz="3200" b="1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5"/>
          <p:cNvSpPr txBox="1"/>
          <p:nvPr/>
        </p:nvSpPr>
        <p:spPr>
          <a:xfrm>
            <a:off x="608013" y="50800"/>
            <a:ext cx="7702550" cy="619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30000"/>
              </a:lnSpc>
              <a:spcBef>
                <a:spcPts val="600"/>
              </a:spcBef>
              <a:buFont typeface="Calibri" panose="020F0502020204030204" pitchFamily="34" charset="0"/>
              <a:buAutoNum type="arabicPeriod" startAt="2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每个阶段分别讲了什么事？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39" name="文本框 9"/>
          <p:cNvSpPr txBox="1"/>
          <p:nvPr/>
        </p:nvSpPr>
        <p:spPr>
          <a:xfrm>
            <a:off x="608013" y="700088"/>
            <a:ext cx="7927975" cy="4335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10000"/>
              </a:lnSpc>
            </a:pPr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</a:rPr>
              <a:t>    八九岁时</a:t>
            </a:r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</a:rPr>
              <a:t>我</a:t>
            </a:r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</a:rPr>
              <a:t>写了人生中的第一首诗，母亲的评价是</a:t>
            </a:r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</a:rPr>
              <a:t>精彩极了</a:t>
            </a:r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</a:rPr>
              <a:t>，父亲的评价却是</a:t>
            </a:r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</a:rPr>
              <a:t>糟糕透了</a:t>
            </a:r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</a:rPr>
              <a:t>我</a:t>
            </a:r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</a:rPr>
              <a:t>难过得哭了。几年后，</a:t>
            </a:r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</a:rPr>
              <a:t>我</a:t>
            </a:r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</a:rPr>
              <a:t>在母亲的鼓励下继续写作，父亲依然对</a:t>
            </a:r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</a:rPr>
              <a:t>我</a:t>
            </a:r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</a:rPr>
              <a:t>的作品作出如实的评价。现在，</a:t>
            </a:r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</a:rPr>
              <a:t>我</a:t>
            </a:r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</a:rPr>
              <a:t>已经成了一名作家，真正理解了</a:t>
            </a:r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</a:rPr>
              <a:t>精彩极了</a:t>
            </a:r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</a:rPr>
              <a:t>和</a:t>
            </a:r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</a:rPr>
              <a:t>糟糕透了</a:t>
            </a:r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</a:rPr>
              <a:t>都是爱，人生离不开这两种爱。</a:t>
            </a:r>
            <a:endParaRPr lang="zh-CN" altLang="en-US" sz="3200" b="1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9"/>
          <p:cNvSpPr txBox="1"/>
          <p:nvPr/>
        </p:nvSpPr>
        <p:spPr>
          <a:xfrm>
            <a:off x="581025" y="1276350"/>
            <a:ext cx="8027988" cy="19002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   妈妈读了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的诗后，她的心情是怎样的？从哪里可以看出来？为什么会有这么高的评价呢？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3" name="文本框 9"/>
          <p:cNvSpPr txBox="1">
            <a:spLocks noChangeArrowheads="1"/>
          </p:cNvSpPr>
          <p:nvPr/>
        </p:nvSpPr>
        <p:spPr bwMode="auto">
          <a:xfrm>
            <a:off x="2614613" y="3540125"/>
            <a:ext cx="3924300" cy="5619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 anchorCtr="1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/>
            <a:r>
              <a:rPr lang="zh-CN" altLang="en-US" sz="3200" b="1" spc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非常高兴、惊讶</a:t>
            </a:r>
            <a:endParaRPr lang="zh-CN" altLang="en-US" sz="3200" b="1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364" name="组合 4"/>
          <p:cNvGrpSpPr/>
          <p:nvPr/>
        </p:nvGrpSpPr>
        <p:grpSpPr>
          <a:xfrm>
            <a:off x="439738" y="373063"/>
            <a:ext cx="2476500" cy="584200"/>
            <a:chOff x="438911" y="223725"/>
            <a:chExt cx="2476346" cy="584775"/>
          </a:xfrm>
        </p:grpSpPr>
        <p:sp>
          <p:nvSpPr>
            <p:cNvPr id="15365" name="TextBox 2"/>
            <p:cNvSpPr txBox="1"/>
            <p:nvPr/>
          </p:nvSpPr>
          <p:spPr>
            <a:xfrm>
              <a:off x="971438" y="223725"/>
              <a:ext cx="1943819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342900" indent="1143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685800" indent="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028700" indent="3429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371600" indent="4572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/>
              <a:r>
                <a:rPr lang="zh-CN" altLang="en-US" sz="3200" b="1">
                  <a:solidFill>
                    <a:srgbClr val="0280C3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深入学文</a:t>
              </a:r>
              <a:endParaRPr lang="zh-CN" altLang="en-US" sz="3200" b="1">
                <a:solidFill>
                  <a:srgbClr val="0280C3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5366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38911" y="236430"/>
              <a:ext cx="555691" cy="55580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9"/>
          <p:cNvSpPr txBox="1">
            <a:spLocks noChangeArrowheads="1"/>
          </p:cNvSpPr>
          <p:nvPr/>
        </p:nvSpPr>
        <p:spPr bwMode="auto">
          <a:xfrm>
            <a:off x="557213" y="827088"/>
            <a:ext cx="1711325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lvl="0" indent="-457200" eaLnBrk="1" hangingPunct="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 spc="0">
                <a:solidFill>
                  <a:srgbClr val="FF0066"/>
                </a:solidFill>
                <a:latin typeface="宋体" panose="02010600030101010101" pitchFamily="2" charset="-122"/>
              </a:rPr>
              <a:t>神态：</a:t>
            </a:r>
            <a:endParaRPr lang="zh-CN" altLang="en-US" sz="3200" b="1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sp>
        <p:nvSpPr>
          <p:cNvPr id="16387" name="Text Box 5"/>
          <p:cNvSpPr txBox="1"/>
          <p:nvPr/>
        </p:nvSpPr>
        <p:spPr>
          <a:xfrm>
            <a:off x="2124075" y="855663"/>
            <a:ext cx="6335713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眼睛亮亮地，兴奋地嚷着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8" name="文本框 9"/>
          <p:cNvSpPr txBox="1">
            <a:spLocks noChangeArrowheads="1"/>
          </p:cNvSpPr>
          <p:nvPr/>
        </p:nvSpPr>
        <p:spPr bwMode="auto">
          <a:xfrm>
            <a:off x="557213" y="1655763"/>
            <a:ext cx="1711325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lvl="0" indent="-457200" eaLnBrk="1" hangingPunct="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 spc="0">
                <a:solidFill>
                  <a:srgbClr val="FF0066"/>
                </a:solidFill>
                <a:latin typeface="宋体" panose="02010600030101010101" pitchFamily="2" charset="-122"/>
              </a:rPr>
              <a:t>语言：</a:t>
            </a:r>
            <a:endParaRPr lang="zh-CN" altLang="en-US" sz="3200" b="1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sp>
        <p:nvSpPr>
          <p:cNvPr id="16389" name="Text Box 5"/>
          <p:cNvSpPr txBox="1"/>
          <p:nvPr/>
        </p:nvSpPr>
        <p:spPr>
          <a:xfrm>
            <a:off x="2124075" y="1633538"/>
            <a:ext cx="6335713" cy="1282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巴迪，真是你写的吗？多美的诗啊！精彩极了！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0" name="文本框 9"/>
          <p:cNvSpPr txBox="1">
            <a:spLocks noChangeArrowheads="1"/>
          </p:cNvSpPr>
          <p:nvPr/>
        </p:nvSpPr>
        <p:spPr bwMode="auto">
          <a:xfrm>
            <a:off x="558800" y="3090863"/>
            <a:ext cx="1709738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lvl="0" indent="-457200" eaLnBrk="1" hangingPunct="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 spc="0">
                <a:solidFill>
                  <a:srgbClr val="FF0066"/>
                </a:solidFill>
                <a:latin typeface="宋体" panose="02010600030101010101" pitchFamily="2" charset="-122"/>
              </a:rPr>
              <a:t>动作：</a:t>
            </a:r>
            <a:endParaRPr lang="zh-CN" altLang="en-US" sz="3200" b="1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sp>
        <p:nvSpPr>
          <p:cNvPr id="16391" name="Text Box 5"/>
          <p:cNvSpPr txBox="1"/>
          <p:nvPr/>
        </p:nvSpPr>
        <p:spPr>
          <a:xfrm>
            <a:off x="2124075" y="3089275"/>
            <a:ext cx="6335713" cy="1282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她搂住了我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她高兴得再次拥抱了我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uild="p"/>
      <p:bldP spid="16387" grpId="0"/>
      <p:bldP spid="16388" grpId="0" build="p"/>
      <p:bldP spid="16389" grpId="0"/>
      <p:bldP spid="16390" grpId="0" build="p"/>
      <p:bldP spid="1639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9"/>
          <p:cNvSpPr txBox="1"/>
          <p:nvPr/>
        </p:nvSpPr>
        <p:spPr>
          <a:xfrm>
            <a:off x="900113" y="1058863"/>
            <a:ext cx="7348537" cy="3270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1143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685800" indent="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028700" indent="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371600" indent="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</a:rPr>
              <a:t>    妈妈作出这么高的评价，不是因为</a:t>
            </a: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</a:rPr>
              <a:t>我</a:t>
            </a: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</a:rPr>
              <a:t>的诗写得好，而是因为</a:t>
            </a: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</a:rPr>
              <a:t>我</a:t>
            </a: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</a:rPr>
              <a:t>在八九岁时就开始写诗，她为此感到高兴，她要鼓励</a:t>
            </a: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</a:rPr>
              <a:t>我</a:t>
            </a: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</a:rPr>
              <a:t>。这是妈妈对</a:t>
            </a: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</a:rPr>
              <a:t>我</a:t>
            </a: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</a:rPr>
              <a:t>的爱和鼓励。</a:t>
            </a:r>
            <a:endParaRPr lang="zh-CN" altLang="en-US" sz="3200" b="1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2100</Words>
  <Application>WPS 演示</Application>
  <PresentationFormat>全屏显示(16:9)</PresentationFormat>
  <Paragraphs>173</Paragraphs>
  <Slides>27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Arial</vt:lpstr>
      <vt:lpstr>宋体</vt:lpstr>
      <vt:lpstr>Wingdings</vt:lpstr>
      <vt:lpstr>Calibri</vt:lpstr>
      <vt:lpstr>楷体</vt:lpstr>
      <vt:lpstr>黑体</vt:lpstr>
      <vt:lpstr>微软雅黑</vt:lpstr>
      <vt:lpstr>Arial Unicode MS</vt:lpstr>
      <vt:lpstr>Cambria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502</cp:revision>
  <dcterms:created xsi:type="dcterms:W3CDTF">2012-09-21T09:22:00Z</dcterms:created>
  <dcterms:modified xsi:type="dcterms:W3CDTF">2023-09-25T17:13:59Z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????">
    <vt:lpwstr>状元成才路系列</vt:lpwstr>
  </property>
  <property fmtid="{D5CDD505-2E9C-101B-9397-08002B2CF9AE}" pid="3" name="KSOProductBuildVer">
    <vt:lpwstr>2052-12.1.0.15374</vt:lpwstr>
  </property>
  <property fmtid="{D5CDD505-2E9C-101B-9397-08002B2CF9AE}" pid="4" name="ICV">
    <vt:lpwstr>47350C46CAE447B7B24A828C43AE8917_12</vt:lpwstr>
  </property>
</Properties>
</file>