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32"/>
  </p:notesMasterIdLst>
  <p:handoutMasterIdLst>
    <p:handoutMasterId r:id="rId33"/>
  </p:handoutMasterIdLst>
  <p:sldIdLst>
    <p:sldId id="351" r:id="rId4"/>
    <p:sldId id="352" r:id="rId5"/>
    <p:sldId id="353" r:id="rId6"/>
    <p:sldId id="307" r:id="rId7"/>
    <p:sldId id="318" r:id="rId8"/>
    <p:sldId id="347" r:id="rId9"/>
    <p:sldId id="354" r:id="rId10"/>
    <p:sldId id="356" r:id="rId11"/>
    <p:sldId id="380" r:id="rId12"/>
    <p:sldId id="357" r:id="rId13"/>
    <p:sldId id="358" r:id="rId14"/>
    <p:sldId id="359" r:id="rId15"/>
    <p:sldId id="367" r:id="rId16"/>
    <p:sldId id="371" r:id="rId17"/>
    <p:sldId id="372" r:id="rId18"/>
    <p:sldId id="373" r:id="rId19"/>
    <p:sldId id="360" r:id="rId20"/>
    <p:sldId id="361" r:id="rId21"/>
    <p:sldId id="374" r:id="rId22"/>
    <p:sldId id="362" r:id="rId23"/>
    <p:sldId id="363" r:id="rId24"/>
    <p:sldId id="375" r:id="rId25"/>
    <p:sldId id="378" r:id="rId26"/>
    <p:sldId id="376" r:id="rId27"/>
    <p:sldId id="377" r:id="rId28"/>
    <p:sldId id="379" r:id="rId29"/>
    <p:sldId id="350" r:id="rId30"/>
    <p:sldId id="399" r:id="rId31"/>
  </p:sldIdLst>
  <p:sldSz cx="9144000" cy="5143500"/>
  <p:notesSz cx="6858000" cy="9144000"/>
  <p:embeddedFontLst>
    <p:embeddedFont>
      <p:font typeface="楷体" panose="02010609060101010101" pitchFamily="49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黑体" panose="02010609060101010101" pitchFamily="49" charset="-122"/>
      <p:regular r:id="rId42"/>
    </p:embeddedFont>
    <p:embeddedFont>
      <p:font typeface="微软雅黑" panose="020B0503020204020204" charset="-122"/>
      <p:regular r:id="rId43"/>
    </p:embeddedFont>
  </p:embeddedFontLst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35591"/>
    <a:srgbClr val="204C82"/>
    <a:srgbClr val="0C8C7D"/>
    <a:srgbClr val="F26200"/>
    <a:srgbClr val="000000"/>
    <a:srgbClr val="FCE9B2"/>
    <a:srgbClr val="E2A90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912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726" y="126"/>
      </p:cViewPr>
      <p:guideLst>
        <p:guide orient="horz" pos="463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" Target="slides/slide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639C81-1AAC-4C55-861E-0E705762CBC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BD6B32-8342-40C9-B8D7-C8A60E90ADB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D8278B-CC78-4F38-A171-6F9A902D94F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E34BDA-0B18-476A-B490-7F0598B4A2E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89863" y="0"/>
            <a:ext cx="1354137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rcRect r="3584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2222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hyperlink" Target="&#33457;&#26421;&#30427;&#24320;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GIF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"/>
          <p:cNvPicPr>
            <a:picLocks noChangeAspect="1"/>
          </p:cNvPicPr>
          <p:nvPr/>
        </p:nvPicPr>
        <p:blipFill>
          <a:blip r:embed="rId1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7539" b="753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7"/>
          <p:cNvSpPr txBox="1"/>
          <p:nvPr/>
        </p:nvSpPr>
        <p:spPr>
          <a:xfrm>
            <a:off x="611188" y="790575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快速浏览全诗，诗中描写了哪些雨过天晴的景物？把这些景物圈起来。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1741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1188" y="2217738"/>
            <a:ext cx="79216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泥路 　　小草</a:t>
            </a:r>
            <a:endParaRPr lang="en-US" altLang="zh-CN" sz="36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小白菊 　 凤蝶儿    </a:t>
            </a:r>
            <a:r>
              <a:rPr lang="en-US" altLang="zh-CN" sz="36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7"/>
          <p:cNvSpPr txBox="1"/>
          <p:nvPr/>
        </p:nvSpPr>
        <p:spPr>
          <a:xfrm>
            <a:off x="736600" y="1474788"/>
            <a:ext cx="7921625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请大家默读诗歌，并想一想，你最喜欢哪一种景物？为什么？默读时在相应的地方写一写自己的感受。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843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1712" y="735012"/>
            <a:ext cx="3901439" cy="2599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/>
          <p:cNvSpPr txBox="1"/>
          <p:nvPr/>
        </p:nvSpPr>
        <p:spPr>
          <a:xfrm>
            <a:off x="611188" y="3438525"/>
            <a:ext cx="80454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宋体" panose="02010600030101010101" pitchFamily="2" charset="-122"/>
              </a:rPr>
              <a:t>    指导朗读：</a:t>
            </a:r>
            <a:r>
              <a:rPr lang="zh-CN" altLang="en-US" sz="3200" b="1" dirty="0">
                <a:latin typeface="宋体" panose="02010600030101010101" pitchFamily="2" charset="-122"/>
              </a:rPr>
              <a:t>把你的理解融入到你的朗读中，轻轻地读出这温柔，这凉爽。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60" name="文本框 1"/>
          <p:cNvSpPr txBox="1"/>
          <p:nvPr/>
        </p:nvSpPr>
        <p:spPr>
          <a:xfrm>
            <a:off x="4700588" y="768350"/>
            <a:ext cx="79248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在天晴了的时候，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请到小径中去走走：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给雨润过的泥路，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一定是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凉爽又温柔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/>
          <a:srcRect l="453" t="9350" r="22323" b="13426"/>
          <a:stretch>
            <a:fillRect/>
          </a:stretch>
        </p:blipFill>
        <p:spPr>
          <a:xfrm>
            <a:off x="611188" y="735013"/>
            <a:ext cx="3901440" cy="2517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9"/>
          <p:cNvSpPr txBox="1"/>
          <p:nvPr/>
        </p:nvSpPr>
        <p:spPr>
          <a:xfrm>
            <a:off x="611188" y="3452813"/>
            <a:ext cx="80454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宋体" panose="02010600030101010101" pitchFamily="2" charset="-122"/>
              </a:rPr>
              <a:t>    指导朗读：</a:t>
            </a:r>
            <a:r>
              <a:rPr lang="zh-CN" altLang="en-US" sz="3200" b="1" dirty="0">
                <a:latin typeface="宋体" panose="02010600030101010101" pitchFamily="2" charset="-122"/>
              </a:rPr>
              <a:t>读出小草的炫耀，读出它的开心。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4700588" y="1387475"/>
            <a:ext cx="39560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炫耀着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的小草，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一下子洗净了尘垢；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/>
          <a:srcRect l="14072" t="8251" r="736" b="6557"/>
          <a:stretch>
            <a:fillRect/>
          </a:stretch>
        </p:blipFill>
        <p:spPr>
          <a:xfrm>
            <a:off x="611188" y="726876"/>
            <a:ext cx="3777947" cy="2517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9"/>
          <p:cNvSpPr txBox="1"/>
          <p:nvPr/>
        </p:nvSpPr>
        <p:spPr>
          <a:xfrm>
            <a:off x="611188" y="3506788"/>
            <a:ext cx="8045450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宋体" panose="02010600030101010101" pitchFamily="2" charset="-122"/>
              </a:rPr>
              <a:t>    指导朗读：</a:t>
            </a:r>
            <a:r>
              <a:rPr lang="zh-CN" altLang="en-US" sz="3200" b="1" dirty="0">
                <a:latin typeface="宋体" panose="02010600030101010101" pitchFamily="2" charset="-122"/>
              </a:rPr>
              <a:t>读出小白菊的自信、幸福。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1508" name="文本框 4"/>
          <p:cNvSpPr txBox="1"/>
          <p:nvPr/>
        </p:nvSpPr>
        <p:spPr>
          <a:xfrm>
            <a:off x="4700588" y="796925"/>
            <a:ext cx="43180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不再胆怯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的小白菊，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慢慢地抬起它们的头，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试试寒，试试暖，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然后一瓣瓣地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838" y="1397000"/>
            <a:ext cx="4632325" cy="301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">
            <a:hlinkClick r:id="rId1" action="ppaction://hlinkfile"/>
          </p:cNvPr>
          <p:cNvSpPr txBox="1"/>
          <p:nvPr/>
        </p:nvSpPr>
        <p:spPr>
          <a:xfrm>
            <a:off x="2600325" y="735013"/>
            <a:ext cx="39433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u="sng" dirty="0">
                <a:latin typeface="宋体" panose="02010600030101010101" pitchFamily="2" charset="-122"/>
              </a:rPr>
              <a:t>视频欣赏：花朵盛开</a:t>
            </a:r>
            <a:endParaRPr lang="zh-CN" altLang="en-US" sz="3200" b="1" u="sng" dirty="0">
              <a:latin typeface="宋体" panose="02010600030101010101" pitchFamily="2" charset="-122"/>
            </a:endParaRPr>
          </a:p>
        </p:txBody>
      </p:sp>
      <p:pic>
        <p:nvPicPr>
          <p:cNvPr id="5" name="图片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941068" y="2272663"/>
            <a:ext cx="1261864" cy="12618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/>
          <a:srcRect l="2425" t="7258" r="1514" b="22614"/>
          <a:stretch>
            <a:fillRect/>
          </a:stretch>
        </p:blipFill>
        <p:spPr>
          <a:xfrm>
            <a:off x="5004488" y="1123152"/>
            <a:ext cx="3449361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5" name="文本框 9"/>
          <p:cNvSpPr txBox="1"/>
          <p:nvPr/>
        </p:nvSpPr>
        <p:spPr>
          <a:xfrm>
            <a:off x="496888" y="249238"/>
            <a:ext cx="8045450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理解“自在闲游”。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3833813" y="4241800"/>
            <a:ext cx="2339975" cy="6524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自在闲游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47847">
            <a:off x="2970213" y="2700338"/>
            <a:ext cx="2528888" cy="25288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558" name="文本框 2"/>
          <p:cNvSpPr txBox="1"/>
          <p:nvPr/>
        </p:nvSpPr>
        <p:spPr>
          <a:xfrm>
            <a:off x="1041400" y="1058863"/>
            <a:ext cx="3902075" cy="22860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抖去水珠的凤蝶儿，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在木叶间自在闲游，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把它五彩的智慧书页，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曝着阳光一开一收。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7"/>
          <p:cNvSpPr txBox="1"/>
          <p:nvPr/>
        </p:nvSpPr>
        <p:spPr>
          <a:xfrm>
            <a:off x="611188" y="523875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练习说一说：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7275" y="733425"/>
            <a:ext cx="4716463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抖去水珠的凤蝶儿，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在木叶间自在闲游。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有的落在娇艳的花朵上，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在和花儿说着悄悄话呢；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0" y="971550"/>
            <a:ext cx="768350" cy="9874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2305050"/>
            <a:ext cx="1077913" cy="10080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7"/>
          <p:cNvSpPr txBox="1"/>
          <p:nvPr/>
        </p:nvSpPr>
        <p:spPr>
          <a:xfrm>
            <a:off x="611188" y="660400"/>
            <a:ext cx="79216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雨后的景色是多么美丽而清新！在天晴了的时候，我们真该到小径中走一走。在小径中你会发现什么？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560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435225" y="2447925"/>
            <a:ext cx="4273550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给雨润过的泥路，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一定是凉爽又温柔；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炫耀着新绿的小草，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一下子洗净了尘垢；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6488" y="3825875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"/>
          <p:cNvSpPr txBox="1"/>
          <p:nvPr/>
        </p:nvSpPr>
        <p:spPr>
          <a:xfrm>
            <a:off x="2435225" y="401638"/>
            <a:ext cx="427355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不再胆怯的小白菊，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慢慢地抬起它们的头，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试试寒，试试暖，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然后一瓣瓣地绽透；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抖去水珠的凤蝶儿，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在木叶间自在闲游，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把它五彩的智慧书页，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曝着阳光一开一收。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396875" y="1114425"/>
            <a:ext cx="81359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看着这明媚的春光，你想到了哪些词语？你有什么感受？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9938" y="2571750"/>
            <a:ext cx="79216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草长莺飞、姹紫嫣红、花红柳绿、繁花似锦</a:t>
            </a:r>
            <a:r>
              <a:rPr lang="en-US" altLang="zh-CN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7"/>
          <p:cNvSpPr txBox="1"/>
          <p:nvPr/>
        </p:nvSpPr>
        <p:spPr>
          <a:xfrm>
            <a:off x="611188" y="1087438"/>
            <a:ext cx="79216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读了诗人描写天晴后的泥路、小草、小白菊、凤蝶儿的句子后，你们发现了诗歌在表达上有什么特点？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765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: 圆角 3"/>
          <p:cNvSpPr/>
          <p:nvPr/>
        </p:nvSpPr>
        <p:spPr>
          <a:xfrm>
            <a:off x="3795713" y="3197225"/>
            <a:ext cx="1550988" cy="6524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拟人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7"/>
          <p:cNvSpPr txBox="1"/>
          <p:nvPr/>
        </p:nvSpPr>
        <p:spPr>
          <a:xfrm>
            <a:off x="611188" y="735013"/>
            <a:ext cx="79216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天晴了，除了可以看到湿润的泥路、炫耀着新绿的小草、绽放的小白菊、自在闲游的凤蝶儿，你认为还可以看到什么景象呢？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5525" y="3370263"/>
            <a:ext cx="60007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小蚂蚱、小蚂蚁、小花、小鸟、蝴蝶</a:t>
            </a:r>
            <a:r>
              <a:rPr lang="en-US" altLang="zh-CN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3370263"/>
            <a:ext cx="1420813" cy="623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看看：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7"/>
          <p:cNvSpPr txBox="1"/>
          <p:nvPr/>
        </p:nvSpPr>
        <p:spPr>
          <a:xfrm>
            <a:off x="611188" y="815975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学习第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节诗，想一想：诗歌描绘的天晴后所看到的景象有哪些？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969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1"/>
          <p:cNvSpPr txBox="1"/>
          <p:nvPr/>
        </p:nvSpPr>
        <p:spPr>
          <a:xfrm>
            <a:off x="2011363" y="2011363"/>
            <a:ext cx="5121275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新阳推开了阴霾了，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溪水在温风中晕皱，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看山间移动的暗绿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云的脚迹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它也在闲游。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1363" y="2011363"/>
            <a:ext cx="5121275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推开了阴霾了，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在温风中晕皱，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看山间移动的暗绿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的脚迹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它也在闲游。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7"/>
          <p:cNvSpPr txBox="1"/>
          <p:nvPr/>
        </p:nvSpPr>
        <p:spPr>
          <a:xfrm>
            <a:off x="187325" y="1082675"/>
            <a:ext cx="84010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你留心观察过雨后天晴的景象吗？把你看到的、听到的说一说。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0" y="2278063"/>
            <a:ext cx="8002588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往日含笑的小花，已露出美丽的笑容。</a:t>
            </a:r>
            <a:endParaRPr lang="en-US" altLang="zh-CN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被雨抚摸过的大树，已散发出它智慧的结晶，让每一片叶子都领会了它的心意。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7"/>
          <p:cNvSpPr txBox="1"/>
          <p:nvPr/>
        </p:nvSpPr>
        <p:spPr>
          <a:xfrm>
            <a:off x="611188" y="433388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学习第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节诗。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788" y="3506788"/>
            <a:ext cx="79248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雨后的景色多美呀！所以作者不断地告诉我们在天晴后要出去走走。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0463" y="139065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文本框 1"/>
          <p:cNvSpPr txBox="1"/>
          <p:nvPr/>
        </p:nvSpPr>
        <p:spPr>
          <a:xfrm>
            <a:off x="2419350" y="1038225"/>
            <a:ext cx="43053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到小径中去走走吧，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在天晴了的时候：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赤着脚，携着手，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踏着新泥，涉过溪流。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2"/>
          <p:cNvSpPr txBox="1"/>
          <p:nvPr/>
        </p:nvSpPr>
        <p:spPr>
          <a:xfrm>
            <a:off x="817563" y="1255713"/>
            <a:ext cx="79216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这首诗描绘了一幅雨过天晴的自然风光图，景物清新自然，给人留下了丰富的想象空间，让我们一起欣赏这幅图，品味诗中的语言，感受诗中的美景。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811213"/>
            <a:ext cx="949325" cy="88741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7"/>
          <p:cNvSpPr txBox="1"/>
          <p:nvPr/>
        </p:nvSpPr>
        <p:spPr>
          <a:xfrm>
            <a:off x="1246188" y="1584325"/>
            <a:ext cx="72263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说说你最喜欢哪句诗，为什么喜欢？读了这首诗你有怎样的心情？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模仿这首诗的写法，把你观察到的雨过天晴的景象写出来。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3795" name="组合 1"/>
          <p:cNvGrpSpPr/>
          <p:nvPr/>
        </p:nvGrpSpPr>
        <p:grpSpPr>
          <a:xfrm>
            <a:off x="223838" y="771525"/>
            <a:ext cx="774700" cy="2852738"/>
            <a:chOff x="422590" y="953623"/>
            <a:chExt cx="774259" cy="28531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590" y="953623"/>
              <a:ext cx="774259" cy="285317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1"/>
            <p:cNvSpPr txBox="1">
              <a:spLocks noChangeArrowheads="1"/>
            </p:cNvSpPr>
            <p:nvPr/>
          </p:nvSpPr>
          <p:spPr bwMode="auto">
            <a:xfrm>
              <a:off x="568557" y="1448999"/>
              <a:ext cx="553722" cy="193228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拓展练习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3379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1"/>
          <p:cNvGrpSpPr/>
          <p:nvPr/>
        </p:nvGrpSpPr>
        <p:grpSpPr>
          <a:xfrm rot="-5400000">
            <a:off x="1104900" y="-1077912"/>
            <a:ext cx="774700" cy="2852737"/>
            <a:chOff x="422590" y="953623"/>
            <a:chExt cx="774259" cy="28531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590" y="953623"/>
              <a:ext cx="774259" cy="285317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文本框 1"/>
            <p:cNvSpPr txBox="1">
              <a:spLocks noChangeArrowheads="1"/>
            </p:cNvSpPr>
            <p:nvPr/>
          </p:nvSpPr>
          <p:spPr bwMode="auto">
            <a:xfrm>
              <a:off x="579663" y="1448999"/>
              <a:ext cx="553721" cy="193228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板书设计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2" name="AutoShape 2"/>
          <p:cNvSpPr/>
          <p:nvPr/>
        </p:nvSpPr>
        <p:spPr>
          <a:xfrm>
            <a:off x="935038" y="984250"/>
            <a:ext cx="328612" cy="3981450"/>
          </a:xfrm>
          <a:prstGeom prst="leftBrace">
            <a:avLst>
              <a:gd name="adj1" fmla="val 62935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3" name="AutoShape 4"/>
          <p:cNvSpPr/>
          <p:nvPr/>
        </p:nvSpPr>
        <p:spPr>
          <a:xfrm rot="10800000">
            <a:off x="7377113" y="933450"/>
            <a:ext cx="295275" cy="4032250"/>
          </a:xfrm>
          <a:prstGeom prst="leftBrace">
            <a:avLst>
              <a:gd name="adj1" fmla="val 51652"/>
              <a:gd name="adj2" fmla="val 49384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4821" name="文本框 1"/>
          <p:cNvSpPr txBox="1"/>
          <p:nvPr/>
        </p:nvSpPr>
        <p:spPr>
          <a:xfrm>
            <a:off x="373063" y="1314450"/>
            <a:ext cx="733425" cy="2968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在天晴了的时候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12838" y="1285875"/>
            <a:ext cx="10541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雨后小径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52663" y="2644775"/>
            <a:ext cx="34401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赤着脚 携着手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踏着新泥 涉过溪流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76913" y="1285875"/>
            <a:ext cx="1884362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清新自然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充满灵性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76913" y="2644775"/>
            <a:ext cx="188436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融入自然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亲近自然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2"/>
          <p:cNvSpPr/>
          <p:nvPr/>
        </p:nvSpPr>
        <p:spPr>
          <a:xfrm>
            <a:off x="2068513" y="984250"/>
            <a:ext cx="209550" cy="1658938"/>
          </a:xfrm>
          <a:prstGeom prst="leftBrace">
            <a:avLst>
              <a:gd name="adj1" fmla="val 61720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1" name="AutoShape 2"/>
          <p:cNvSpPr/>
          <p:nvPr/>
        </p:nvSpPr>
        <p:spPr>
          <a:xfrm>
            <a:off x="2071688" y="3665538"/>
            <a:ext cx="249237" cy="1300162"/>
          </a:xfrm>
          <a:prstGeom prst="leftBrace">
            <a:avLst>
              <a:gd name="adj1" fmla="val 61874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2838" y="2644775"/>
            <a:ext cx="10541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走入小径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112838" y="3773488"/>
            <a:ext cx="10541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放眼望去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298700" y="3541713"/>
            <a:ext cx="3248025" cy="1477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新阳推开阴霾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溪水在温风中晕皱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浮云在山间闲游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76913" y="3773488"/>
            <a:ext cx="188436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开阔胸襟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自由洒脱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AutoShape 2"/>
          <p:cNvSpPr/>
          <p:nvPr/>
        </p:nvSpPr>
        <p:spPr>
          <a:xfrm>
            <a:off x="2068513" y="2751138"/>
            <a:ext cx="195262" cy="844550"/>
          </a:xfrm>
          <a:prstGeom prst="leftBrace">
            <a:avLst>
              <a:gd name="adj1" fmla="val 61894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7" name="AutoShape 2"/>
          <p:cNvSpPr/>
          <p:nvPr/>
        </p:nvSpPr>
        <p:spPr>
          <a:xfrm flipH="1">
            <a:off x="5559425" y="984250"/>
            <a:ext cx="217488" cy="1665288"/>
          </a:xfrm>
          <a:prstGeom prst="leftBrace">
            <a:avLst>
              <a:gd name="adj1" fmla="val 61928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8" name="AutoShape 2"/>
          <p:cNvSpPr/>
          <p:nvPr/>
        </p:nvSpPr>
        <p:spPr>
          <a:xfrm flipH="1">
            <a:off x="5665788" y="2751138"/>
            <a:ext cx="185737" cy="844550"/>
          </a:xfrm>
          <a:prstGeom prst="leftBrace">
            <a:avLst>
              <a:gd name="adj1" fmla="val 62016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9" name="AutoShape 2"/>
          <p:cNvSpPr/>
          <p:nvPr/>
        </p:nvSpPr>
        <p:spPr>
          <a:xfrm flipH="1">
            <a:off x="5546725" y="3719513"/>
            <a:ext cx="247650" cy="1246187"/>
          </a:xfrm>
          <a:prstGeom prst="leftBrace">
            <a:avLst>
              <a:gd name="adj1" fmla="val 62248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82825" y="823913"/>
            <a:ext cx="3298825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泥路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凉爽温柔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洗净尘垢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小白菊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绽透花瓣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风蝶儿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自在闲游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696200" y="1608138"/>
            <a:ext cx="1108075" cy="30892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000" b="1" dirty="0">
                <a:solidFill>
                  <a:srgbClr val="2355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雨后初晴多美好</a:t>
            </a:r>
            <a:endParaRPr lang="zh-CN" altLang="en-US" sz="3000" b="1" dirty="0">
              <a:solidFill>
                <a:srgbClr val="2355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solidFill>
                  <a:srgbClr val="2355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亲近自然乐淘淘</a:t>
            </a:r>
            <a:endParaRPr lang="zh-CN" altLang="en-US" sz="3000" b="1" dirty="0">
              <a:solidFill>
                <a:srgbClr val="2355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/>
      <p:bldP spid="36" grpId="0"/>
      <p:bldP spid="37" grpId="0"/>
      <p:bldP spid="38" grpId="0"/>
      <p:bldP spid="40" grpId="0" animBg="1"/>
      <p:bldP spid="41" grpId="0" animBg="1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169863" y="782638"/>
            <a:ext cx="85359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春光明媚，正是我们出去走走的好时候，你有这样的经历吗？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978025"/>
            <a:ext cx="8094662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周末我跟小伙伴们一起去郊游，看到公园里绿草如茵。</a:t>
            </a:r>
            <a:endParaRPr lang="en-US" altLang="zh-CN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204C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雨过天晴，小区树叶上那些俏皮的露珠，如一颗颗闪亮的钻石，十分耀眼。</a:t>
            </a:r>
            <a:endParaRPr lang="zh-CN" altLang="en-US" sz="3200" b="1" dirty="0">
              <a:solidFill>
                <a:srgbClr val="204C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2233613" y="263525"/>
            <a:ext cx="720725" cy="720725"/>
          </a:xfrm>
          <a:prstGeom prst="ellipse">
            <a:avLst/>
          </a:prstGeom>
          <a:solidFill>
            <a:srgbClr val="8EC21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2132013" y="220663"/>
            <a:ext cx="553085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en-US" altLang="zh-CN" sz="4400" b="1" baseline="30000" dirty="0">
                <a:latin typeface="宋体" panose="02010600030101010101" pitchFamily="2" charset="-122"/>
              </a:rPr>
              <a:t>*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在天晴了的时候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4"/>
          <p:cNvPicPr>
            <a:picLocks noChangeAspect="1"/>
          </p:cNvPicPr>
          <p:nvPr/>
        </p:nvPicPr>
        <p:blipFill>
          <a:blip r:embed="rId1"/>
          <a:srcRect l="34074"/>
          <a:stretch>
            <a:fillRect/>
          </a:stretch>
        </p:blipFill>
        <p:spPr>
          <a:xfrm>
            <a:off x="6091238" y="4459288"/>
            <a:ext cx="2366962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7"/>
          <p:cNvSpPr txBox="1"/>
          <p:nvPr/>
        </p:nvSpPr>
        <p:spPr>
          <a:xfrm>
            <a:off x="1243013" y="582613"/>
            <a:ext cx="7272337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戴望舒（</a:t>
            </a:r>
            <a:r>
              <a:rPr lang="en-US" altLang="zh-CN" sz="3200" b="1" dirty="0">
                <a:latin typeface="宋体" panose="02010600030101010101" pitchFamily="2" charset="-122"/>
              </a:rPr>
              <a:t>1905—1950</a:t>
            </a:r>
            <a:r>
              <a:rPr lang="zh-CN" altLang="en-US" sz="3200" b="1" dirty="0">
                <a:latin typeface="宋体" panose="02010600030101010101" pitchFamily="2" charset="-122"/>
              </a:rPr>
              <a:t>），浙江杭州人，现代诗人。</a:t>
            </a:r>
            <a:r>
              <a:rPr lang="en-US" altLang="zh-CN" sz="3200" b="1" dirty="0">
                <a:latin typeface="宋体" panose="02010600030101010101" pitchFamily="2" charset="-122"/>
              </a:rPr>
              <a:t>1928</a:t>
            </a:r>
            <a:r>
              <a:rPr lang="zh-CN" altLang="en-US" sz="3200" b="1" dirty="0">
                <a:latin typeface="宋体" panose="02010600030101010101" pitchFamily="2" charset="-122"/>
              </a:rPr>
              <a:t>年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雨巷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一诗的发表引起轰动，因此他又被称为“雨巷诗人”。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主要作品：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雨巷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狱中题壁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我用残损的手掌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，诗集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望舒草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望舒诗稿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2291" name="组合 52"/>
          <p:cNvGrpSpPr/>
          <p:nvPr/>
        </p:nvGrpSpPr>
        <p:grpSpPr>
          <a:xfrm>
            <a:off x="223838" y="771525"/>
            <a:ext cx="774700" cy="2852738"/>
            <a:chOff x="422590" y="953623"/>
            <a:chExt cx="774260" cy="285317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590" y="953623"/>
              <a:ext cx="774260" cy="285317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文本框 1"/>
            <p:cNvSpPr txBox="1">
              <a:spLocks noChangeArrowheads="1"/>
            </p:cNvSpPr>
            <p:nvPr/>
          </p:nvSpPr>
          <p:spPr bwMode="auto">
            <a:xfrm>
              <a:off x="568557" y="1448999"/>
              <a:ext cx="553722" cy="193228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作者简介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229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7"/>
          <p:cNvSpPr txBox="1"/>
          <p:nvPr/>
        </p:nvSpPr>
        <p:spPr>
          <a:xfrm>
            <a:off x="1728788" y="1246188"/>
            <a:ext cx="61468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听课文朗读，注意听清读音和节奏。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自读课文，要求读准字音，认清字形，画出生字新词。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331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52"/>
          <p:cNvGrpSpPr/>
          <p:nvPr/>
        </p:nvGrpSpPr>
        <p:grpSpPr>
          <a:xfrm>
            <a:off x="223838" y="771525"/>
            <a:ext cx="774700" cy="2852738"/>
            <a:chOff x="422590" y="953623"/>
            <a:chExt cx="774260" cy="28531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590" y="953623"/>
              <a:ext cx="774260" cy="285317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568557" y="1448999"/>
              <a:ext cx="553722" cy="193228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整体感知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52"/>
          <p:cNvGrpSpPr/>
          <p:nvPr/>
        </p:nvGrpSpPr>
        <p:grpSpPr>
          <a:xfrm>
            <a:off x="223838" y="771525"/>
            <a:ext cx="774700" cy="2852738"/>
            <a:chOff x="422590" y="953623"/>
            <a:chExt cx="774260" cy="28531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590" y="953623"/>
              <a:ext cx="774260" cy="285317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568557" y="1448999"/>
              <a:ext cx="553722" cy="193228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字词学习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339" name="矩形 20"/>
          <p:cNvSpPr/>
          <p:nvPr/>
        </p:nvSpPr>
        <p:spPr>
          <a:xfrm>
            <a:off x="782638" y="498475"/>
            <a:ext cx="8232775" cy="2557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炫耀    胆怯    曝晒</a:t>
            </a:r>
            <a:endParaRPr lang="en-US" altLang="zh-CN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赤脚    涉足    晕皱</a:t>
            </a:r>
            <a:endParaRPr lang="en-US" altLang="zh-CN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4513" y="488950"/>
            <a:ext cx="1038225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0B7F7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xuàn</a:t>
            </a:r>
            <a:endParaRPr kumimoji="0" lang="zh-CN" altLang="en-US" sz="3600" b="1" i="0" u="none" strike="noStrike" kern="1200" cap="none" spc="-150" normalizeH="0" baseline="0" noProof="0" dirty="0">
              <a:ln>
                <a:noFill/>
              </a:ln>
              <a:solidFill>
                <a:srgbClr val="0B7F7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08525" y="488950"/>
            <a:ext cx="82550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0B7F7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qiè</a:t>
            </a:r>
            <a:endParaRPr kumimoji="0" lang="zh-CN" altLang="zh-CN" sz="3600" b="1" i="0" u="none" strike="noStrike" kern="1200" cap="none" spc="-150" normalizeH="0" baseline="0" noProof="0" dirty="0">
              <a:ln>
                <a:noFill/>
              </a:ln>
              <a:solidFill>
                <a:srgbClr val="0B7F7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38913" y="488950"/>
            <a:ext cx="6111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pù</a:t>
            </a:r>
            <a:endParaRPr kumimoji="0" lang="zh-CN" altLang="zh-CN" sz="3600" b="1" i="0" u="none" strike="noStrike" kern="1200" cap="none" spc="-15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70088" y="1778000"/>
            <a:ext cx="8255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0B7F7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chì</a:t>
            </a:r>
            <a:endParaRPr kumimoji="0" lang="zh-CN" altLang="zh-CN" sz="3600" b="1" i="0" u="none" strike="noStrike" kern="1200" cap="none" spc="-150" normalizeH="0" baseline="0" noProof="0" dirty="0">
              <a:ln>
                <a:noFill/>
              </a:ln>
              <a:solidFill>
                <a:srgbClr val="0B7F7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0050" y="1778000"/>
            <a:ext cx="8239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0B7F7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shè</a:t>
            </a:r>
            <a:endParaRPr kumimoji="0" lang="zh-CN" altLang="zh-CN" sz="3600" b="1" i="0" u="none" strike="noStrike" kern="1200" cap="none" spc="-150" normalizeH="0" baseline="0" noProof="0" dirty="0">
              <a:ln>
                <a:noFill/>
              </a:ln>
              <a:solidFill>
                <a:srgbClr val="0B7F7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34138" y="1778000"/>
            <a:ext cx="8239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0B7F7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</a:t>
            </a: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ù</a:t>
            </a:r>
            <a:r>
              <a:rPr kumimoji="0" lang="en-US" altLang="zh-CN" sz="3600" b="1" i="0" u="none" strike="noStrike" kern="1200" cap="none" spc="-150" normalizeH="0" baseline="0" noProof="0" dirty="0" err="1">
                <a:ln>
                  <a:noFill/>
                </a:ln>
                <a:solidFill>
                  <a:srgbClr val="0B7F7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endParaRPr kumimoji="0" lang="zh-CN" altLang="zh-CN" sz="3600" b="1" i="0" u="none" strike="noStrike" kern="1200" cap="none" spc="-150" normalizeH="0" baseline="0" noProof="0" dirty="0">
              <a:ln>
                <a:noFill/>
              </a:ln>
              <a:solidFill>
                <a:srgbClr val="0B7F7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8150" y="3113088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翘舌音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AutoShape 2"/>
          <p:cNvSpPr/>
          <p:nvPr/>
        </p:nvSpPr>
        <p:spPr>
          <a:xfrm rot="5400000" flipH="1">
            <a:off x="3575050" y="2074863"/>
            <a:ext cx="225425" cy="2041525"/>
          </a:xfrm>
          <a:prstGeom prst="leftBrace">
            <a:avLst>
              <a:gd name="adj1" fmla="val 62262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9" name="文本框 7"/>
          <p:cNvSpPr txBox="1"/>
          <p:nvPr/>
        </p:nvSpPr>
        <p:spPr>
          <a:xfrm>
            <a:off x="1336675" y="3767138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开火车认读词语；全班齐读。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7"/>
          <p:cNvSpPr txBox="1"/>
          <p:nvPr/>
        </p:nvSpPr>
        <p:spPr>
          <a:xfrm>
            <a:off x="1133475" y="1577975"/>
            <a:ext cx="767556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在四人小组内交流不理解的字词。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合作探究方法提示：可以查工具书，也可以用想象画面、联系生活实际、联系上下文等方法理解词语。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1536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588" y="3949700"/>
            <a:ext cx="933450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7"/>
          <p:cNvSpPr txBox="1"/>
          <p:nvPr/>
        </p:nvSpPr>
        <p:spPr>
          <a:xfrm>
            <a:off x="274638" y="844550"/>
            <a:ext cx="25114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自学要求：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7"/>
          <p:cNvSpPr txBox="1"/>
          <p:nvPr/>
        </p:nvSpPr>
        <p:spPr>
          <a:xfrm>
            <a:off x="701675" y="1190625"/>
            <a:ext cx="79248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自由读诗歌，边读边思考：哪些地方写得特别优美、生动？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合作读后互评。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齐读全诗，体味诗句之美。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1747</Words>
  <Application>WPS 演示</Application>
  <PresentationFormat>全屏显示(16:9)</PresentationFormat>
  <Paragraphs>196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楷体</vt:lpstr>
      <vt:lpstr>Calibri</vt:lpstr>
      <vt:lpstr>黑体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2023-10-31T08:03:00Z</dcterms:created>
  <dcterms:modified xsi:type="dcterms:W3CDTF">2023-11-13T12:34:02Z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4780414A38034E1BA440288CA95CC928_13</vt:lpwstr>
  </property>
  <property fmtid="{D5CDD505-2E9C-101B-9397-08002B2CF9AE}" pid="4" name="KSOProductBuildVer">
    <vt:lpwstr>2052-12.1.0.15374</vt:lpwstr>
  </property>
</Properties>
</file>