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49" r:id="rId5"/>
    <p:sldId id="698" r:id="rId6"/>
    <p:sldId id="779" r:id="rId8"/>
    <p:sldId id="822" r:id="rId9"/>
    <p:sldId id="809" r:id="rId10"/>
    <p:sldId id="823" r:id="rId11"/>
    <p:sldId id="811" r:id="rId12"/>
    <p:sldId id="812" r:id="rId13"/>
    <p:sldId id="813" r:id="rId14"/>
    <p:sldId id="842" r:id="rId15"/>
    <p:sldId id="814" r:id="rId16"/>
    <p:sldId id="843" r:id="rId17"/>
    <p:sldId id="815" r:id="rId18"/>
    <p:sldId id="816" r:id="rId19"/>
    <p:sldId id="845" r:id="rId20"/>
    <p:sldId id="819" r:id="rId21"/>
    <p:sldId id="820" r:id="rId22"/>
    <p:sldId id="818" r:id="rId23"/>
    <p:sldId id="735" r:id="rId24"/>
    <p:sldId id="846" r:id="rId25"/>
    <p:sldId id="869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3" userDrawn="1">
          <p15:clr>
            <a:srgbClr val="A4A3A4"/>
          </p15:clr>
        </p15:guide>
        <p15:guide id="2" pos="316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2DD1"/>
    <a:srgbClr val="FFFFFF"/>
    <a:srgbClr val="F3CEF0"/>
    <a:srgbClr val="ECD4E6"/>
    <a:srgbClr val="D1D1F0"/>
    <a:srgbClr val="0B5FD1"/>
    <a:srgbClr val="58C8BC"/>
    <a:srgbClr val="33C8ED"/>
    <a:srgbClr val="00A3E3"/>
    <a:srgbClr val="0BA7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2043"/>
        <p:guide pos="31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1" Type="http://schemas.openxmlformats.org/officeDocument/2006/relationships/tags" Target="tags/tag4.xml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0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5.png"/><Relationship Id="rId2" Type="http://schemas.openxmlformats.org/officeDocument/2006/relationships/tags" Target="../tags/tag3.xml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utoShape 8"/>
          <p:cNvSpPr>
            <a:spLocks noChangeArrowheads="1"/>
          </p:cNvSpPr>
          <p:nvPr/>
        </p:nvSpPr>
        <p:spPr bwMode="auto">
          <a:xfrm>
            <a:off x="498793" y="1825308"/>
            <a:ext cx="2949575" cy="1524000"/>
          </a:xfrm>
          <a:prstGeom prst="roundRect">
            <a:avLst>
              <a:gd name="adj" fmla="val 9894"/>
            </a:avLst>
          </a:prstGeom>
          <a:noFill/>
          <a:ln w="28575">
            <a:solidFill>
              <a:srgbClr val="B86DF5"/>
            </a:solidFill>
            <a:round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9" name="Text Box 35"/>
          <p:cNvSpPr txBox="1">
            <a:spLocks noChangeArrowheads="1"/>
          </p:cNvSpPr>
          <p:nvPr/>
        </p:nvSpPr>
        <p:spPr bwMode="auto">
          <a:xfrm>
            <a:off x="981075" y="2784793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0" name="Text Box 36"/>
          <p:cNvSpPr txBox="1">
            <a:spLocks noChangeArrowheads="1"/>
          </p:cNvSpPr>
          <p:nvPr/>
        </p:nvSpPr>
        <p:spPr bwMode="auto">
          <a:xfrm>
            <a:off x="1533525" y="2761933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1" name="Text Box 43"/>
          <p:cNvSpPr txBox="1">
            <a:spLocks noChangeArrowheads="1"/>
          </p:cNvSpPr>
          <p:nvPr/>
        </p:nvSpPr>
        <p:spPr bwMode="auto">
          <a:xfrm>
            <a:off x="2470785" y="1927543"/>
            <a:ext cx="1150938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4  4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2" name="Text Box 46"/>
          <p:cNvSpPr txBox="1">
            <a:spLocks noChangeArrowheads="1"/>
          </p:cNvSpPr>
          <p:nvPr/>
        </p:nvSpPr>
        <p:spPr bwMode="auto">
          <a:xfrm>
            <a:off x="2527935" y="2784793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3" name="Text Box 47"/>
          <p:cNvSpPr txBox="1">
            <a:spLocks noChangeArrowheads="1"/>
          </p:cNvSpPr>
          <p:nvPr/>
        </p:nvSpPr>
        <p:spPr bwMode="auto">
          <a:xfrm>
            <a:off x="3034665" y="2791778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16393" name="Group 64"/>
          <p:cNvGrpSpPr/>
          <p:nvPr/>
        </p:nvGrpSpPr>
        <p:grpSpPr>
          <a:xfrm>
            <a:off x="568325" y="1901190"/>
            <a:ext cx="1470025" cy="942975"/>
            <a:chOff x="658" y="2083"/>
            <a:chExt cx="926" cy="594"/>
          </a:xfrm>
        </p:grpSpPr>
        <p:sp>
          <p:nvSpPr>
            <p:cNvPr id="45" name="Text Box 32"/>
            <p:cNvSpPr txBox="1">
              <a:spLocks noChangeArrowheads="1"/>
            </p:cNvSpPr>
            <p:nvPr/>
          </p:nvSpPr>
          <p:spPr bwMode="auto">
            <a:xfrm>
              <a:off x="904" y="2083"/>
              <a:ext cx="620" cy="3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8  4</a:t>
              </a:r>
              <a:endPara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46" name="Text Box 33"/>
            <p:cNvSpPr txBox="1">
              <a:spLocks noChangeArrowheads="1"/>
            </p:cNvSpPr>
            <p:nvPr/>
          </p:nvSpPr>
          <p:spPr bwMode="auto">
            <a:xfrm>
              <a:off x="658" y="2329"/>
              <a:ext cx="926" cy="3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00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－</a:t>
              </a:r>
              <a:r>
                <a: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4</a:t>
              </a:r>
              <a:r>
                <a:rPr lang="en-US" altLang="zh-CN" sz="3000" strike="noStrike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  <a:sym typeface="+mn-ea"/>
                </a:rPr>
                <a:t>  </a:t>
              </a:r>
              <a:r>
                <a: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0</a:t>
              </a:r>
              <a:endPara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47" name="Line 34"/>
            <p:cNvSpPr>
              <a:spLocks noChangeShapeType="1"/>
            </p:cNvSpPr>
            <p:nvPr/>
          </p:nvSpPr>
          <p:spPr bwMode="auto">
            <a:xfrm>
              <a:off x="698" y="2646"/>
              <a:ext cx="79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399" name="Group 65"/>
          <p:cNvGrpSpPr/>
          <p:nvPr/>
        </p:nvGrpSpPr>
        <p:grpSpPr>
          <a:xfrm>
            <a:off x="2096135" y="2327275"/>
            <a:ext cx="1661795" cy="552450"/>
            <a:chOff x="1608" y="2338"/>
            <a:chExt cx="1047" cy="348"/>
          </a:xfrm>
        </p:grpSpPr>
        <p:sp>
          <p:nvSpPr>
            <p:cNvPr id="50" name="Text Box 44"/>
            <p:cNvSpPr txBox="1">
              <a:spLocks noChangeArrowheads="1"/>
            </p:cNvSpPr>
            <p:nvPr/>
          </p:nvSpPr>
          <p:spPr bwMode="auto">
            <a:xfrm>
              <a:off x="1608" y="2338"/>
              <a:ext cx="1047" cy="3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00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－</a:t>
              </a:r>
              <a:r>
                <a: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2  6</a:t>
              </a:r>
              <a:endPara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51" name="Line 45"/>
            <p:cNvSpPr>
              <a:spLocks noChangeShapeType="1"/>
            </p:cNvSpPr>
            <p:nvPr/>
          </p:nvSpPr>
          <p:spPr bwMode="auto">
            <a:xfrm>
              <a:off x="1640" y="2646"/>
              <a:ext cx="79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6" name="椭圆 55"/>
          <p:cNvSpPr>
            <a:spLocks noChangeArrowheads="1"/>
          </p:cNvSpPr>
          <p:nvPr/>
        </p:nvSpPr>
        <p:spPr bwMode="auto">
          <a:xfrm>
            <a:off x="2641283" y="1878330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8" name="AutoShape 8"/>
          <p:cNvSpPr>
            <a:spLocks noChangeArrowheads="1"/>
          </p:cNvSpPr>
          <p:nvPr/>
        </p:nvSpPr>
        <p:spPr bwMode="auto">
          <a:xfrm>
            <a:off x="4535805" y="1430338"/>
            <a:ext cx="1908175" cy="2579688"/>
          </a:xfrm>
          <a:prstGeom prst="roundRect">
            <a:avLst>
              <a:gd name="adj" fmla="val 9894"/>
            </a:avLst>
          </a:prstGeom>
          <a:noFill/>
          <a:ln w="28575">
            <a:solidFill>
              <a:srgbClr val="B86DF5"/>
            </a:solidFill>
            <a:round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9" name="Text Box 72"/>
          <p:cNvSpPr txBox="1">
            <a:spLocks noChangeArrowheads="1"/>
          </p:cNvSpPr>
          <p:nvPr/>
        </p:nvSpPr>
        <p:spPr bwMode="auto">
          <a:xfrm>
            <a:off x="5105718" y="1531938"/>
            <a:ext cx="1150938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8  4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0" name="Text Box 73"/>
          <p:cNvSpPr txBox="1">
            <a:spLocks noChangeArrowheads="1"/>
          </p:cNvSpPr>
          <p:nvPr/>
        </p:nvSpPr>
        <p:spPr bwMode="auto">
          <a:xfrm>
            <a:off x="4721860" y="1997075"/>
            <a:ext cx="175831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4  0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1" name="Line 74"/>
          <p:cNvSpPr>
            <a:spLocks noChangeShapeType="1"/>
          </p:cNvSpPr>
          <p:nvPr/>
        </p:nvSpPr>
        <p:spPr bwMode="auto">
          <a:xfrm>
            <a:off x="4631055" y="2472690"/>
            <a:ext cx="1584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Text Box 75"/>
          <p:cNvSpPr txBox="1">
            <a:spLocks noChangeArrowheads="1"/>
          </p:cNvSpPr>
          <p:nvPr/>
        </p:nvSpPr>
        <p:spPr bwMode="auto">
          <a:xfrm>
            <a:off x="5096193" y="2500313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3" name="Text Box 76"/>
          <p:cNvSpPr txBox="1">
            <a:spLocks noChangeArrowheads="1"/>
          </p:cNvSpPr>
          <p:nvPr/>
        </p:nvSpPr>
        <p:spPr bwMode="auto">
          <a:xfrm>
            <a:off x="5648643" y="2492375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4" name="Text Box 79"/>
          <p:cNvSpPr txBox="1">
            <a:spLocks noChangeArrowheads="1"/>
          </p:cNvSpPr>
          <p:nvPr/>
        </p:nvSpPr>
        <p:spPr bwMode="auto">
          <a:xfrm>
            <a:off x="4714240" y="2875915"/>
            <a:ext cx="204152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2  6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5" name="Line 80"/>
          <p:cNvSpPr>
            <a:spLocks noChangeShapeType="1"/>
          </p:cNvSpPr>
          <p:nvPr/>
        </p:nvSpPr>
        <p:spPr bwMode="auto">
          <a:xfrm flipV="1">
            <a:off x="4711700" y="3369628"/>
            <a:ext cx="1440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Text Box 81"/>
          <p:cNvSpPr txBox="1">
            <a:spLocks noChangeArrowheads="1"/>
          </p:cNvSpPr>
          <p:nvPr/>
        </p:nvSpPr>
        <p:spPr bwMode="auto">
          <a:xfrm>
            <a:off x="5098733" y="3401060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7" name="Text Box 82"/>
          <p:cNvSpPr txBox="1">
            <a:spLocks noChangeArrowheads="1"/>
          </p:cNvSpPr>
          <p:nvPr/>
        </p:nvSpPr>
        <p:spPr bwMode="auto">
          <a:xfrm>
            <a:off x="5679123" y="3401695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28" name="Text Box 10"/>
          <p:cNvSpPr txBox="1">
            <a:spLocks noChangeArrowheads="1"/>
          </p:cNvSpPr>
          <p:nvPr/>
        </p:nvSpPr>
        <p:spPr bwMode="auto">
          <a:xfrm>
            <a:off x="2571115" y="521335"/>
            <a:ext cx="4298950" cy="553085"/>
          </a:xfrm>
          <a:prstGeom prst="rect">
            <a:avLst/>
          </a:prstGeom>
          <a:solidFill>
            <a:srgbClr val="D4E9A9"/>
          </a:solidFill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dist="53882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28575">
                <a:solidFill>
                  <a:srgbClr val="0066FF"/>
                </a:solidFill>
                <a:prstDash val="lgDash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kumimoji="0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84－40－26＝</a:t>
            </a:r>
            <a:endParaRPr kumimoji="0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8" name="Text Box 81"/>
          <p:cNvSpPr txBox="1">
            <a:spLocks noChangeArrowheads="1"/>
          </p:cNvSpPr>
          <p:nvPr/>
        </p:nvSpPr>
        <p:spPr bwMode="auto">
          <a:xfrm>
            <a:off x="5059680" y="530225"/>
            <a:ext cx="150812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18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（个）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1044575" y="2856865"/>
            <a:ext cx="790575" cy="384175"/>
          </a:xfrm>
          <a:prstGeom prst="rect">
            <a:avLst/>
          </a:prstGeom>
          <a:noFill/>
          <a:ln w="19050">
            <a:solidFill>
              <a:srgbClr val="FF5E3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22855" y="2002155"/>
            <a:ext cx="828675" cy="384175"/>
          </a:xfrm>
          <a:prstGeom prst="rect">
            <a:avLst/>
          </a:prstGeom>
          <a:noFill/>
          <a:ln w="19050">
            <a:solidFill>
              <a:srgbClr val="FF5E3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1" name="右箭头 140"/>
          <p:cNvSpPr/>
          <p:nvPr/>
        </p:nvSpPr>
        <p:spPr>
          <a:xfrm>
            <a:off x="3580130" y="2494915"/>
            <a:ext cx="767080" cy="217170"/>
          </a:xfrm>
          <a:prstGeom prst="rightArrow">
            <a:avLst/>
          </a:prstGeom>
          <a:solidFill>
            <a:srgbClr val="DCBAF7"/>
          </a:solidFill>
          <a:ln>
            <a:solidFill>
              <a:srgbClr val="B86D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45405" y="2526665"/>
            <a:ext cx="828675" cy="384175"/>
          </a:xfrm>
          <a:prstGeom prst="rect">
            <a:avLst/>
          </a:prstGeom>
          <a:noFill/>
          <a:ln>
            <a:solidFill>
              <a:srgbClr val="FF5E3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435" y="3714750"/>
            <a:ext cx="324612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能写简便一点吗？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772275" y="1458595"/>
            <a:ext cx="1946275" cy="2580005"/>
            <a:chOff x="10665" y="2297"/>
            <a:chExt cx="3065" cy="4063"/>
          </a:xfrm>
        </p:grpSpPr>
        <p:sp>
          <p:nvSpPr>
            <p:cNvPr id="3" name="Text Box 72"/>
            <p:cNvSpPr txBox="1">
              <a:spLocks noChangeArrowheads="1"/>
            </p:cNvSpPr>
            <p:nvPr/>
          </p:nvSpPr>
          <p:spPr bwMode="auto">
            <a:xfrm>
              <a:off x="11573" y="2375"/>
              <a:ext cx="1813" cy="8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8  4</a:t>
              </a:r>
              <a:endPara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8" name="Text Box 73"/>
            <p:cNvSpPr txBox="1">
              <a:spLocks noChangeArrowheads="1"/>
            </p:cNvSpPr>
            <p:nvPr/>
          </p:nvSpPr>
          <p:spPr bwMode="auto">
            <a:xfrm>
              <a:off x="10665" y="3108"/>
              <a:ext cx="2769" cy="8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   4  0</a:t>
              </a:r>
              <a:endPara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9" name="Text Box 75"/>
            <p:cNvSpPr txBox="1">
              <a:spLocks noChangeArrowheads="1"/>
            </p:cNvSpPr>
            <p:nvPr/>
          </p:nvSpPr>
          <p:spPr bwMode="auto">
            <a:xfrm>
              <a:off x="10985" y="3855"/>
              <a:ext cx="2314" cy="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－</a:t>
              </a:r>
              <a:r>
                <a: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2  6</a:t>
              </a:r>
              <a:endPara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1" name="Line 80"/>
            <p:cNvSpPr>
              <a:spLocks noChangeShapeType="1"/>
            </p:cNvSpPr>
            <p:nvPr/>
          </p:nvSpPr>
          <p:spPr bwMode="auto">
            <a:xfrm flipV="1">
              <a:off x="10985" y="4764"/>
              <a:ext cx="226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AutoShape 8"/>
            <p:cNvSpPr>
              <a:spLocks noChangeArrowheads="1"/>
            </p:cNvSpPr>
            <p:nvPr/>
          </p:nvSpPr>
          <p:spPr bwMode="auto">
            <a:xfrm>
              <a:off x="10725" y="2297"/>
              <a:ext cx="3005" cy="4063"/>
            </a:xfrm>
            <a:prstGeom prst="roundRect">
              <a:avLst>
                <a:gd name="adj" fmla="val 9894"/>
              </a:avLst>
            </a:prstGeom>
            <a:noFill/>
            <a:ln w="28575">
              <a:solidFill>
                <a:srgbClr val="B86DF5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391400" y="2875915"/>
            <a:ext cx="8102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</a:rPr>
              <a:t>？</a:t>
            </a:r>
            <a:endParaRPr lang="zh-CN" altLang="en-US" sz="7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89395" y="1156970"/>
            <a:ext cx="2438400" cy="3275965"/>
          </a:xfrm>
          <a:prstGeom prst="rect">
            <a:avLst/>
          </a:prstGeom>
          <a:solidFill>
            <a:srgbClr val="FFFFFF">
              <a:alpha val="90000"/>
            </a:srgb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 descr="2021090109452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943600" y="1200785"/>
            <a:ext cx="724535" cy="702945"/>
          </a:xfrm>
          <a:prstGeom prst="rect">
            <a:avLst/>
          </a:prstGeom>
        </p:spPr>
      </p:pic>
      <p:sp>
        <p:nvSpPr>
          <p:cNvPr id="4" name="椭圆 3"/>
          <p:cNvSpPr>
            <a:spLocks noChangeArrowheads="1"/>
          </p:cNvSpPr>
          <p:nvPr/>
        </p:nvSpPr>
        <p:spPr bwMode="auto">
          <a:xfrm>
            <a:off x="5272088" y="2514600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  <p:bldP spid="59" grpId="0"/>
      <p:bldP spid="60" grpId="0"/>
      <p:bldP spid="62" grpId="0"/>
      <p:bldP spid="63" grpId="0"/>
      <p:bldP spid="64" grpId="0"/>
      <p:bldP spid="66" grpId="0"/>
      <p:bldP spid="67" grpId="0"/>
      <p:bldP spid="68" grpId="0"/>
      <p:bldP spid="169" grpId="0" bldLvl="0" animBg="1"/>
      <p:bldP spid="6" grpId="0" bldLvl="0" animBg="1"/>
      <p:bldP spid="141" grpId="0" bldLvl="0" animBg="1"/>
      <p:bldP spid="7" grpId="0" bldLvl="0" animBg="1"/>
      <p:bldP spid="2" grpId="0"/>
      <p:bldP spid="17" grpId="0"/>
      <p:bldP spid="18" grpId="0" bldLvl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2760345" y="2647950"/>
            <a:ext cx="407987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84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－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362" name="TextBox 1"/>
          <p:cNvSpPr txBox="1"/>
          <p:nvPr/>
        </p:nvSpPr>
        <p:spPr>
          <a:xfrm>
            <a:off x="1160780" y="286385"/>
            <a:ext cx="6563360" cy="1245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共有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84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个南瓜，李大爷运走了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40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个，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王叔叔运走了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个。还剩多少个？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29285" y="1599565"/>
            <a:ext cx="7003415" cy="730250"/>
            <a:chOff x="991" y="2519"/>
            <a:chExt cx="11029" cy="1150"/>
          </a:xfrm>
        </p:grpSpPr>
        <p:sp>
          <p:nvSpPr>
            <p:cNvPr id="4" name="AutoShape 47"/>
            <p:cNvSpPr>
              <a:spLocks noChangeArrowheads="1"/>
            </p:cNvSpPr>
            <p:nvPr/>
          </p:nvSpPr>
          <p:spPr bwMode="auto">
            <a:xfrm>
              <a:off x="2760" y="2731"/>
              <a:ext cx="9260" cy="911"/>
            </a:xfrm>
            <a:prstGeom prst="wedgeRoundRectCallout">
              <a:avLst>
                <a:gd name="adj1" fmla="val -57429"/>
                <a:gd name="adj2" fmla="val -18403"/>
                <a:gd name="adj3" fmla="val 16667"/>
              </a:avLst>
            </a:prstGeom>
            <a:noFill/>
            <a:ln w="19050">
              <a:solidFill>
                <a:srgbClr val="C00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除了连减，还有其他的列式方法吗？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69" name="Picture 3" descr="C:\Users\Administrator\Desktop\新画人物图\书本02 拷贝.png书本02 拷贝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991" y="2519"/>
              <a:ext cx="913" cy="115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9" name="组合 18"/>
          <p:cNvGrpSpPr/>
          <p:nvPr/>
        </p:nvGrpSpPr>
        <p:grpSpPr>
          <a:xfrm>
            <a:off x="6926580" y="3597275"/>
            <a:ext cx="1758315" cy="885190"/>
            <a:chOff x="10968" y="2548"/>
            <a:chExt cx="2769" cy="1394"/>
          </a:xfrm>
        </p:grpSpPr>
        <p:sp>
          <p:nvSpPr>
            <p:cNvPr id="3" name="Text Box 72"/>
            <p:cNvSpPr txBox="1">
              <a:spLocks noChangeArrowheads="1"/>
            </p:cNvSpPr>
            <p:nvPr/>
          </p:nvSpPr>
          <p:spPr bwMode="auto">
            <a:xfrm>
              <a:off x="11573" y="2548"/>
              <a:ext cx="1813" cy="8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8  4</a:t>
              </a:r>
              <a:endPara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2" name="Text Box 73"/>
            <p:cNvSpPr txBox="1">
              <a:spLocks noChangeArrowheads="1"/>
            </p:cNvSpPr>
            <p:nvPr/>
          </p:nvSpPr>
          <p:spPr bwMode="auto">
            <a:xfrm>
              <a:off x="10968" y="3071"/>
              <a:ext cx="2769" cy="8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00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－</a:t>
              </a:r>
              <a:r>
                <a: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6  6</a:t>
              </a:r>
              <a:endPara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0" name="Line 80"/>
            <p:cNvSpPr>
              <a:spLocks noChangeShapeType="1"/>
            </p:cNvSpPr>
            <p:nvPr/>
          </p:nvSpPr>
          <p:spPr bwMode="auto">
            <a:xfrm flipV="1">
              <a:off x="11085" y="3845"/>
              <a:ext cx="226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6" name="椭圆 55"/>
          <p:cNvSpPr>
            <a:spLocks noChangeArrowheads="1"/>
          </p:cNvSpPr>
          <p:nvPr/>
        </p:nvSpPr>
        <p:spPr bwMode="auto">
          <a:xfrm>
            <a:off x="7463473" y="3620135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05115" y="4394835"/>
            <a:ext cx="51879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8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24090" y="4391660"/>
            <a:ext cx="51879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5405755" y="2704465"/>
            <a:ext cx="323278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en-US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lang="en-US" sz="3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18</a:t>
            </a:r>
            <a:r>
              <a:rPr lang="zh-CN" altLang="en-US" sz="3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（个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）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3867785" y="3169285"/>
            <a:ext cx="1576705" cy="317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796030" y="2676525"/>
            <a:ext cx="1720215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40 </a:t>
            </a:r>
            <a:r>
              <a:rPr lang="en-US" altLang="en-US" sz="30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 </a:t>
            </a:r>
            <a:r>
              <a:rPr lang="en-US" altLang="zh-CN" sz="30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26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" name="AutoShape 47"/>
          <p:cNvSpPr>
            <a:spLocks noChangeArrowheads="1"/>
          </p:cNvSpPr>
          <p:nvPr/>
        </p:nvSpPr>
        <p:spPr bwMode="auto">
          <a:xfrm>
            <a:off x="3048635" y="3917950"/>
            <a:ext cx="3238500" cy="578440"/>
          </a:xfrm>
          <a:prstGeom prst="wedgeRoundRectCallout">
            <a:avLst>
              <a:gd name="adj1" fmla="val 19235"/>
              <a:gd name="adj2" fmla="val -178000"/>
              <a:gd name="adj3" fmla="val 16667"/>
            </a:avLst>
          </a:prstGeom>
          <a:noFill/>
          <a:ln w="19050">
            <a:solidFill>
              <a:srgbClr val="C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先算运走了多少个。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55670" y="2670175"/>
            <a:ext cx="246888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</a:t>
            </a:r>
            <a:r>
              <a:rPr lang="zh-CN" altLang="en-US" sz="3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2891155" y="3257550"/>
            <a:ext cx="2590165" cy="317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AutoShape 47"/>
          <p:cNvSpPr>
            <a:spLocks noChangeArrowheads="1"/>
          </p:cNvSpPr>
          <p:nvPr/>
        </p:nvSpPr>
        <p:spPr bwMode="auto">
          <a:xfrm>
            <a:off x="254000" y="3028950"/>
            <a:ext cx="1950720" cy="1056315"/>
          </a:xfrm>
          <a:prstGeom prst="wedgeRoundRectCallout">
            <a:avLst>
              <a:gd name="adj1" fmla="val 83300"/>
              <a:gd name="adj2" fmla="val -30688"/>
              <a:gd name="adj3" fmla="val 16667"/>
            </a:avLst>
          </a:prstGeom>
          <a:noFill/>
          <a:ln w="19050">
            <a:solidFill>
              <a:srgbClr val="C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再算还剩多少个。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56909" y="361962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sz="2800" b="1" dirty="0" smtClean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2</a:t>
              </a:r>
              <a:endParaRPr 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lt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6" grpId="0" bldLvl="0" animBg="1"/>
      <p:bldP spid="13" grpId="0"/>
      <p:bldP spid="14" grpId="0"/>
      <p:bldP spid="16" grpId="0"/>
      <p:bldP spid="6" grpId="0"/>
      <p:bldP spid="11" grpId="0" bldLvl="0" animBg="1"/>
      <p:bldP spid="15" grpId="0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2422525" y="2656205"/>
            <a:ext cx="407987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84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－（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40 </a:t>
            </a:r>
            <a:r>
              <a:rPr kumimoji="0" lang="en-US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 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26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362" name="TextBox 1"/>
          <p:cNvSpPr txBox="1"/>
          <p:nvPr/>
        </p:nvSpPr>
        <p:spPr>
          <a:xfrm>
            <a:off x="1538605" y="286385"/>
            <a:ext cx="6563360" cy="1245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共有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84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个大南瓜，李大爷运走了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40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个，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王叔叔运走了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个。还剩多少个？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5227955" y="2644140"/>
            <a:ext cx="323278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en-US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lang="en-US" sz="3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18</a:t>
            </a:r>
            <a:r>
              <a:rPr lang="zh-CN" altLang="en-US" sz="3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（个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）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2435225" y="1962150"/>
            <a:ext cx="222567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84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－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40</a:t>
            </a:r>
            <a:r>
              <a:rPr lang="zh-CN" altLang="en-US" sz="3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26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4217035" y="1971675"/>
            <a:ext cx="323278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en-US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lang="en-US" sz="3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18</a:t>
            </a:r>
            <a:r>
              <a:rPr lang="zh-CN" altLang="en-US" sz="3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（个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）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49095" y="2667000"/>
            <a:ext cx="565785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</a:rPr>
              <a:t>或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31839" y="362597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sz="2800" b="1" dirty="0" smtClean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2</a:t>
              </a:r>
              <a:endParaRPr 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lt"/>
              </a:endParaRPr>
            </a:p>
          </p:txBody>
        </p:sp>
      </p:grpSp>
      <p:sp>
        <p:nvSpPr>
          <p:cNvPr id="12" name="TextBox 1"/>
          <p:cNvSpPr txBox="1"/>
          <p:nvPr/>
        </p:nvSpPr>
        <p:spPr>
          <a:xfrm>
            <a:off x="2663825" y="3486150"/>
            <a:ext cx="28047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答：还剩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个。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01015" y="3290570"/>
            <a:ext cx="15278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1  6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94740" y="2411095"/>
            <a:ext cx="952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5  4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1094740" y="2847658"/>
            <a:ext cx="952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2  0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1213485" y="3508375"/>
            <a:ext cx="2984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1800" b="1" dirty="0">
                <a:solidFill>
                  <a:srgbClr val="4C2DD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1800" b="1" dirty="0">
              <a:solidFill>
                <a:srgbClr val="4C2DD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09600" y="3790950"/>
            <a:ext cx="1764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8"/>
          <p:cNvSpPr txBox="1"/>
          <p:nvPr/>
        </p:nvSpPr>
        <p:spPr>
          <a:xfrm>
            <a:off x="1677988" y="3741738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1085533" y="3738563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183" y="1572895"/>
            <a:ext cx="248602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54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04440" y="1572895"/>
            <a:ext cx="567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09595" y="1577340"/>
            <a:ext cx="248602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46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17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55670" y="3270250"/>
            <a:ext cx="172021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1  7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33545" y="2389188"/>
            <a:ext cx="952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4  6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33545" y="2827338"/>
            <a:ext cx="952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2  5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77055" y="3539173"/>
            <a:ext cx="2984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1800" b="1" dirty="0">
                <a:solidFill>
                  <a:srgbClr val="4C2DD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1800" b="1" dirty="0">
              <a:solidFill>
                <a:srgbClr val="4C2DD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452495" y="3823335"/>
            <a:ext cx="180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618990" y="3759518"/>
            <a:ext cx="567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280853" y="3756343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56885" y="1564323"/>
            <a:ext cx="567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51" name="文本框 1"/>
          <p:cNvSpPr txBox="1"/>
          <p:nvPr/>
        </p:nvSpPr>
        <p:spPr>
          <a:xfrm>
            <a:off x="375603" y="942023"/>
            <a:ext cx="567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endParaRPr lang="en-US" altLang="zh-CN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482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00" y="361950"/>
            <a:ext cx="1417638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文本框 19"/>
          <p:cNvSpPr txBox="1"/>
          <p:nvPr/>
        </p:nvSpPr>
        <p:spPr>
          <a:xfrm>
            <a:off x="4656455" y="210185"/>
            <a:ext cx="34309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P28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上面做一做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T1)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" name="TextBox 1"/>
          <p:cNvSpPr txBox="1"/>
          <p:nvPr/>
        </p:nvSpPr>
        <p:spPr>
          <a:xfrm>
            <a:off x="6467793" y="3235643"/>
            <a:ext cx="133540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2 0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TextBox 2"/>
          <p:cNvSpPr txBox="1"/>
          <p:nvPr/>
        </p:nvSpPr>
        <p:spPr>
          <a:xfrm>
            <a:off x="7421563" y="2362200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TextBox 3"/>
          <p:cNvSpPr txBox="1"/>
          <p:nvPr/>
        </p:nvSpPr>
        <p:spPr>
          <a:xfrm>
            <a:off x="7039928" y="2792730"/>
            <a:ext cx="76009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5 9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" name="TextBox 4"/>
          <p:cNvSpPr txBox="1"/>
          <p:nvPr/>
        </p:nvSpPr>
        <p:spPr>
          <a:xfrm>
            <a:off x="7237730" y="3482340"/>
            <a:ext cx="2984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1800" b="1" dirty="0">
                <a:solidFill>
                  <a:srgbClr val="4C2DD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1800" b="1" dirty="0">
              <a:solidFill>
                <a:srgbClr val="4C2DD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6400800" y="3788728"/>
            <a:ext cx="14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6"/>
          <p:cNvSpPr txBox="1"/>
          <p:nvPr/>
        </p:nvSpPr>
        <p:spPr>
          <a:xfrm>
            <a:off x="7464108" y="3743960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" name="TextBox 7"/>
          <p:cNvSpPr txBox="1"/>
          <p:nvPr/>
        </p:nvSpPr>
        <p:spPr>
          <a:xfrm>
            <a:off x="7050088" y="3729355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6212840" y="1571625"/>
            <a:ext cx="298196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59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" name="TextBox 9"/>
          <p:cNvSpPr txBox="1"/>
          <p:nvPr/>
        </p:nvSpPr>
        <p:spPr>
          <a:xfrm>
            <a:off x="8420418" y="1559878"/>
            <a:ext cx="567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  <p:bldP spid="8" grpId="0"/>
      <p:bldP spid="12" grpId="0"/>
      <p:bldP spid="13" grpId="0"/>
      <p:bldP spid="23" grpId="0"/>
      <p:bldP spid="25" grpId="0"/>
      <p:bldP spid="26" grpId="0"/>
      <p:bldP spid="27" grpId="0"/>
      <p:bldP spid="28" grpId="0"/>
      <p:bldP spid="30" grpId="0"/>
      <p:bldP spid="31" grpId="0"/>
      <p:bldP spid="32" grpId="0"/>
      <p:bldP spid="21" grpId="0"/>
      <p:bldP spid="33" grpId="0"/>
      <p:bldP spid="34" grpId="0"/>
      <p:bldP spid="35" grpId="0"/>
      <p:bldP spid="37" grpId="0"/>
      <p:bldP spid="38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1"/>
          <p:cNvSpPr txBox="1"/>
          <p:nvPr/>
        </p:nvSpPr>
        <p:spPr>
          <a:xfrm>
            <a:off x="308610" y="397193"/>
            <a:ext cx="567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endParaRPr lang="en-US" altLang="zh-CN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Box 18"/>
          <p:cNvSpPr txBox="1"/>
          <p:nvPr/>
        </p:nvSpPr>
        <p:spPr>
          <a:xfrm>
            <a:off x="2333625" y="1154430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Box 21"/>
          <p:cNvSpPr txBox="1"/>
          <p:nvPr/>
        </p:nvSpPr>
        <p:spPr>
          <a:xfrm>
            <a:off x="60960" y="1163003"/>
            <a:ext cx="248602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90</a:t>
            </a: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58</a:t>
            </a: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30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TextBox 22"/>
          <p:cNvSpPr txBox="1"/>
          <p:nvPr/>
        </p:nvSpPr>
        <p:spPr>
          <a:xfrm>
            <a:off x="895350" y="2032635"/>
            <a:ext cx="10013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9 0 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314325" y="2467610"/>
            <a:ext cx="18034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5 8 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31788" y="3045143"/>
            <a:ext cx="13271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25"/>
          <p:cNvSpPr txBox="1"/>
          <p:nvPr/>
        </p:nvSpPr>
        <p:spPr>
          <a:xfrm>
            <a:off x="1293813" y="3059430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Box 26"/>
          <p:cNvSpPr txBox="1"/>
          <p:nvPr/>
        </p:nvSpPr>
        <p:spPr>
          <a:xfrm>
            <a:off x="878205" y="3062605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TextBox 28"/>
          <p:cNvSpPr txBox="1"/>
          <p:nvPr/>
        </p:nvSpPr>
        <p:spPr>
          <a:xfrm>
            <a:off x="318135" y="3458845"/>
            <a:ext cx="16052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3 0 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38773" y="4009708"/>
            <a:ext cx="13271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0"/>
          <p:cNvSpPr txBox="1"/>
          <p:nvPr/>
        </p:nvSpPr>
        <p:spPr>
          <a:xfrm>
            <a:off x="1266508" y="4023995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TextBox 32"/>
          <p:cNvSpPr txBox="1"/>
          <p:nvPr/>
        </p:nvSpPr>
        <p:spPr>
          <a:xfrm>
            <a:off x="940435" y="1704658"/>
            <a:ext cx="49022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66995" y="1124585"/>
            <a:ext cx="567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94013" y="1153478"/>
            <a:ext cx="248602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75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28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19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96945" y="1955165"/>
            <a:ext cx="104965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7 5 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18460" y="2390140"/>
            <a:ext cx="167132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2 8 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2933065" y="2967673"/>
            <a:ext cx="13271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25"/>
          <p:cNvSpPr txBox="1"/>
          <p:nvPr/>
        </p:nvSpPr>
        <p:spPr>
          <a:xfrm>
            <a:off x="3890645" y="2981960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02343" y="2973705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926080" y="3362960"/>
            <a:ext cx="17926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1 9 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929255" y="3914140"/>
            <a:ext cx="165163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903345" y="3928110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547428" y="1624648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" name="TextBox 26"/>
          <p:cNvSpPr txBox="1"/>
          <p:nvPr/>
        </p:nvSpPr>
        <p:spPr>
          <a:xfrm>
            <a:off x="3503613" y="3934460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91710" y="210185"/>
            <a:ext cx="32956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P28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上面做一做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T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TextBox 18"/>
          <p:cNvSpPr txBox="1"/>
          <p:nvPr/>
        </p:nvSpPr>
        <p:spPr>
          <a:xfrm>
            <a:off x="8605203" y="1136968"/>
            <a:ext cx="567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" name="TextBox 21"/>
          <p:cNvSpPr txBox="1"/>
          <p:nvPr/>
        </p:nvSpPr>
        <p:spPr>
          <a:xfrm>
            <a:off x="5774055" y="1154430"/>
            <a:ext cx="305943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）＝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9" name="TextBox 22"/>
          <p:cNvSpPr txBox="1"/>
          <p:nvPr/>
        </p:nvSpPr>
        <p:spPr>
          <a:xfrm>
            <a:off x="6434138" y="1541145"/>
            <a:ext cx="7493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6 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5501640" y="2486660"/>
            <a:ext cx="19107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4 4 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5447030" y="3070225"/>
            <a:ext cx="1404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25"/>
          <p:cNvSpPr txBox="1"/>
          <p:nvPr/>
        </p:nvSpPr>
        <p:spPr>
          <a:xfrm>
            <a:off x="6489383" y="3094673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" name="TextBox 26"/>
          <p:cNvSpPr txBox="1"/>
          <p:nvPr/>
        </p:nvSpPr>
        <p:spPr>
          <a:xfrm>
            <a:off x="6115368" y="3097848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" name="TextBox 27"/>
          <p:cNvSpPr txBox="1"/>
          <p:nvPr/>
        </p:nvSpPr>
        <p:spPr>
          <a:xfrm>
            <a:off x="7664450" y="2063115"/>
            <a:ext cx="14732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7 2 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" name="TextBox 28"/>
          <p:cNvSpPr txBox="1"/>
          <p:nvPr/>
        </p:nvSpPr>
        <p:spPr>
          <a:xfrm>
            <a:off x="7111365" y="2518410"/>
            <a:ext cx="18472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5 0 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7168515" y="3059430"/>
            <a:ext cx="1476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30"/>
          <p:cNvSpPr txBox="1"/>
          <p:nvPr/>
        </p:nvSpPr>
        <p:spPr>
          <a:xfrm>
            <a:off x="8088948" y="3050223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9" name="TextBox 26"/>
          <p:cNvSpPr txBox="1"/>
          <p:nvPr/>
        </p:nvSpPr>
        <p:spPr>
          <a:xfrm>
            <a:off x="7682548" y="3056573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0" name="TextBox 5"/>
          <p:cNvSpPr txBox="1"/>
          <p:nvPr/>
        </p:nvSpPr>
        <p:spPr>
          <a:xfrm>
            <a:off x="6265545" y="2755265"/>
            <a:ext cx="2984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>
              <a:buClrTx/>
              <a:buSzTx/>
            </a:pPr>
            <a:r>
              <a:rPr lang="en-US" altLang="zh-CN" sz="1800" b="1" dirty="0">
                <a:solidFill>
                  <a:srgbClr val="4C2DD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1800" b="1" dirty="0">
              <a:solidFill>
                <a:srgbClr val="4C2DD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32"/>
          <p:cNvSpPr txBox="1"/>
          <p:nvPr/>
        </p:nvSpPr>
        <p:spPr>
          <a:xfrm>
            <a:off x="3568383" y="2658428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5" grpId="0"/>
      <p:bldP spid="16" grpId="0"/>
      <p:bldP spid="18" grpId="0"/>
      <p:bldP spid="20" grpId="0"/>
      <p:bldP spid="32" grpId="0"/>
      <p:bldP spid="35" grpId="0"/>
      <p:bldP spid="36" grpId="0"/>
      <p:bldP spid="19" grpId="0"/>
      <p:bldP spid="23" grpId="0"/>
      <p:bldP spid="24" grpId="0"/>
      <p:bldP spid="10" grpId="0"/>
      <p:bldP spid="27" grpId="0"/>
      <p:bldP spid="29" grpId="0"/>
      <p:bldP spid="31" grpId="0"/>
      <p:bldP spid="33" grpId="0"/>
      <p:bldP spid="37" grpId="0"/>
      <p:bldP spid="6" grpId="0"/>
      <p:bldP spid="39" grpId="0"/>
      <p:bldP spid="40" grpId="0"/>
      <p:bldP spid="42" grpId="0"/>
      <p:bldP spid="43" grpId="0"/>
      <p:bldP spid="44" grpId="0"/>
      <p:bldP spid="45" grpId="0"/>
      <p:bldP spid="47" grpId="0"/>
      <p:bldP spid="49" grpId="0"/>
      <p:bldP spid="50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4"/>
          <p:cNvSpPr txBox="1"/>
          <p:nvPr/>
        </p:nvSpPr>
        <p:spPr>
          <a:xfrm>
            <a:off x="647700" y="819785"/>
            <a:ext cx="567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1.</a:t>
            </a:r>
            <a:endParaRPr lang="zh-CN" altLang="en-US" sz="30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13314" name="组合 25"/>
          <p:cNvGrpSpPr/>
          <p:nvPr/>
        </p:nvGrpSpPr>
        <p:grpSpPr>
          <a:xfrm>
            <a:off x="516255" y="1814830"/>
            <a:ext cx="8235950" cy="647700"/>
            <a:chOff x="766" y="2889"/>
            <a:chExt cx="12970" cy="1020"/>
          </a:xfrm>
        </p:grpSpPr>
        <p:grpSp>
          <p:nvGrpSpPr>
            <p:cNvPr id="13315" name="组合 8"/>
            <p:cNvGrpSpPr/>
            <p:nvPr/>
          </p:nvGrpSpPr>
          <p:grpSpPr>
            <a:xfrm>
              <a:off x="766" y="2949"/>
              <a:ext cx="2090" cy="960"/>
              <a:chOff x="528" y="2473"/>
              <a:chExt cx="2090" cy="960"/>
            </a:xfrm>
          </p:grpSpPr>
          <p:sp>
            <p:nvSpPr>
              <p:cNvPr id="13316" name="文本框 4"/>
              <p:cNvSpPr txBox="1"/>
              <p:nvPr/>
            </p:nvSpPr>
            <p:spPr>
              <a:xfrm>
                <a:off x="664" y="2493"/>
                <a:ext cx="170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22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3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528" y="2473"/>
                <a:ext cx="2090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  <p:grpSp>
          <p:nvGrpSpPr>
            <p:cNvPr id="13318" name="组合 9"/>
            <p:cNvGrpSpPr/>
            <p:nvPr/>
          </p:nvGrpSpPr>
          <p:grpSpPr>
            <a:xfrm>
              <a:off x="2660" y="2949"/>
              <a:ext cx="2435" cy="960"/>
              <a:chOff x="498" y="2473"/>
              <a:chExt cx="2435" cy="960"/>
            </a:xfrm>
          </p:grpSpPr>
          <p:sp>
            <p:nvSpPr>
              <p:cNvPr id="13319" name="文本框 4"/>
              <p:cNvSpPr txBox="1"/>
              <p:nvPr/>
            </p:nvSpPr>
            <p:spPr>
              <a:xfrm>
                <a:off x="498" y="2494"/>
                <a:ext cx="2171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l"/>
                <a:r>
                  <a:rPr lang="en-US" altLang="zh-CN" sz="2800" b="1" u="sng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15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528" y="2473"/>
                <a:ext cx="2405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  <p:grpSp>
          <p:nvGrpSpPr>
            <p:cNvPr id="13321" name="组合 12"/>
            <p:cNvGrpSpPr/>
            <p:nvPr/>
          </p:nvGrpSpPr>
          <p:grpSpPr>
            <a:xfrm>
              <a:off x="4929" y="2918"/>
              <a:ext cx="2405" cy="971"/>
              <a:chOff x="528" y="2462"/>
              <a:chExt cx="2405" cy="971"/>
            </a:xfrm>
          </p:grpSpPr>
          <p:sp>
            <p:nvSpPr>
              <p:cNvPr id="13322" name="文本框 4"/>
              <p:cNvSpPr txBox="1"/>
              <p:nvPr/>
            </p:nvSpPr>
            <p:spPr>
              <a:xfrm>
                <a:off x="605" y="2462"/>
                <a:ext cx="198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l"/>
                <a:r>
                  <a:rPr lang="en-US" altLang="zh-CN" sz="2800" b="1" u="sng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6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528" y="2473"/>
                <a:ext cx="2405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  <p:grpSp>
          <p:nvGrpSpPr>
            <p:cNvPr id="13324" name="组合 15"/>
            <p:cNvGrpSpPr/>
            <p:nvPr/>
          </p:nvGrpSpPr>
          <p:grpSpPr>
            <a:xfrm>
              <a:off x="7168" y="2909"/>
              <a:ext cx="2405" cy="960"/>
              <a:chOff x="528" y="2473"/>
              <a:chExt cx="2405" cy="960"/>
            </a:xfrm>
          </p:grpSpPr>
          <p:sp>
            <p:nvSpPr>
              <p:cNvPr id="13325" name="文本框 4"/>
              <p:cNvSpPr txBox="1"/>
              <p:nvPr/>
            </p:nvSpPr>
            <p:spPr>
              <a:xfrm>
                <a:off x="552" y="2494"/>
                <a:ext cx="2124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l"/>
                <a:r>
                  <a:rPr lang="en-US" altLang="zh-CN" sz="2800" b="1" u="sng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17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528" y="2473"/>
                <a:ext cx="2405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  <p:grpSp>
          <p:nvGrpSpPr>
            <p:cNvPr id="13327" name="组合 19"/>
            <p:cNvGrpSpPr/>
            <p:nvPr/>
          </p:nvGrpSpPr>
          <p:grpSpPr>
            <a:xfrm>
              <a:off x="9407" y="2889"/>
              <a:ext cx="2405" cy="960"/>
              <a:chOff x="528" y="2473"/>
              <a:chExt cx="2405" cy="960"/>
            </a:xfrm>
          </p:grpSpPr>
          <p:sp>
            <p:nvSpPr>
              <p:cNvPr id="13328" name="文本框 4"/>
              <p:cNvSpPr txBox="1"/>
              <p:nvPr/>
            </p:nvSpPr>
            <p:spPr>
              <a:xfrm>
                <a:off x="731" y="2494"/>
                <a:ext cx="198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l"/>
                <a:r>
                  <a:rPr lang="en-US" altLang="zh-CN" sz="2800" b="1" u="sng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8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528" y="2473"/>
                <a:ext cx="2405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  <p:grpSp>
          <p:nvGrpSpPr>
            <p:cNvPr id="13330" name="组合 22"/>
            <p:cNvGrpSpPr/>
            <p:nvPr/>
          </p:nvGrpSpPr>
          <p:grpSpPr>
            <a:xfrm>
              <a:off x="11646" y="2890"/>
              <a:ext cx="2090" cy="960"/>
              <a:chOff x="528" y="2473"/>
              <a:chExt cx="2090" cy="960"/>
            </a:xfrm>
          </p:grpSpPr>
          <p:sp>
            <p:nvSpPr>
              <p:cNvPr id="13331" name="文本框 4"/>
              <p:cNvSpPr txBox="1"/>
              <p:nvPr/>
            </p:nvSpPr>
            <p:spPr>
              <a:xfrm>
                <a:off x="945" y="2494"/>
                <a:ext cx="1137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800" b="1" u="sng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</a:t>
                </a:r>
                <a:endParaRPr lang="en-US" altLang="zh-CN" sz="2800" b="1" u="sng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528" y="2473"/>
                <a:ext cx="2090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</p:grpSp>
      <p:grpSp>
        <p:nvGrpSpPr>
          <p:cNvPr id="13333" name="组合 26"/>
          <p:cNvGrpSpPr/>
          <p:nvPr/>
        </p:nvGrpSpPr>
        <p:grpSpPr>
          <a:xfrm>
            <a:off x="454025" y="2895600"/>
            <a:ext cx="8235950" cy="647700"/>
            <a:chOff x="766" y="2889"/>
            <a:chExt cx="12970" cy="1020"/>
          </a:xfrm>
        </p:grpSpPr>
        <p:grpSp>
          <p:nvGrpSpPr>
            <p:cNvPr id="13334" name="组合 27"/>
            <p:cNvGrpSpPr/>
            <p:nvPr/>
          </p:nvGrpSpPr>
          <p:grpSpPr>
            <a:xfrm>
              <a:off x="766" y="2949"/>
              <a:ext cx="2090" cy="960"/>
              <a:chOff x="528" y="2473"/>
              <a:chExt cx="2090" cy="960"/>
            </a:xfrm>
          </p:grpSpPr>
          <p:sp>
            <p:nvSpPr>
              <p:cNvPr id="13335" name="文本框 4"/>
              <p:cNvSpPr txBox="1"/>
              <p:nvPr/>
            </p:nvSpPr>
            <p:spPr>
              <a:xfrm>
                <a:off x="622" y="2494"/>
                <a:ext cx="1886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96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－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16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528" y="2473"/>
                <a:ext cx="2090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  <p:grpSp>
          <p:nvGrpSpPr>
            <p:cNvPr id="13337" name="组合 30"/>
            <p:cNvGrpSpPr/>
            <p:nvPr/>
          </p:nvGrpSpPr>
          <p:grpSpPr>
            <a:xfrm>
              <a:off x="2690" y="2949"/>
              <a:ext cx="2405" cy="960"/>
              <a:chOff x="528" y="2473"/>
              <a:chExt cx="2405" cy="960"/>
            </a:xfrm>
          </p:grpSpPr>
          <p:sp>
            <p:nvSpPr>
              <p:cNvPr id="13338" name="文本框 4"/>
              <p:cNvSpPr txBox="1"/>
              <p:nvPr/>
            </p:nvSpPr>
            <p:spPr>
              <a:xfrm>
                <a:off x="529" y="2479"/>
                <a:ext cx="2266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l"/>
                <a:r>
                  <a:rPr lang="en-US" altLang="zh-CN" sz="2800" b="1" u="sng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－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12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528" y="2473"/>
                <a:ext cx="2405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  <p:grpSp>
          <p:nvGrpSpPr>
            <p:cNvPr id="13340" name="组合 33"/>
            <p:cNvGrpSpPr/>
            <p:nvPr/>
          </p:nvGrpSpPr>
          <p:grpSpPr>
            <a:xfrm>
              <a:off x="4929" y="2929"/>
              <a:ext cx="2405" cy="960"/>
              <a:chOff x="528" y="2473"/>
              <a:chExt cx="2405" cy="960"/>
            </a:xfrm>
          </p:grpSpPr>
          <p:sp>
            <p:nvSpPr>
              <p:cNvPr id="13341" name="文本框 4"/>
              <p:cNvSpPr txBox="1"/>
              <p:nvPr/>
            </p:nvSpPr>
            <p:spPr>
              <a:xfrm>
                <a:off x="543" y="2494"/>
                <a:ext cx="2266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l"/>
                <a:r>
                  <a:rPr lang="en-US" altLang="zh-CN" sz="2800" b="1" u="sng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－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23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528" y="2473"/>
                <a:ext cx="2405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  <p:grpSp>
          <p:nvGrpSpPr>
            <p:cNvPr id="13343" name="组合 36"/>
            <p:cNvGrpSpPr/>
            <p:nvPr/>
          </p:nvGrpSpPr>
          <p:grpSpPr>
            <a:xfrm>
              <a:off x="7168" y="2909"/>
              <a:ext cx="2405" cy="960"/>
              <a:chOff x="528" y="2473"/>
              <a:chExt cx="2405" cy="960"/>
            </a:xfrm>
          </p:grpSpPr>
          <p:sp>
            <p:nvSpPr>
              <p:cNvPr id="13344" name="文本框 4"/>
              <p:cNvSpPr txBox="1"/>
              <p:nvPr/>
            </p:nvSpPr>
            <p:spPr>
              <a:xfrm>
                <a:off x="588" y="2494"/>
                <a:ext cx="2266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l"/>
                <a:r>
                  <a:rPr lang="en-US" altLang="zh-CN" sz="2800" b="1" u="sng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－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27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528" y="2473"/>
                <a:ext cx="2405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  <p:grpSp>
          <p:nvGrpSpPr>
            <p:cNvPr id="13346" name="组合 39"/>
            <p:cNvGrpSpPr/>
            <p:nvPr/>
          </p:nvGrpSpPr>
          <p:grpSpPr>
            <a:xfrm>
              <a:off x="9407" y="2889"/>
              <a:ext cx="2405" cy="960"/>
              <a:chOff x="528" y="2473"/>
              <a:chExt cx="2405" cy="960"/>
            </a:xfrm>
          </p:grpSpPr>
          <p:sp>
            <p:nvSpPr>
              <p:cNvPr id="13347" name="文本框 4"/>
              <p:cNvSpPr txBox="1"/>
              <p:nvPr/>
            </p:nvSpPr>
            <p:spPr>
              <a:xfrm>
                <a:off x="630" y="2509"/>
                <a:ext cx="198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l"/>
                <a:r>
                  <a:rPr lang="en-US" altLang="zh-CN" sz="2800" b="1" u="sng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－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9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28" y="2473"/>
                <a:ext cx="2405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  <p:grpSp>
          <p:nvGrpSpPr>
            <p:cNvPr id="13349" name="组合 42"/>
            <p:cNvGrpSpPr/>
            <p:nvPr/>
          </p:nvGrpSpPr>
          <p:grpSpPr>
            <a:xfrm>
              <a:off x="11646" y="2890"/>
              <a:ext cx="2090" cy="960"/>
              <a:chOff x="528" y="2473"/>
              <a:chExt cx="2090" cy="960"/>
            </a:xfrm>
          </p:grpSpPr>
          <p:sp>
            <p:nvSpPr>
              <p:cNvPr id="13350" name="文本框 4"/>
              <p:cNvSpPr txBox="1"/>
              <p:nvPr/>
            </p:nvSpPr>
            <p:spPr>
              <a:xfrm>
                <a:off x="945" y="2494"/>
                <a:ext cx="1137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800" b="1" u="sng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</a:t>
                </a:r>
                <a:endParaRPr lang="en-US" altLang="zh-CN" sz="2800" b="1" u="sng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28" y="2473"/>
                <a:ext cx="2090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</p:grpSp>
      <p:sp>
        <p:nvSpPr>
          <p:cNvPr id="46" name="文本框 4"/>
          <p:cNvSpPr txBox="1"/>
          <p:nvPr/>
        </p:nvSpPr>
        <p:spPr>
          <a:xfrm>
            <a:off x="1871345" y="189230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" name="文本框 4"/>
          <p:cNvSpPr txBox="1"/>
          <p:nvPr/>
        </p:nvSpPr>
        <p:spPr>
          <a:xfrm>
            <a:off x="3365500" y="184150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" name="文本框 4"/>
          <p:cNvSpPr txBox="1"/>
          <p:nvPr/>
        </p:nvSpPr>
        <p:spPr>
          <a:xfrm>
            <a:off x="4743450" y="184150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9" name="文本框 4"/>
          <p:cNvSpPr txBox="1"/>
          <p:nvPr/>
        </p:nvSpPr>
        <p:spPr>
          <a:xfrm>
            <a:off x="6253480" y="183261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0" name="文本框 4"/>
          <p:cNvSpPr txBox="1"/>
          <p:nvPr/>
        </p:nvSpPr>
        <p:spPr>
          <a:xfrm>
            <a:off x="7756525" y="184150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71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" name="文本框 4"/>
          <p:cNvSpPr txBox="1"/>
          <p:nvPr/>
        </p:nvSpPr>
        <p:spPr>
          <a:xfrm>
            <a:off x="1844675" y="2911475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" name="文本框 4"/>
          <p:cNvSpPr txBox="1"/>
          <p:nvPr/>
        </p:nvSpPr>
        <p:spPr>
          <a:xfrm>
            <a:off x="3289300" y="2911475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" name="文本框 4"/>
          <p:cNvSpPr txBox="1"/>
          <p:nvPr/>
        </p:nvSpPr>
        <p:spPr>
          <a:xfrm>
            <a:off x="4695825" y="2911475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" name="文本框 4"/>
          <p:cNvSpPr txBox="1"/>
          <p:nvPr/>
        </p:nvSpPr>
        <p:spPr>
          <a:xfrm>
            <a:off x="6178550" y="2911475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" name="文本框 4"/>
          <p:cNvSpPr txBox="1"/>
          <p:nvPr/>
        </p:nvSpPr>
        <p:spPr>
          <a:xfrm>
            <a:off x="7812088" y="2911475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91200" y="286385"/>
            <a:ext cx="21018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P29 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T4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11" name="文本框 10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巩固运用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13" name="任意多边形 12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4"/>
          <p:cNvSpPr txBox="1"/>
          <p:nvPr/>
        </p:nvSpPr>
        <p:spPr>
          <a:xfrm>
            <a:off x="709930" y="464185"/>
            <a:ext cx="707707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2.</a:t>
            </a:r>
            <a:r>
              <a:rPr lang="zh-CN" altLang="en-US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下面的计算对吗？把不对的改正过来。</a:t>
            </a:r>
            <a:endParaRPr lang="zh-CN" altLang="en-US" sz="30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22530" name="文本框 6"/>
          <p:cNvSpPr txBox="1"/>
          <p:nvPr/>
        </p:nvSpPr>
        <p:spPr>
          <a:xfrm>
            <a:off x="1117918" y="1054735"/>
            <a:ext cx="302831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80－46－18＝26</a:t>
            </a:r>
            <a:endParaRPr lang="en-US" altLang="zh-CN" sz="30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" name="Text Box 72"/>
          <p:cNvSpPr txBox="1">
            <a:spLocks noChangeArrowheads="1"/>
          </p:cNvSpPr>
          <p:nvPr/>
        </p:nvSpPr>
        <p:spPr bwMode="auto">
          <a:xfrm>
            <a:off x="1841818" y="1561148"/>
            <a:ext cx="1150938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8  0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0" name="Text Box 73"/>
          <p:cNvSpPr txBox="1">
            <a:spLocks noChangeArrowheads="1"/>
          </p:cNvSpPr>
          <p:nvPr/>
        </p:nvSpPr>
        <p:spPr bwMode="auto">
          <a:xfrm>
            <a:off x="1454785" y="2005965"/>
            <a:ext cx="194373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0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－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4  6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1" name="Line 74"/>
          <p:cNvSpPr>
            <a:spLocks noChangeShapeType="1"/>
          </p:cNvSpPr>
          <p:nvPr/>
        </p:nvSpPr>
        <p:spPr bwMode="auto">
          <a:xfrm>
            <a:off x="1525905" y="2531110"/>
            <a:ext cx="1404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Text Box 75"/>
          <p:cNvSpPr txBox="1">
            <a:spLocks noChangeArrowheads="1"/>
          </p:cNvSpPr>
          <p:nvPr/>
        </p:nvSpPr>
        <p:spPr bwMode="auto">
          <a:xfrm>
            <a:off x="1832293" y="2500948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3" name="Text Box 76"/>
          <p:cNvSpPr txBox="1">
            <a:spLocks noChangeArrowheads="1"/>
          </p:cNvSpPr>
          <p:nvPr/>
        </p:nvSpPr>
        <p:spPr bwMode="auto">
          <a:xfrm>
            <a:off x="2396173" y="2491423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4" name="Text Box 79"/>
          <p:cNvSpPr txBox="1">
            <a:spLocks noChangeArrowheads="1"/>
          </p:cNvSpPr>
          <p:nvPr/>
        </p:nvSpPr>
        <p:spPr bwMode="auto">
          <a:xfrm>
            <a:off x="1456055" y="2922270"/>
            <a:ext cx="202247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0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－</a:t>
            </a: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1  8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5" name="Line 80"/>
          <p:cNvSpPr>
            <a:spLocks noChangeShapeType="1"/>
          </p:cNvSpPr>
          <p:nvPr/>
        </p:nvSpPr>
        <p:spPr bwMode="auto">
          <a:xfrm flipV="1">
            <a:off x="1552575" y="3422015"/>
            <a:ext cx="1440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Text Box 81"/>
          <p:cNvSpPr txBox="1">
            <a:spLocks noChangeArrowheads="1"/>
          </p:cNvSpPr>
          <p:nvPr/>
        </p:nvSpPr>
        <p:spPr bwMode="auto">
          <a:xfrm>
            <a:off x="1856423" y="3420110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7" name="Text Box 82"/>
          <p:cNvSpPr txBox="1">
            <a:spLocks noChangeArrowheads="1"/>
          </p:cNvSpPr>
          <p:nvPr/>
        </p:nvSpPr>
        <p:spPr bwMode="auto">
          <a:xfrm>
            <a:off x="2396173" y="3423285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" name="Text Box 72"/>
          <p:cNvSpPr txBox="1">
            <a:spLocks noChangeArrowheads="1"/>
          </p:cNvSpPr>
          <p:nvPr/>
        </p:nvSpPr>
        <p:spPr bwMode="auto">
          <a:xfrm>
            <a:off x="5572443" y="1862773"/>
            <a:ext cx="1150938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8  0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6" name="Text Box 73"/>
          <p:cNvSpPr txBox="1">
            <a:spLocks noChangeArrowheads="1"/>
          </p:cNvSpPr>
          <p:nvPr/>
        </p:nvSpPr>
        <p:spPr bwMode="auto">
          <a:xfrm>
            <a:off x="4976495" y="2295525"/>
            <a:ext cx="241808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－ 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4  6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7" name="Line 74"/>
          <p:cNvSpPr>
            <a:spLocks noChangeShapeType="1"/>
          </p:cNvSpPr>
          <p:nvPr/>
        </p:nvSpPr>
        <p:spPr bwMode="auto">
          <a:xfrm>
            <a:off x="4976495" y="2800350"/>
            <a:ext cx="16920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Text Box 75"/>
          <p:cNvSpPr txBox="1">
            <a:spLocks noChangeArrowheads="1"/>
          </p:cNvSpPr>
          <p:nvPr/>
        </p:nvSpPr>
        <p:spPr bwMode="auto">
          <a:xfrm>
            <a:off x="5562918" y="2802573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9" name="Text Box 76"/>
          <p:cNvSpPr txBox="1">
            <a:spLocks noChangeArrowheads="1"/>
          </p:cNvSpPr>
          <p:nvPr/>
        </p:nvSpPr>
        <p:spPr bwMode="auto">
          <a:xfrm>
            <a:off x="6168073" y="2794635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1" name="Text Box 79"/>
          <p:cNvSpPr txBox="1">
            <a:spLocks noChangeArrowheads="1"/>
          </p:cNvSpPr>
          <p:nvPr/>
        </p:nvSpPr>
        <p:spPr bwMode="auto">
          <a:xfrm>
            <a:off x="5017770" y="3213735"/>
            <a:ext cx="240157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－ </a:t>
            </a: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1  8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2" name="Line 80"/>
          <p:cNvSpPr>
            <a:spLocks noChangeShapeType="1"/>
          </p:cNvSpPr>
          <p:nvPr/>
        </p:nvSpPr>
        <p:spPr bwMode="auto">
          <a:xfrm flipV="1">
            <a:off x="4976495" y="3742373"/>
            <a:ext cx="16920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Text Box 81"/>
          <p:cNvSpPr txBox="1">
            <a:spLocks noChangeArrowheads="1"/>
          </p:cNvSpPr>
          <p:nvPr/>
        </p:nvSpPr>
        <p:spPr bwMode="auto">
          <a:xfrm>
            <a:off x="5609908" y="3710305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5" name="Text Box 82"/>
          <p:cNvSpPr txBox="1">
            <a:spLocks noChangeArrowheads="1"/>
          </p:cNvSpPr>
          <p:nvPr/>
        </p:nvSpPr>
        <p:spPr bwMode="auto">
          <a:xfrm>
            <a:off x="6190933" y="3713480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2549" name="矩形 7"/>
          <p:cNvSpPr/>
          <p:nvPr/>
        </p:nvSpPr>
        <p:spPr>
          <a:xfrm>
            <a:off x="3557905" y="2191385"/>
            <a:ext cx="5886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改正：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550" name="文本框 27"/>
          <p:cNvSpPr txBox="1"/>
          <p:nvPr/>
        </p:nvSpPr>
        <p:spPr>
          <a:xfrm>
            <a:off x="1425893" y="3970973"/>
            <a:ext cx="152590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）</a:t>
            </a:r>
            <a:endParaRPr lang="zh-CN" altLang="en-US" sz="30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9" name="TextBox 19"/>
          <p:cNvSpPr txBox="1"/>
          <p:nvPr/>
        </p:nvSpPr>
        <p:spPr>
          <a:xfrm>
            <a:off x="1914843" y="3988435"/>
            <a:ext cx="636587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×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Times New Roman" panose="02020603050405020304" pitchFamily="18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534728" y="1128713"/>
            <a:ext cx="466725" cy="4714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Box 81"/>
          <p:cNvSpPr txBox="1">
            <a:spLocks noChangeArrowheads="1"/>
          </p:cNvSpPr>
          <p:nvPr/>
        </p:nvSpPr>
        <p:spPr bwMode="auto">
          <a:xfrm>
            <a:off x="3962400" y="972185"/>
            <a:ext cx="67786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16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600383" y="1387158"/>
            <a:ext cx="439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Box 32"/>
          <p:cNvSpPr txBox="1"/>
          <p:nvPr/>
        </p:nvSpPr>
        <p:spPr>
          <a:xfrm>
            <a:off x="5585778" y="2383473"/>
            <a:ext cx="439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  <p:bldP spid="21" grpId="0"/>
      <p:bldP spid="23" grpId="0"/>
      <p:bldP spid="25" grpId="0"/>
      <p:bldP spid="29" grpId="0"/>
      <p:bldP spid="31" grpId="0"/>
      <p:bldP spid="33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27"/>
          <p:cNvSpPr txBox="1"/>
          <p:nvPr/>
        </p:nvSpPr>
        <p:spPr>
          <a:xfrm>
            <a:off x="1652588" y="4273233"/>
            <a:ext cx="152590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）</a:t>
            </a:r>
            <a:endParaRPr lang="zh-CN" altLang="en-US" sz="30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3554" name="文本框 4"/>
          <p:cNvSpPr txBox="1"/>
          <p:nvPr/>
        </p:nvSpPr>
        <p:spPr>
          <a:xfrm>
            <a:off x="838200" y="440055"/>
            <a:ext cx="707707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2.</a:t>
            </a:r>
            <a:r>
              <a:rPr lang="zh-CN" altLang="en-US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下面的计算对吗？把不对的改正过来。</a:t>
            </a:r>
            <a:endParaRPr lang="zh-CN" altLang="en-US" sz="30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23555" name="文本框 6"/>
          <p:cNvSpPr txBox="1"/>
          <p:nvPr/>
        </p:nvSpPr>
        <p:spPr>
          <a:xfrm>
            <a:off x="1344613" y="1356995"/>
            <a:ext cx="287083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43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28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16＝77</a:t>
            </a:r>
            <a:endParaRPr lang="en-US" altLang="zh-CN" sz="30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" name="Text Box 72"/>
          <p:cNvSpPr txBox="1">
            <a:spLocks noChangeArrowheads="1"/>
          </p:cNvSpPr>
          <p:nvPr/>
        </p:nvSpPr>
        <p:spPr bwMode="auto">
          <a:xfrm>
            <a:off x="2068513" y="1863408"/>
            <a:ext cx="1150938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4  3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0" name="Text Box 73"/>
          <p:cNvSpPr txBox="1">
            <a:spLocks noChangeArrowheads="1"/>
          </p:cNvSpPr>
          <p:nvPr/>
        </p:nvSpPr>
        <p:spPr bwMode="auto">
          <a:xfrm>
            <a:off x="1490980" y="2321560"/>
            <a:ext cx="183324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2  8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1" name="Line 74"/>
          <p:cNvSpPr>
            <a:spLocks noChangeShapeType="1"/>
          </p:cNvSpPr>
          <p:nvPr/>
        </p:nvSpPr>
        <p:spPr bwMode="auto">
          <a:xfrm>
            <a:off x="1423035" y="2843530"/>
            <a:ext cx="1728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Text Box 75"/>
          <p:cNvSpPr txBox="1">
            <a:spLocks noChangeArrowheads="1"/>
          </p:cNvSpPr>
          <p:nvPr/>
        </p:nvSpPr>
        <p:spPr bwMode="auto">
          <a:xfrm>
            <a:off x="2057083" y="2801303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3" name="Text Box 76"/>
          <p:cNvSpPr txBox="1">
            <a:spLocks noChangeArrowheads="1"/>
          </p:cNvSpPr>
          <p:nvPr/>
        </p:nvSpPr>
        <p:spPr bwMode="auto">
          <a:xfrm>
            <a:off x="2629853" y="2793683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4" name="Text Box 79"/>
          <p:cNvSpPr txBox="1">
            <a:spLocks noChangeArrowheads="1"/>
          </p:cNvSpPr>
          <p:nvPr/>
        </p:nvSpPr>
        <p:spPr bwMode="auto">
          <a:xfrm>
            <a:off x="1464945" y="3258820"/>
            <a:ext cx="160337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30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1  6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5" name="Line 80"/>
          <p:cNvSpPr>
            <a:spLocks noChangeShapeType="1"/>
          </p:cNvSpPr>
          <p:nvPr/>
        </p:nvSpPr>
        <p:spPr bwMode="auto">
          <a:xfrm flipV="1">
            <a:off x="1456690" y="3776980"/>
            <a:ext cx="1620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Text Box 81"/>
          <p:cNvSpPr txBox="1">
            <a:spLocks noChangeArrowheads="1"/>
          </p:cNvSpPr>
          <p:nvPr/>
        </p:nvSpPr>
        <p:spPr bwMode="auto">
          <a:xfrm>
            <a:off x="2048828" y="3722370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7" name="Text Box 82"/>
          <p:cNvSpPr txBox="1">
            <a:spLocks noChangeArrowheads="1"/>
          </p:cNvSpPr>
          <p:nvPr/>
        </p:nvSpPr>
        <p:spPr bwMode="auto">
          <a:xfrm>
            <a:off x="2611438" y="3725545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" name="Text Box 72"/>
          <p:cNvSpPr txBox="1">
            <a:spLocks noChangeArrowheads="1"/>
          </p:cNvSpPr>
          <p:nvPr/>
        </p:nvSpPr>
        <p:spPr bwMode="auto">
          <a:xfrm>
            <a:off x="5270500" y="2165033"/>
            <a:ext cx="1150938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4  3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6" name="Text Box 73"/>
          <p:cNvSpPr txBox="1">
            <a:spLocks noChangeArrowheads="1"/>
          </p:cNvSpPr>
          <p:nvPr/>
        </p:nvSpPr>
        <p:spPr bwMode="auto">
          <a:xfrm>
            <a:off x="4693920" y="2606675"/>
            <a:ext cx="188404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3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2  8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7" name="Line 74"/>
          <p:cNvSpPr>
            <a:spLocks noChangeShapeType="1"/>
          </p:cNvSpPr>
          <p:nvPr/>
        </p:nvSpPr>
        <p:spPr bwMode="auto">
          <a:xfrm>
            <a:off x="4739958" y="3140075"/>
            <a:ext cx="16560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Text Box 75"/>
          <p:cNvSpPr txBox="1">
            <a:spLocks noChangeArrowheads="1"/>
          </p:cNvSpPr>
          <p:nvPr/>
        </p:nvSpPr>
        <p:spPr bwMode="auto">
          <a:xfrm>
            <a:off x="5260975" y="3104833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9" name="Text Box 76"/>
          <p:cNvSpPr txBox="1">
            <a:spLocks noChangeArrowheads="1"/>
          </p:cNvSpPr>
          <p:nvPr/>
        </p:nvSpPr>
        <p:spPr bwMode="auto">
          <a:xfrm>
            <a:off x="5866130" y="3096895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1" name="Text Box 79"/>
          <p:cNvSpPr txBox="1">
            <a:spLocks noChangeArrowheads="1"/>
          </p:cNvSpPr>
          <p:nvPr/>
        </p:nvSpPr>
        <p:spPr bwMode="auto">
          <a:xfrm>
            <a:off x="4693285" y="3550603"/>
            <a:ext cx="1662113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3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1  6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2" name="Line 80"/>
          <p:cNvSpPr>
            <a:spLocks noChangeShapeType="1"/>
          </p:cNvSpPr>
          <p:nvPr/>
        </p:nvSpPr>
        <p:spPr bwMode="auto">
          <a:xfrm flipV="1">
            <a:off x="4693603" y="4096703"/>
            <a:ext cx="16560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Text Box 81"/>
          <p:cNvSpPr txBox="1">
            <a:spLocks noChangeArrowheads="1"/>
          </p:cNvSpPr>
          <p:nvPr/>
        </p:nvSpPr>
        <p:spPr bwMode="auto">
          <a:xfrm>
            <a:off x="5290185" y="4044950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5" name="Text Box 82"/>
          <p:cNvSpPr txBox="1">
            <a:spLocks noChangeArrowheads="1"/>
          </p:cNvSpPr>
          <p:nvPr/>
        </p:nvSpPr>
        <p:spPr bwMode="auto">
          <a:xfrm>
            <a:off x="5856605" y="4051300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3574" name="矩形 7"/>
          <p:cNvSpPr/>
          <p:nvPr/>
        </p:nvSpPr>
        <p:spPr>
          <a:xfrm>
            <a:off x="3581400" y="2267585"/>
            <a:ext cx="4375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改正：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41538" y="4290695"/>
            <a:ext cx="636587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×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Times New Roman" panose="02020603050405020304" pitchFamily="18" charset="0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3733483" y="1354138"/>
            <a:ext cx="466725" cy="4714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Box 81"/>
          <p:cNvSpPr txBox="1">
            <a:spLocks noChangeArrowheads="1"/>
          </p:cNvSpPr>
          <p:nvPr/>
        </p:nvSpPr>
        <p:spPr bwMode="auto">
          <a:xfrm>
            <a:off x="4267200" y="1354455"/>
            <a:ext cx="67786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87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497830" y="2825433"/>
            <a:ext cx="2984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1800" b="1" dirty="0">
                <a:solidFill>
                  <a:srgbClr val="4C2DD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1800" b="1" dirty="0">
              <a:solidFill>
                <a:srgbClr val="4C2DD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  <p:bldP spid="21" grpId="0"/>
      <p:bldP spid="23" grpId="0"/>
      <p:bldP spid="25" grpId="0"/>
      <p:bldP spid="20" grpId="0"/>
      <p:bldP spid="3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10"/>
          <p:cNvSpPr/>
          <p:nvPr/>
        </p:nvSpPr>
        <p:spPr>
          <a:xfrm>
            <a:off x="0" y="3736975"/>
            <a:ext cx="7904163" cy="58420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绿色圃中小学教育网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http://www.lspjy.com</a:t>
            </a:r>
            <a:endParaRPr lang="en-US" altLang="zh-CN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>
          <a:xfrm>
            <a:off x="646430" y="676275"/>
            <a:ext cx="8680450" cy="3397250"/>
          </a:xfrm>
        </p:spPr>
        <p:txBody>
          <a:bodyPr anchor="t" anchorCtr="0"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水果店进了80箱苹果，第一天卖出22箱，</a:t>
            </a: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第二天卖出25箱，还剩多少箱？</a:t>
            </a: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endParaRPr lang="zh-CN" altLang="en-US" sz="30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0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</a:t>
            </a:r>
            <a:endParaRPr lang="zh-CN" altLang="en-US" sz="30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0600" y="2343785"/>
            <a:ext cx="431165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80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25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6150" y="3159760"/>
            <a:ext cx="431165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答：还剩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33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箱。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22"/>
          <p:cNvSpPr txBox="1"/>
          <p:nvPr/>
        </p:nvSpPr>
        <p:spPr>
          <a:xfrm>
            <a:off x="6781800" y="2267585"/>
            <a:ext cx="10013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8 0 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23"/>
          <p:cNvSpPr txBox="1"/>
          <p:nvPr/>
        </p:nvSpPr>
        <p:spPr>
          <a:xfrm>
            <a:off x="6200775" y="2702560"/>
            <a:ext cx="18034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2 2 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218238" y="3280093"/>
            <a:ext cx="13271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25"/>
          <p:cNvSpPr txBox="1"/>
          <p:nvPr/>
        </p:nvSpPr>
        <p:spPr>
          <a:xfrm>
            <a:off x="7180263" y="3294380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Box 26"/>
          <p:cNvSpPr txBox="1"/>
          <p:nvPr/>
        </p:nvSpPr>
        <p:spPr>
          <a:xfrm>
            <a:off x="6764655" y="3297555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TextBox 28"/>
          <p:cNvSpPr txBox="1"/>
          <p:nvPr/>
        </p:nvSpPr>
        <p:spPr>
          <a:xfrm>
            <a:off x="6204585" y="3693795"/>
            <a:ext cx="16052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2 5 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6225223" y="4244658"/>
            <a:ext cx="13271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0"/>
          <p:cNvSpPr txBox="1"/>
          <p:nvPr/>
        </p:nvSpPr>
        <p:spPr>
          <a:xfrm>
            <a:off x="7152958" y="4258945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TextBox 32"/>
          <p:cNvSpPr txBox="1"/>
          <p:nvPr/>
        </p:nvSpPr>
        <p:spPr>
          <a:xfrm>
            <a:off x="6826885" y="1939608"/>
            <a:ext cx="49022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30"/>
          <p:cNvSpPr txBox="1"/>
          <p:nvPr/>
        </p:nvSpPr>
        <p:spPr>
          <a:xfrm>
            <a:off x="6764338" y="4246880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98495" y="2543175"/>
            <a:ext cx="209931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33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（箱）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18" grpId="0"/>
      <p:bldP spid="20" grpId="0"/>
      <p:bldP spid="32" grpId="0"/>
      <p:bldP spid="35" grpId="0"/>
      <p:bldP spid="3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40" name="Text Box 16"/>
          <p:cNvSpPr txBox="1"/>
          <p:nvPr/>
        </p:nvSpPr>
        <p:spPr>
          <a:xfrm>
            <a:off x="715645" y="483553"/>
            <a:ext cx="759015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44500" indent="-444500" defTabSz="457200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通过这节课的学习活动，你有什么收获？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64490" y="2065655"/>
            <a:ext cx="4578985" cy="2648585"/>
            <a:chOff x="574" y="3550"/>
            <a:chExt cx="7211" cy="4171"/>
          </a:xfrm>
        </p:grpSpPr>
        <p:sp>
          <p:nvSpPr>
            <p:cNvPr id="159" name="TextBox 40"/>
            <p:cNvSpPr txBox="1"/>
            <p:nvPr/>
          </p:nvSpPr>
          <p:spPr>
            <a:xfrm>
              <a:off x="4361" y="5578"/>
              <a:ext cx="2103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l"/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 2 2</a:t>
              </a:r>
              <a:endPara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44" name="圆角矩形 143"/>
            <p:cNvSpPr/>
            <p:nvPr/>
          </p:nvSpPr>
          <p:spPr>
            <a:xfrm>
              <a:off x="574" y="3790"/>
              <a:ext cx="2588" cy="3787"/>
            </a:xfrm>
            <a:prstGeom prst="roundRect">
              <a:avLst/>
            </a:prstGeom>
            <a:noFill/>
            <a:ln>
              <a:solidFill>
                <a:srgbClr val="B86D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5" name="TextBox 23"/>
            <p:cNvSpPr txBox="1"/>
            <p:nvPr/>
          </p:nvSpPr>
          <p:spPr>
            <a:xfrm>
              <a:off x="1605" y="3924"/>
              <a:ext cx="1197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2 8</a:t>
              </a:r>
              <a:endPara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46" name="TextBox 24"/>
            <p:cNvSpPr txBox="1"/>
            <p:nvPr/>
          </p:nvSpPr>
          <p:spPr>
            <a:xfrm>
              <a:off x="702" y="4575"/>
              <a:ext cx="1893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l"/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3 4</a:t>
              </a:r>
              <a:endPara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cxnSp>
          <p:nvCxnSpPr>
            <p:cNvPr id="147" name="直接连接符 146"/>
            <p:cNvCxnSpPr/>
            <p:nvPr/>
          </p:nvCxnSpPr>
          <p:spPr>
            <a:xfrm>
              <a:off x="839" y="5392"/>
              <a:ext cx="20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TextBox 26"/>
            <p:cNvSpPr txBox="1"/>
            <p:nvPr/>
          </p:nvSpPr>
          <p:spPr>
            <a:xfrm>
              <a:off x="2176" y="5362"/>
              <a:ext cx="622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2</a:t>
              </a:r>
              <a:endPara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49" name="TextBox 27"/>
            <p:cNvSpPr txBox="1"/>
            <p:nvPr/>
          </p:nvSpPr>
          <p:spPr>
            <a:xfrm>
              <a:off x="1879" y="4939"/>
              <a:ext cx="468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1800" dirty="0">
                  <a:latin typeface="黑体" panose="02010609060101010101" pitchFamily="2" charset="-122"/>
                  <a:ea typeface="黑体" panose="02010609060101010101" pitchFamily="2" charset="-122"/>
                </a:rPr>
                <a:t>1</a:t>
              </a:r>
              <a:endParaRPr lang="en-US" altLang="zh-CN" sz="1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0" name="TextBox 28"/>
            <p:cNvSpPr txBox="1"/>
            <p:nvPr/>
          </p:nvSpPr>
          <p:spPr>
            <a:xfrm>
              <a:off x="1641" y="5362"/>
              <a:ext cx="622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6</a:t>
              </a:r>
              <a:endPara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1" name="TextBox 29"/>
            <p:cNvSpPr txBox="1"/>
            <p:nvPr/>
          </p:nvSpPr>
          <p:spPr>
            <a:xfrm>
              <a:off x="684" y="6098"/>
              <a:ext cx="1893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l"/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2 2</a:t>
              </a:r>
              <a:endPara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cxnSp>
          <p:nvCxnSpPr>
            <p:cNvPr id="152" name="直接连接符 151"/>
            <p:cNvCxnSpPr/>
            <p:nvPr/>
          </p:nvCxnSpPr>
          <p:spPr>
            <a:xfrm>
              <a:off x="841" y="6872"/>
              <a:ext cx="20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TextBox 31"/>
            <p:cNvSpPr txBox="1"/>
            <p:nvPr/>
          </p:nvSpPr>
          <p:spPr>
            <a:xfrm>
              <a:off x="2166" y="6850"/>
              <a:ext cx="622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4</a:t>
              </a:r>
              <a:endPara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4" name="TextBox 32"/>
            <p:cNvSpPr txBox="1"/>
            <p:nvPr/>
          </p:nvSpPr>
          <p:spPr>
            <a:xfrm>
              <a:off x="1606" y="6850"/>
              <a:ext cx="622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8</a:t>
              </a:r>
              <a:endPara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5" name="右箭头 154"/>
            <p:cNvSpPr/>
            <p:nvPr/>
          </p:nvSpPr>
          <p:spPr>
            <a:xfrm>
              <a:off x="3246" y="5382"/>
              <a:ext cx="893" cy="390"/>
            </a:xfrm>
            <a:prstGeom prst="rightArrow">
              <a:avLst/>
            </a:prstGeom>
            <a:solidFill>
              <a:srgbClr val="DCBAF7"/>
            </a:solidFill>
            <a:ln>
              <a:solidFill>
                <a:srgbClr val="B86D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6" name="TextBox 34"/>
            <p:cNvSpPr txBox="1"/>
            <p:nvPr/>
          </p:nvSpPr>
          <p:spPr>
            <a:xfrm>
              <a:off x="5246" y="4098"/>
              <a:ext cx="1197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2 8</a:t>
              </a:r>
              <a:endPara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7" name="TextBox 35"/>
            <p:cNvSpPr txBox="1"/>
            <p:nvPr/>
          </p:nvSpPr>
          <p:spPr>
            <a:xfrm>
              <a:off x="5264" y="4838"/>
              <a:ext cx="1123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3 4</a:t>
              </a:r>
              <a:endPara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8" name="TextBox 38"/>
            <p:cNvSpPr txBox="1"/>
            <p:nvPr/>
          </p:nvSpPr>
          <p:spPr>
            <a:xfrm>
              <a:off x="5563" y="5974"/>
              <a:ext cx="468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1800" dirty="0">
                  <a:latin typeface="黑体" panose="02010609060101010101" pitchFamily="2" charset="-122"/>
                  <a:ea typeface="黑体" panose="02010609060101010101" pitchFamily="2" charset="-122"/>
                </a:rPr>
                <a:t>1</a:t>
              </a:r>
              <a:endParaRPr lang="en-US" altLang="zh-CN" sz="1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160" name="直接连接符 159"/>
            <p:cNvCxnSpPr/>
            <p:nvPr/>
          </p:nvCxnSpPr>
          <p:spPr>
            <a:xfrm>
              <a:off x="4515" y="6430"/>
              <a:ext cx="20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TextBox 42"/>
            <p:cNvSpPr txBox="1"/>
            <p:nvPr/>
          </p:nvSpPr>
          <p:spPr>
            <a:xfrm>
              <a:off x="5853" y="6415"/>
              <a:ext cx="591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4</a:t>
              </a:r>
              <a:endPara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2" name="TextBox 43"/>
            <p:cNvSpPr txBox="1"/>
            <p:nvPr/>
          </p:nvSpPr>
          <p:spPr>
            <a:xfrm>
              <a:off x="5318" y="6423"/>
              <a:ext cx="622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8</a:t>
              </a:r>
              <a:endPara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3" name="圆角矩形 162"/>
            <p:cNvSpPr/>
            <p:nvPr/>
          </p:nvSpPr>
          <p:spPr>
            <a:xfrm>
              <a:off x="4360" y="3950"/>
              <a:ext cx="3243" cy="3397"/>
            </a:xfrm>
            <a:prstGeom prst="roundRect">
              <a:avLst/>
            </a:prstGeom>
            <a:noFill/>
            <a:ln>
              <a:solidFill>
                <a:srgbClr val="B86D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64" name="直接连接符 163"/>
            <p:cNvCxnSpPr/>
            <p:nvPr/>
          </p:nvCxnSpPr>
          <p:spPr>
            <a:xfrm>
              <a:off x="6348" y="4713"/>
              <a:ext cx="340" cy="703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 flipV="1">
              <a:off x="6348" y="5435"/>
              <a:ext cx="340" cy="623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TextBox 52"/>
            <p:cNvSpPr txBox="1"/>
            <p:nvPr/>
          </p:nvSpPr>
          <p:spPr>
            <a:xfrm>
              <a:off x="6600" y="5030"/>
              <a:ext cx="1185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0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10</a:t>
              </a:r>
              <a:endPara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21" name="图片 20" descr="2021090109452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77" y="3550"/>
              <a:ext cx="825" cy="800"/>
            </a:xfrm>
            <a:prstGeom prst="rect">
              <a:avLst/>
            </a:prstGeom>
          </p:spPr>
        </p:pic>
        <p:pic>
          <p:nvPicPr>
            <p:cNvPr id="2" name="图片 1" descr="2021090109452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60" y="3650"/>
              <a:ext cx="825" cy="800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990600" y="1359535"/>
            <a:ext cx="306324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0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28</a:t>
            </a:r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34</a:t>
            </a:r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22</a:t>
            </a:r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84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88050" y="1387475"/>
            <a:ext cx="2870835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30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84－40－26＝</a:t>
            </a:r>
            <a:r>
              <a:rPr lang="en-US" sz="30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18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324600" y="1940560"/>
            <a:ext cx="2219960" cy="2809875"/>
            <a:chOff x="9960" y="3056"/>
            <a:chExt cx="3496" cy="4425"/>
          </a:xfrm>
        </p:grpSpPr>
        <p:grpSp>
          <p:nvGrpSpPr>
            <p:cNvPr id="10" name="组合 9"/>
            <p:cNvGrpSpPr/>
            <p:nvPr/>
          </p:nvGrpSpPr>
          <p:grpSpPr>
            <a:xfrm>
              <a:off x="9960" y="3056"/>
              <a:ext cx="3496" cy="4425"/>
              <a:chOff x="9960" y="3353"/>
              <a:chExt cx="3496" cy="4425"/>
            </a:xfrm>
          </p:grpSpPr>
          <p:sp>
            <p:nvSpPr>
              <p:cNvPr id="58" name="AutoShape 8"/>
              <p:cNvSpPr>
                <a:spLocks noChangeArrowheads="1"/>
              </p:cNvSpPr>
              <p:nvPr/>
            </p:nvSpPr>
            <p:spPr bwMode="auto">
              <a:xfrm>
                <a:off x="9960" y="3715"/>
                <a:ext cx="3005" cy="4063"/>
              </a:xfrm>
              <a:prstGeom prst="roundRect">
                <a:avLst>
                  <a:gd name="adj" fmla="val 9894"/>
                </a:avLst>
              </a:prstGeom>
              <a:noFill/>
              <a:ln w="28575">
                <a:solidFill>
                  <a:srgbClr val="B86DF5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59" name="Text Box 72"/>
              <p:cNvSpPr txBox="1">
                <a:spLocks noChangeArrowheads="1"/>
              </p:cNvSpPr>
              <p:nvPr/>
            </p:nvSpPr>
            <p:spPr bwMode="auto">
              <a:xfrm>
                <a:off x="10858" y="3875"/>
                <a:ext cx="1813" cy="87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00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8  4</a:t>
                </a:r>
                <a:endParaRPr kumimoji="0" lang="en-US" altLang="zh-CN" sz="30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60" name="Text Box 73"/>
              <p:cNvSpPr txBox="1">
                <a:spLocks noChangeArrowheads="1"/>
              </p:cNvSpPr>
              <p:nvPr/>
            </p:nvSpPr>
            <p:spPr bwMode="auto">
              <a:xfrm>
                <a:off x="10253" y="4607"/>
                <a:ext cx="2769" cy="87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3000" noProof="0" dirty="0">
                    <a:ln>
                      <a:noFill/>
                    </a:ln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－</a:t>
                </a:r>
                <a:r>
                  <a:rPr kumimoji="0" lang="en-US" altLang="zh-CN" sz="3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4  0</a:t>
                </a:r>
                <a:endPara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61" name="Line 74"/>
              <p:cNvSpPr>
                <a:spLocks noChangeShapeType="1"/>
              </p:cNvSpPr>
              <p:nvPr/>
            </p:nvSpPr>
            <p:spPr bwMode="auto">
              <a:xfrm>
                <a:off x="10110" y="5356"/>
                <a:ext cx="249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Text Box 75"/>
              <p:cNvSpPr txBox="1">
                <a:spLocks noChangeArrowheads="1"/>
              </p:cNvSpPr>
              <p:nvPr/>
            </p:nvSpPr>
            <p:spPr bwMode="auto">
              <a:xfrm>
                <a:off x="10843" y="5355"/>
                <a:ext cx="678" cy="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4</a:t>
                </a:r>
                <a:endPara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63" name="Text Box 76"/>
              <p:cNvSpPr txBox="1">
                <a:spLocks noChangeArrowheads="1"/>
              </p:cNvSpPr>
              <p:nvPr/>
            </p:nvSpPr>
            <p:spPr bwMode="auto">
              <a:xfrm>
                <a:off x="11758" y="5342"/>
                <a:ext cx="678" cy="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00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4</a:t>
                </a:r>
                <a:endParaRPr kumimoji="0" lang="en-US" altLang="zh-CN" sz="30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64" name="Text Box 79"/>
              <p:cNvSpPr txBox="1">
                <a:spLocks noChangeArrowheads="1"/>
              </p:cNvSpPr>
              <p:nvPr/>
            </p:nvSpPr>
            <p:spPr bwMode="auto">
              <a:xfrm>
                <a:off x="10241" y="5991"/>
                <a:ext cx="3215" cy="87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3000" noProof="0" dirty="0">
                    <a:ln>
                      <a:noFill/>
                    </a:ln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－</a:t>
                </a:r>
                <a:r>
                  <a:rPr kumimoji="0" lang="en-US" altLang="zh-CN" sz="300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2  6</a:t>
                </a:r>
                <a:endParaRPr kumimoji="0" lang="en-US" altLang="zh-CN" sz="30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65" name="Line 80"/>
              <p:cNvSpPr>
                <a:spLocks noChangeShapeType="1"/>
              </p:cNvSpPr>
              <p:nvPr/>
            </p:nvSpPr>
            <p:spPr bwMode="auto">
              <a:xfrm flipV="1">
                <a:off x="10237" y="6769"/>
                <a:ext cx="226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Text Box 81"/>
              <p:cNvSpPr txBox="1">
                <a:spLocks noChangeArrowheads="1"/>
              </p:cNvSpPr>
              <p:nvPr/>
            </p:nvSpPr>
            <p:spPr bwMode="auto">
              <a:xfrm>
                <a:off x="10847" y="6818"/>
                <a:ext cx="678" cy="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1</a:t>
                </a:r>
                <a:endPara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67" name="Text Box 82"/>
              <p:cNvSpPr txBox="1">
                <a:spLocks noChangeArrowheads="1"/>
              </p:cNvSpPr>
              <p:nvPr/>
            </p:nvSpPr>
            <p:spPr bwMode="auto">
              <a:xfrm>
                <a:off x="11761" y="6819"/>
                <a:ext cx="678" cy="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00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8</a:t>
                </a:r>
                <a:endParaRPr kumimoji="0" lang="en-US" altLang="zh-CN" sz="30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pic>
            <p:nvPicPr>
              <p:cNvPr id="8" name="图片 7" descr="20210901094524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2177" y="3353"/>
                <a:ext cx="1141" cy="1107"/>
              </a:xfrm>
              <a:prstGeom prst="rect">
                <a:avLst/>
              </a:prstGeom>
            </p:spPr>
          </p:pic>
        </p:grpSp>
        <p:sp>
          <p:nvSpPr>
            <p:cNvPr id="5" name="TextBox 32"/>
            <p:cNvSpPr txBox="1"/>
            <p:nvPr/>
          </p:nvSpPr>
          <p:spPr>
            <a:xfrm>
              <a:off x="10965" y="4594"/>
              <a:ext cx="772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en-US" altLang="zh-CN" sz="30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endParaRPr lang="en-US" altLang="zh-CN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2051685" y="2419350"/>
            <a:ext cx="69488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第7课时 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连加、连减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2031365" y="1519555"/>
            <a:ext cx="67011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100以内的加法和减法（二）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1565910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2" name="任意多边形 1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11175" y="810895"/>
            <a:ext cx="2794000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defTabSz="91440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en-US" altLang="zh-CN" sz="3000" b="1" kern="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kumimoji="0" lang="zh-CN" altLang="en-US" sz="3000" b="1" kern="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口算我最棒。</a:t>
            </a:r>
            <a:endParaRPr kumimoji="0" lang="zh-CN" altLang="en-US" sz="3000" b="1" kern="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102" name="Text Box 3"/>
          <p:cNvSpPr txBox="1"/>
          <p:nvPr/>
        </p:nvSpPr>
        <p:spPr>
          <a:xfrm>
            <a:off x="1534160" y="1717040"/>
            <a:ext cx="22733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103" name="Text Box 4"/>
          <p:cNvSpPr txBox="1"/>
          <p:nvPr/>
        </p:nvSpPr>
        <p:spPr>
          <a:xfrm>
            <a:off x="5029835" y="1734503"/>
            <a:ext cx="24907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24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10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</a:t>
            </a: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endParaRPr lang="en-US" altLang="zh-CN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104" name="Text Box 5"/>
          <p:cNvSpPr txBox="1"/>
          <p:nvPr/>
        </p:nvSpPr>
        <p:spPr>
          <a:xfrm>
            <a:off x="1113473" y="2777173"/>
            <a:ext cx="26971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</a:t>
            </a: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46</a:t>
            </a: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30</a:t>
            </a: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endParaRPr lang="en-US" altLang="zh-CN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105" name="Text Box 6"/>
          <p:cNvSpPr txBox="1"/>
          <p:nvPr/>
        </p:nvSpPr>
        <p:spPr>
          <a:xfrm>
            <a:off x="5050155" y="2709545"/>
            <a:ext cx="28082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72</a:t>
            </a: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40</a:t>
            </a: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endParaRPr lang="en-US" altLang="zh-CN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9" name="Line 7"/>
          <p:cNvSpPr/>
          <p:nvPr/>
        </p:nvSpPr>
        <p:spPr>
          <a:xfrm>
            <a:off x="1599248" y="2267903"/>
            <a:ext cx="838200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0" name="Text Box 8"/>
          <p:cNvSpPr txBox="1"/>
          <p:nvPr/>
        </p:nvSpPr>
        <p:spPr>
          <a:xfrm>
            <a:off x="1799273" y="2234565"/>
            <a:ext cx="490220" cy="5340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13</a:t>
            </a:r>
            <a:endParaRPr lang="en-US" altLang="zh-CN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" name="Text Box 9"/>
          <p:cNvSpPr txBox="1">
            <a:spLocks noChangeArrowheads="1"/>
          </p:cNvSpPr>
          <p:nvPr/>
        </p:nvSpPr>
        <p:spPr bwMode="auto">
          <a:xfrm>
            <a:off x="3304858" y="1804988"/>
            <a:ext cx="567690" cy="5530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18</a:t>
            </a:r>
            <a:endParaRPr kumimoji="0" lang="en-US" altLang="zh-CN" sz="30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4" name="Text Box 12"/>
          <p:cNvSpPr txBox="1">
            <a:spLocks noChangeArrowheads="1"/>
          </p:cNvSpPr>
          <p:nvPr/>
        </p:nvSpPr>
        <p:spPr bwMode="auto">
          <a:xfrm>
            <a:off x="7255828" y="1796098"/>
            <a:ext cx="375285" cy="5530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</a:t>
            </a:r>
            <a:endParaRPr kumimoji="0" lang="en-US" altLang="zh-CN" sz="3000" b="1" kern="1200" cap="none" spc="0" normalizeH="0" baseline="0" noProof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7" name="Text Box 15"/>
          <p:cNvSpPr txBox="1">
            <a:spLocks noChangeArrowheads="1"/>
          </p:cNvSpPr>
          <p:nvPr/>
        </p:nvSpPr>
        <p:spPr bwMode="auto">
          <a:xfrm>
            <a:off x="3333115" y="2823845"/>
            <a:ext cx="567690" cy="5530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83</a:t>
            </a:r>
            <a:endParaRPr kumimoji="0" lang="en-US" altLang="zh-CN" sz="30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0" name="Text Box 18"/>
          <p:cNvSpPr txBox="1">
            <a:spLocks noChangeArrowheads="1"/>
          </p:cNvSpPr>
          <p:nvPr/>
        </p:nvSpPr>
        <p:spPr bwMode="auto">
          <a:xfrm>
            <a:off x="7226618" y="2791778"/>
            <a:ext cx="567690" cy="5530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26</a:t>
            </a:r>
            <a:endParaRPr kumimoji="0" lang="en-US" altLang="zh-CN" sz="30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0" name="Line 7"/>
          <p:cNvSpPr/>
          <p:nvPr/>
        </p:nvSpPr>
        <p:spPr>
          <a:xfrm>
            <a:off x="5134610" y="2267903"/>
            <a:ext cx="1028700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" name="Text Box 8"/>
          <p:cNvSpPr txBox="1"/>
          <p:nvPr/>
        </p:nvSpPr>
        <p:spPr>
          <a:xfrm>
            <a:off x="5447348" y="2234565"/>
            <a:ext cx="490220" cy="5340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endParaRPr lang="en-US" altLang="zh-CN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Line 7"/>
          <p:cNvSpPr/>
          <p:nvPr/>
        </p:nvSpPr>
        <p:spPr>
          <a:xfrm>
            <a:off x="1192848" y="3334385"/>
            <a:ext cx="987425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" name="Text Box 8"/>
          <p:cNvSpPr txBox="1"/>
          <p:nvPr/>
        </p:nvSpPr>
        <p:spPr>
          <a:xfrm>
            <a:off x="1475423" y="3301048"/>
            <a:ext cx="490220" cy="5340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53</a:t>
            </a:r>
            <a:endParaRPr lang="en-US" altLang="zh-CN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Line 7"/>
          <p:cNvSpPr/>
          <p:nvPr/>
        </p:nvSpPr>
        <p:spPr>
          <a:xfrm>
            <a:off x="5177155" y="3258820"/>
            <a:ext cx="987425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" name="Text Box 8"/>
          <p:cNvSpPr txBox="1"/>
          <p:nvPr/>
        </p:nvSpPr>
        <p:spPr>
          <a:xfrm>
            <a:off x="5459730" y="3225483"/>
            <a:ext cx="490220" cy="5340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66</a:t>
            </a:r>
            <a:endParaRPr lang="en-US" altLang="zh-CN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65" name="Group 169"/>
          <p:cNvGrpSpPr/>
          <p:nvPr/>
        </p:nvGrpSpPr>
        <p:grpSpPr>
          <a:xfrm>
            <a:off x="534035" y="1711355"/>
            <a:ext cx="8002905" cy="1699865"/>
            <a:chOff x="249" y="2833"/>
            <a:chExt cx="5249" cy="1232"/>
          </a:xfrm>
        </p:grpSpPr>
        <p:grpSp>
          <p:nvGrpSpPr>
            <p:cNvPr id="4126" name="Group 149"/>
            <p:cNvGrpSpPr/>
            <p:nvPr/>
          </p:nvGrpSpPr>
          <p:grpSpPr>
            <a:xfrm>
              <a:off x="2901" y="2925"/>
              <a:ext cx="1271" cy="1140"/>
              <a:chOff x="249" y="2925"/>
              <a:chExt cx="1271" cy="1140"/>
            </a:xfrm>
          </p:grpSpPr>
          <p:sp>
            <p:nvSpPr>
              <p:cNvPr id="3" name="AutoShape 80" descr="蓝色面巾纸"/>
              <p:cNvSpPr>
                <a:spLocks noChangeArrowheads="1"/>
              </p:cNvSpPr>
              <p:nvPr/>
            </p:nvSpPr>
            <p:spPr bwMode="auto">
              <a:xfrm>
                <a:off x="249" y="2960"/>
                <a:ext cx="1271" cy="1105"/>
              </a:xfrm>
              <a:prstGeom prst="hexagon">
                <a:avLst>
                  <a:gd name="adj" fmla="val 28756"/>
                  <a:gd name="vf" fmla="val 115470"/>
                </a:avLst>
              </a:prstGeom>
              <a:blipFill dpi="0" rotWithShape="1">
                <a:blip r:embed="rId1" cstate="print"/>
                <a:srcRect/>
                <a:tile tx="0" ty="0" sx="100000" sy="100000" flip="none" algn="tl"/>
              </a:blipFill>
              <a:ln w="9525">
                <a:solidFill>
                  <a:srgbClr val="9900CC"/>
                </a:solidFill>
                <a:miter lim="800000"/>
              </a:ln>
              <a:effectLst>
                <a:outerShdw dist="53882" dir="2700000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5" name="Text Box 48"/>
              <p:cNvSpPr txBox="1">
                <a:spLocks noChangeArrowheads="1"/>
              </p:cNvSpPr>
              <p:nvPr/>
            </p:nvSpPr>
            <p:spPr bwMode="auto">
              <a:xfrm>
                <a:off x="367" y="3200"/>
                <a:ext cx="382" cy="40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marR="0" defTabSz="914400">
                  <a:spcBef>
                    <a:spcPct val="50000"/>
                  </a:spcBef>
                  <a:buClrTx/>
                  <a:buSzTx/>
                  <a:buFontTx/>
                  <a:buNone/>
                  <a:defRPr/>
                </a:pPr>
                <a:r>
                  <a:rPr kumimoji="0" lang="zh-CN" altLang="en-US" sz="3000" kern="1200" cap="none" spc="0" normalizeH="0" baseline="0" noProof="0" dirty="0"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＋</a:t>
                </a:r>
                <a:endParaRPr kumimoji="0" lang="zh-CN" altLang="en-US" sz="3000" kern="1200" cap="none" spc="0" normalizeH="0" baseline="0" noProof="0" dirty="0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4159" name="Text Box 49"/>
              <p:cNvSpPr txBox="1"/>
              <p:nvPr/>
            </p:nvSpPr>
            <p:spPr>
              <a:xfrm>
                <a:off x="931" y="3165"/>
                <a:ext cx="346" cy="4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50000"/>
                  </a:spcBef>
                  <a:buNone/>
                </a:pPr>
                <a:r>
                  <a:rPr lang="en-US" altLang="zh-CN" sz="3000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7</a:t>
                </a:r>
                <a:endParaRPr lang="en-US" altLang="zh-CN" sz="30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6" name="Line 50"/>
              <p:cNvSpPr>
                <a:spLocks noChangeShapeType="1"/>
              </p:cNvSpPr>
              <p:nvPr/>
            </p:nvSpPr>
            <p:spPr bwMode="auto">
              <a:xfrm>
                <a:off x="438" y="3555"/>
                <a:ext cx="80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_GB2312" panose="02010609030101010101" pitchFamily="1" charset="-122"/>
                  <a:cs typeface="+mn-cs"/>
                </a:endParaRPr>
              </a:p>
            </p:txBody>
          </p:sp>
          <p:sp>
            <p:nvSpPr>
              <p:cNvPr id="7" name="Rectangle 51"/>
              <p:cNvSpPr>
                <a:spLocks noChangeArrowheads="1"/>
              </p:cNvSpPr>
              <p:nvPr/>
            </p:nvSpPr>
            <p:spPr bwMode="auto">
              <a:xfrm>
                <a:off x="925" y="3594"/>
                <a:ext cx="270" cy="274"/>
              </a:xfrm>
              <a:prstGeom prst="rect">
                <a:avLst/>
              </a:prstGeom>
              <a:noFill/>
              <a:ln w="19050">
                <a:solidFill>
                  <a:srgbClr val="6666FF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8" name="Rectangle 52"/>
              <p:cNvSpPr>
                <a:spLocks noChangeArrowheads="1"/>
              </p:cNvSpPr>
              <p:nvPr/>
            </p:nvSpPr>
            <p:spPr bwMode="auto">
              <a:xfrm>
                <a:off x="626" y="3594"/>
                <a:ext cx="270" cy="274"/>
              </a:xfrm>
              <a:prstGeom prst="rect">
                <a:avLst/>
              </a:prstGeom>
              <a:noFill/>
              <a:ln w="19050">
                <a:solidFill>
                  <a:srgbClr val="6666FF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4163" name="Text Box 53"/>
              <p:cNvSpPr txBox="1"/>
              <p:nvPr/>
            </p:nvSpPr>
            <p:spPr>
              <a:xfrm>
                <a:off x="660" y="2925"/>
                <a:ext cx="346" cy="4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50000"/>
                  </a:spcBef>
                  <a:buNone/>
                </a:pPr>
                <a:r>
                  <a:rPr lang="en-US" altLang="zh-CN" sz="3000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3</a:t>
                </a:r>
                <a:endParaRPr lang="en-US" altLang="zh-CN" sz="30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4164" name="Text Box 54"/>
              <p:cNvSpPr txBox="1"/>
              <p:nvPr/>
            </p:nvSpPr>
            <p:spPr>
              <a:xfrm>
                <a:off x="935" y="2925"/>
                <a:ext cx="346" cy="4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50000"/>
                  </a:spcBef>
                  <a:buNone/>
                </a:pPr>
                <a:r>
                  <a:rPr lang="en-US" altLang="zh-CN" sz="3000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5</a:t>
                </a:r>
                <a:endParaRPr lang="en-US" altLang="zh-CN" sz="30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4165" name="Text Box 55"/>
              <p:cNvSpPr txBox="1"/>
              <p:nvPr/>
            </p:nvSpPr>
            <p:spPr>
              <a:xfrm>
                <a:off x="666" y="3151"/>
                <a:ext cx="346" cy="4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50000"/>
                  </a:spcBef>
                  <a:buNone/>
                </a:pPr>
                <a:r>
                  <a:rPr lang="en-US" altLang="zh-CN" sz="3000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3</a:t>
                </a:r>
                <a:endParaRPr lang="en-US" altLang="zh-CN" sz="30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4127" name="Group 159"/>
            <p:cNvGrpSpPr/>
            <p:nvPr/>
          </p:nvGrpSpPr>
          <p:grpSpPr>
            <a:xfrm>
              <a:off x="4227" y="2960"/>
              <a:ext cx="1271" cy="1105"/>
              <a:chOff x="249" y="2960"/>
              <a:chExt cx="1271" cy="1105"/>
            </a:xfrm>
          </p:grpSpPr>
          <p:sp>
            <p:nvSpPr>
              <p:cNvPr id="9" name="AutoShape 80" descr="蓝色面巾纸"/>
              <p:cNvSpPr>
                <a:spLocks noChangeArrowheads="1"/>
              </p:cNvSpPr>
              <p:nvPr/>
            </p:nvSpPr>
            <p:spPr bwMode="auto">
              <a:xfrm>
                <a:off x="249" y="2960"/>
                <a:ext cx="1271" cy="1105"/>
              </a:xfrm>
              <a:prstGeom prst="hexagon">
                <a:avLst>
                  <a:gd name="adj" fmla="val 28756"/>
                  <a:gd name="vf" fmla="val 115470"/>
                </a:avLst>
              </a:prstGeom>
              <a:blipFill dpi="0" rotWithShape="1">
                <a:blip r:embed="rId1" cstate="print"/>
                <a:srcRect/>
                <a:tile tx="0" ty="0" sx="100000" sy="100000" flip="none" algn="tl"/>
              </a:blipFill>
              <a:ln w="9525">
                <a:solidFill>
                  <a:srgbClr val="9900CC"/>
                </a:solidFill>
                <a:miter lim="800000"/>
              </a:ln>
              <a:effectLst>
                <a:outerShdw dist="53882" dir="2700000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4149" name="Text Box 48"/>
              <p:cNvSpPr txBox="1"/>
              <p:nvPr/>
            </p:nvSpPr>
            <p:spPr>
              <a:xfrm>
                <a:off x="385" y="3179"/>
                <a:ext cx="382" cy="4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50000"/>
                  </a:spcBef>
                  <a:buNone/>
                </a:pPr>
                <a:r>
                  <a:rPr lang="zh-CN" altLang="en-US" sz="3000" b="1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－</a:t>
                </a:r>
                <a:endParaRPr lang="zh-CN" altLang="en-US" sz="30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4150" name="Text Box 49"/>
              <p:cNvSpPr txBox="1"/>
              <p:nvPr/>
            </p:nvSpPr>
            <p:spPr>
              <a:xfrm>
                <a:off x="931" y="3192"/>
                <a:ext cx="346" cy="4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50000"/>
                  </a:spcBef>
                  <a:buNone/>
                </a:pPr>
                <a:r>
                  <a:rPr lang="en-US" altLang="zh-CN" sz="3000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2</a:t>
                </a:r>
                <a:endParaRPr lang="en-US" altLang="zh-CN" sz="30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1" name="Line 50"/>
              <p:cNvSpPr>
                <a:spLocks noChangeShapeType="1"/>
              </p:cNvSpPr>
              <p:nvPr/>
            </p:nvSpPr>
            <p:spPr bwMode="auto">
              <a:xfrm>
                <a:off x="438" y="3555"/>
                <a:ext cx="80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_GB2312" panose="02010609030101010101" pitchFamily="1" charset="-122"/>
                  <a:cs typeface="+mn-cs"/>
                </a:endParaRPr>
              </a:p>
            </p:txBody>
          </p:sp>
          <p:sp>
            <p:nvSpPr>
              <p:cNvPr id="12" name="Rectangle 51"/>
              <p:cNvSpPr>
                <a:spLocks noChangeArrowheads="1"/>
              </p:cNvSpPr>
              <p:nvPr/>
            </p:nvSpPr>
            <p:spPr bwMode="auto">
              <a:xfrm>
                <a:off x="925" y="3594"/>
                <a:ext cx="270" cy="274"/>
              </a:xfrm>
              <a:prstGeom prst="rect">
                <a:avLst/>
              </a:prstGeom>
              <a:noFill/>
              <a:ln w="19050">
                <a:solidFill>
                  <a:srgbClr val="6666FF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13" name="Rectangle 52"/>
              <p:cNvSpPr>
                <a:spLocks noChangeArrowheads="1"/>
              </p:cNvSpPr>
              <p:nvPr/>
            </p:nvSpPr>
            <p:spPr bwMode="auto">
              <a:xfrm>
                <a:off x="626" y="3594"/>
                <a:ext cx="270" cy="274"/>
              </a:xfrm>
              <a:prstGeom prst="rect">
                <a:avLst/>
              </a:prstGeom>
              <a:noFill/>
              <a:ln w="19050">
                <a:solidFill>
                  <a:srgbClr val="6666FF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4154" name="Text Box 53"/>
              <p:cNvSpPr txBox="1"/>
              <p:nvPr/>
            </p:nvSpPr>
            <p:spPr>
              <a:xfrm>
                <a:off x="658" y="2966"/>
                <a:ext cx="346" cy="4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50000"/>
                  </a:spcBef>
                  <a:buNone/>
                </a:pPr>
                <a:r>
                  <a:rPr lang="en-US" altLang="zh-CN" sz="3000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6</a:t>
                </a:r>
                <a:endParaRPr lang="en-US" altLang="zh-CN" sz="30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4155" name="Text Box 54"/>
              <p:cNvSpPr txBox="1"/>
              <p:nvPr/>
            </p:nvSpPr>
            <p:spPr>
              <a:xfrm>
                <a:off x="935" y="2975"/>
                <a:ext cx="346" cy="4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50000"/>
                  </a:spcBef>
                  <a:buNone/>
                </a:pPr>
                <a:r>
                  <a:rPr lang="en-US" altLang="zh-CN" sz="3000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0</a:t>
                </a:r>
                <a:endParaRPr lang="en-US" altLang="zh-CN" sz="30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4156" name="Text Box 55"/>
              <p:cNvSpPr txBox="1"/>
              <p:nvPr/>
            </p:nvSpPr>
            <p:spPr>
              <a:xfrm>
                <a:off x="660" y="3186"/>
                <a:ext cx="346" cy="4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50000"/>
                  </a:spcBef>
                  <a:buNone/>
                </a:pPr>
                <a:r>
                  <a:rPr lang="en-US" altLang="zh-CN" sz="3000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4</a:t>
                </a:r>
                <a:endParaRPr lang="en-US" altLang="zh-CN" sz="30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4128" name="Group 138"/>
            <p:cNvGrpSpPr/>
            <p:nvPr/>
          </p:nvGrpSpPr>
          <p:grpSpPr>
            <a:xfrm>
              <a:off x="249" y="2833"/>
              <a:ext cx="1271" cy="1232"/>
              <a:chOff x="249" y="2833"/>
              <a:chExt cx="1271" cy="1232"/>
            </a:xfrm>
          </p:grpSpPr>
          <p:sp>
            <p:nvSpPr>
              <p:cNvPr id="14" name="AutoShape 80" descr="蓝色面巾纸"/>
              <p:cNvSpPr>
                <a:spLocks noChangeArrowheads="1"/>
              </p:cNvSpPr>
              <p:nvPr/>
            </p:nvSpPr>
            <p:spPr bwMode="auto">
              <a:xfrm>
                <a:off x="249" y="2960"/>
                <a:ext cx="1271" cy="1105"/>
              </a:xfrm>
              <a:prstGeom prst="hexagon">
                <a:avLst>
                  <a:gd name="adj" fmla="val 28756"/>
                  <a:gd name="vf" fmla="val 115470"/>
                </a:avLst>
              </a:prstGeom>
              <a:blipFill dpi="0" rotWithShape="1">
                <a:blip r:embed="rId1" cstate="print"/>
                <a:srcRect/>
                <a:tile tx="0" ty="0" sx="100000" sy="100000" flip="none" algn="tl"/>
              </a:blipFill>
              <a:ln w="9525">
                <a:solidFill>
                  <a:srgbClr val="9900CC"/>
                </a:solidFill>
                <a:miter lim="800000"/>
              </a:ln>
              <a:effectLst>
                <a:outerShdw dist="53882" dir="2700000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15" name="Text Box 48"/>
              <p:cNvSpPr txBox="1">
                <a:spLocks noChangeArrowheads="1"/>
              </p:cNvSpPr>
              <p:nvPr/>
            </p:nvSpPr>
            <p:spPr bwMode="auto">
              <a:xfrm>
                <a:off x="361" y="3165"/>
                <a:ext cx="382" cy="40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marR="0" defTabSz="914400">
                  <a:spcBef>
                    <a:spcPct val="50000"/>
                  </a:spcBef>
                  <a:buClrTx/>
                  <a:buSzTx/>
                  <a:buFontTx/>
                  <a:buNone/>
                  <a:defRPr/>
                </a:pPr>
                <a:r>
                  <a:rPr kumimoji="0" lang="zh-CN" altLang="en-US" sz="3000" kern="1200" cap="none" spc="0" normalizeH="0" baseline="0" noProof="0" dirty="0"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＋</a:t>
                </a:r>
                <a:endParaRPr kumimoji="0" lang="zh-CN" altLang="en-US" sz="3000" kern="1200" cap="none" spc="0" normalizeH="0" baseline="0" noProof="0" dirty="0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4141" name="Text Box 49"/>
              <p:cNvSpPr txBox="1"/>
              <p:nvPr/>
            </p:nvSpPr>
            <p:spPr>
              <a:xfrm>
                <a:off x="931" y="3129"/>
                <a:ext cx="346" cy="4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50000"/>
                  </a:spcBef>
                  <a:buNone/>
                </a:pPr>
                <a:r>
                  <a:rPr lang="en-US" altLang="zh-CN" sz="3000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8</a:t>
                </a:r>
                <a:endParaRPr lang="en-US" altLang="zh-CN" sz="30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6" name="Line 50"/>
              <p:cNvSpPr>
                <a:spLocks noChangeShapeType="1"/>
              </p:cNvSpPr>
              <p:nvPr/>
            </p:nvSpPr>
            <p:spPr bwMode="auto">
              <a:xfrm>
                <a:off x="438" y="3555"/>
                <a:ext cx="80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_GB2312" panose="02010609030101010101" pitchFamily="1" charset="-122"/>
                  <a:cs typeface="+mn-cs"/>
                </a:endParaRPr>
              </a:p>
            </p:txBody>
          </p:sp>
          <p:sp>
            <p:nvSpPr>
              <p:cNvPr id="17" name="Rectangle 51"/>
              <p:cNvSpPr>
                <a:spLocks noChangeArrowheads="1"/>
              </p:cNvSpPr>
              <p:nvPr/>
            </p:nvSpPr>
            <p:spPr bwMode="auto">
              <a:xfrm>
                <a:off x="925" y="3594"/>
                <a:ext cx="270" cy="274"/>
              </a:xfrm>
              <a:prstGeom prst="rect">
                <a:avLst/>
              </a:prstGeom>
              <a:noFill/>
              <a:ln w="19050">
                <a:solidFill>
                  <a:srgbClr val="6666FF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18" name="Rectangle 52"/>
              <p:cNvSpPr>
                <a:spLocks noChangeArrowheads="1"/>
              </p:cNvSpPr>
              <p:nvPr/>
            </p:nvSpPr>
            <p:spPr bwMode="auto">
              <a:xfrm>
                <a:off x="626" y="3594"/>
                <a:ext cx="270" cy="274"/>
              </a:xfrm>
              <a:prstGeom prst="rect">
                <a:avLst/>
              </a:prstGeom>
              <a:noFill/>
              <a:ln w="19050">
                <a:solidFill>
                  <a:srgbClr val="6666FF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4145" name="Text Box 53"/>
              <p:cNvSpPr txBox="1"/>
              <p:nvPr/>
            </p:nvSpPr>
            <p:spPr>
              <a:xfrm>
                <a:off x="658" y="2833"/>
                <a:ext cx="346" cy="4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50000"/>
                  </a:spcBef>
                  <a:buNone/>
                </a:pPr>
                <a:r>
                  <a:rPr lang="en-US" altLang="zh-CN" sz="3000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5</a:t>
                </a:r>
                <a:endParaRPr lang="en-US" altLang="zh-CN" sz="30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4146" name="Text Box 54"/>
              <p:cNvSpPr txBox="1"/>
              <p:nvPr/>
            </p:nvSpPr>
            <p:spPr>
              <a:xfrm>
                <a:off x="935" y="2842"/>
                <a:ext cx="346" cy="4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50000"/>
                  </a:spcBef>
                  <a:buNone/>
                </a:pPr>
                <a:r>
                  <a:rPr lang="en-US" altLang="zh-CN" sz="3000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7</a:t>
                </a:r>
                <a:endParaRPr lang="en-US" altLang="zh-CN" sz="30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4147" name="Text Box 55"/>
              <p:cNvSpPr txBox="1"/>
              <p:nvPr/>
            </p:nvSpPr>
            <p:spPr>
              <a:xfrm>
                <a:off x="660" y="3123"/>
                <a:ext cx="346" cy="4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50000"/>
                  </a:spcBef>
                  <a:buNone/>
                </a:pPr>
                <a:r>
                  <a:rPr lang="en-US" altLang="zh-CN" sz="3000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3</a:t>
                </a:r>
                <a:endParaRPr lang="en-US" altLang="zh-CN" sz="30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4129" name="Group 139"/>
            <p:cNvGrpSpPr/>
            <p:nvPr/>
          </p:nvGrpSpPr>
          <p:grpSpPr>
            <a:xfrm>
              <a:off x="1575" y="2960"/>
              <a:ext cx="1271" cy="1105"/>
              <a:chOff x="249" y="2960"/>
              <a:chExt cx="1271" cy="1105"/>
            </a:xfrm>
          </p:grpSpPr>
          <p:sp>
            <p:nvSpPr>
              <p:cNvPr id="23" name="AutoShape 80" descr="蓝色面巾纸"/>
              <p:cNvSpPr>
                <a:spLocks noChangeArrowheads="1"/>
              </p:cNvSpPr>
              <p:nvPr/>
            </p:nvSpPr>
            <p:spPr bwMode="auto">
              <a:xfrm>
                <a:off x="249" y="2960"/>
                <a:ext cx="1271" cy="1105"/>
              </a:xfrm>
              <a:prstGeom prst="hexagon">
                <a:avLst>
                  <a:gd name="adj" fmla="val 28756"/>
                  <a:gd name="vf" fmla="val 115470"/>
                </a:avLst>
              </a:prstGeom>
              <a:blipFill dpi="0" rotWithShape="1">
                <a:blip r:embed="rId1" cstate="print"/>
                <a:srcRect/>
                <a:tile tx="0" ty="0" sx="100000" sy="100000" flip="none" algn="tl"/>
              </a:blipFill>
              <a:ln w="9525">
                <a:solidFill>
                  <a:srgbClr val="9900CC"/>
                </a:solidFill>
                <a:miter lim="800000"/>
              </a:ln>
              <a:effectLst>
                <a:outerShdw dist="53882" dir="2700000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4131" name="Text Box 48"/>
              <p:cNvSpPr txBox="1"/>
              <p:nvPr/>
            </p:nvSpPr>
            <p:spPr>
              <a:xfrm>
                <a:off x="385" y="3179"/>
                <a:ext cx="382" cy="4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50000"/>
                  </a:spcBef>
                  <a:buNone/>
                </a:pPr>
                <a:r>
                  <a:rPr lang="zh-CN" altLang="en-US" sz="3000" b="1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－</a:t>
                </a:r>
                <a:endParaRPr lang="zh-CN" altLang="en-US" sz="30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4132" name="Text Box 49"/>
              <p:cNvSpPr txBox="1"/>
              <p:nvPr/>
            </p:nvSpPr>
            <p:spPr>
              <a:xfrm>
                <a:off x="931" y="3192"/>
                <a:ext cx="346" cy="4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50000"/>
                  </a:spcBef>
                  <a:buNone/>
                </a:pPr>
                <a:r>
                  <a:rPr lang="en-US" altLang="zh-CN" sz="3000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6</a:t>
                </a:r>
                <a:endParaRPr lang="en-US" altLang="zh-CN" sz="30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7" name="Line 50"/>
              <p:cNvSpPr>
                <a:spLocks noChangeShapeType="1"/>
              </p:cNvSpPr>
              <p:nvPr/>
            </p:nvSpPr>
            <p:spPr bwMode="auto">
              <a:xfrm>
                <a:off x="438" y="3555"/>
                <a:ext cx="80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_GB2312" panose="02010609030101010101" pitchFamily="1" charset="-122"/>
                  <a:cs typeface="+mn-cs"/>
                </a:endParaRPr>
              </a:p>
            </p:txBody>
          </p:sp>
          <p:sp>
            <p:nvSpPr>
              <p:cNvPr id="28" name="Rectangle 51"/>
              <p:cNvSpPr>
                <a:spLocks noChangeArrowheads="1"/>
              </p:cNvSpPr>
              <p:nvPr/>
            </p:nvSpPr>
            <p:spPr bwMode="auto">
              <a:xfrm>
                <a:off x="925" y="3594"/>
                <a:ext cx="270" cy="274"/>
              </a:xfrm>
              <a:prstGeom prst="rect">
                <a:avLst/>
              </a:prstGeom>
              <a:noFill/>
              <a:ln w="19050">
                <a:solidFill>
                  <a:srgbClr val="6666FF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29" name="Rectangle 52"/>
              <p:cNvSpPr>
                <a:spLocks noChangeArrowheads="1"/>
              </p:cNvSpPr>
              <p:nvPr/>
            </p:nvSpPr>
            <p:spPr bwMode="auto">
              <a:xfrm>
                <a:off x="626" y="3594"/>
                <a:ext cx="270" cy="274"/>
              </a:xfrm>
              <a:prstGeom prst="rect">
                <a:avLst/>
              </a:prstGeom>
              <a:noFill/>
              <a:ln w="19050">
                <a:solidFill>
                  <a:srgbClr val="6666FF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4136" name="Text Box 53"/>
              <p:cNvSpPr txBox="1"/>
              <p:nvPr/>
            </p:nvSpPr>
            <p:spPr>
              <a:xfrm>
                <a:off x="658" y="2966"/>
                <a:ext cx="346" cy="4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50000"/>
                  </a:spcBef>
                  <a:buNone/>
                </a:pPr>
                <a:r>
                  <a:rPr lang="en-US" altLang="zh-CN" sz="3000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7</a:t>
                </a:r>
                <a:endParaRPr lang="en-US" altLang="zh-CN" sz="30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4137" name="Text Box 54"/>
              <p:cNvSpPr txBox="1"/>
              <p:nvPr/>
            </p:nvSpPr>
            <p:spPr>
              <a:xfrm>
                <a:off x="935" y="2975"/>
                <a:ext cx="346" cy="4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50000"/>
                  </a:spcBef>
                  <a:buNone/>
                </a:pPr>
                <a:r>
                  <a:rPr lang="en-US" altLang="zh-CN" sz="3000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3</a:t>
                </a:r>
                <a:endParaRPr lang="en-US" altLang="zh-CN" sz="30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4138" name="Text Box 55"/>
              <p:cNvSpPr txBox="1"/>
              <p:nvPr/>
            </p:nvSpPr>
            <p:spPr>
              <a:xfrm>
                <a:off x="660" y="3186"/>
                <a:ext cx="346" cy="4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50000"/>
                  </a:spcBef>
                  <a:buNone/>
                </a:pPr>
                <a:r>
                  <a:rPr lang="en-US" altLang="zh-CN" sz="3000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2</a:t>
                </a:r>
                <a:endParaRPr lang="en-US" altLang="zh-CN" sz="30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776605" y="591185"/>
            <a:ext cx="1932305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defTabSz="91440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en-US" altLang="zh-CN" sz="3000" b="1" kern="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kumimoji="0" lang="zh-CN" altLang="en-US" sz="3000" b="1" kern="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填一填。</a:t>
            </a:r>
            <a:endParaRPr kumimoji="0" lang="zh-CN" altLang="en-US" sz="3000" b="1" kern="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1" name="Text Box 14"/>
          <p:cNvSpPr txBox="1"/>
          <p:nvPr/>
        </p:nvSpPr>
        <p:spPr>
          <a:xfrm>
            <a:off x="1111568" y="2630488"/>
            <a:ext cx="39497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2" name="Text Box 14"/>
          <p:cNvSpPr txBox="1"/>
          <p:nvPr/>
        </p:nvSpPr>
        <p:spPr>
          <a:xfrm>
            <a:off x="1556385" y="2630488"/>
            <a:ext cx="39497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3" name="Text Box 14"/>
          <p:cNvSpPr txBox="1"/>
          <p:nvPr/>
        </p:nvSpPr>
        <p:spPr>
          <a:xfrm>
            <a:off x="3173730" y="2630488"/>
            <a:ext cx="39497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4" name="Text Box 14"/>
          <p:cNvSpPr txBox="1"/>
          <p:nvPr/>
        </p:nvSpPr>
        <p:spPr>
          <a:xfrm>
            <a:off x="3599498" y="2630488"/>
            <a:ext cx="39497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5" name="Text Box 14"/>
          <p:cNvSpPr txBox="1"/>
          <p:nvPr/>
        </p:nvSpPr>
        <p:spPr>
          <a:xfrm>
            <a:off x="5174298" y="2630488"/>
            <a:ext cx="39497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6" name="Text Box 14"/>
          <p:cNvSpPr txBox="1"/>
          <p:nvPr/>
        </p:nvSpPr>
        <p:spPr>
          <a:xfrm>
            <a:off x="5630228" y="2630488"/>
            <a:ext cx="39497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7" name="Text Box 14"/>
          <p:cNvSpPr txBox="1"/>
          <p:nvPr/>
        </p:nvSpPr>
        <p:spPr>
          <a:xfrm>
            <a:off x="7216775" y="2630488"/>
            <a:ext cx="39497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8" name="Text Box 14"/>
          <p:cNvSpPr txBox="1"/>
          <p:nvPr/>
        </p:nvSpPr>
        <p:spPr>
          <a:xfrm>
            <a:off x="7648258" y="2630488"/>
            <a:ext cx="39497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 flipV="1">
            <a:off x="3335655" y="1962150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flipV="1">
            <a:off x="7378065" y="1962150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351915" y="2425700"/>
            <a:ext cx="301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1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01310" y="2410460"/>
            <a:ext cx="301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1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1677035" y="666750"/>
            <a:ext cx="6024245" cy="3175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182300" y="666750"/>
            <a:ext cx="3438687" cy="876300"/>
            <a:chOff x="768" y="2613"/>
            <a:chExt cx="5415" cy="1380"/>
          </a:xfrm>
        </p:grpSpPr>
        <p:pic>
          <p:nvPicPr>
            <p:cNvPr id="11267" name="Picture 4" descr="C:\Users\Administrator\Desktop\新画人物图\书本02 拷贝.png书本02 拷贝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flipH="1">
              <a:off x="5087" y="2613"/>
              <a:ext cx="1096" cy="13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AutoShape 25"/>
            <p:cNvSpPr>
              <a:spLocks noChangeArrowheads="1"/>
            </p:cNvSpPr>
            <p:nvPr/>
          </p:nvSpPr>
          <p:spPr bwMode="auto">
            <a:xfrm>
              <a:off x="768" y="2613"/>
              <a:ext cx="3808" cy="1126"/>
            </a:xfrm>
            <a:prstGeom prst="wedgeRoundRectCallout">
              <a:avLst>
                <a:gd name="adj1" fmla="val 58894"/>
                <a:gd name="adj2" fmla="val 4706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南瓜丰收了！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5" name="任意多边形 4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2" name="组合 31"/>
          <p:cNvGrpSpPr/>
          <p:nvPr/>
        </p:nvGrpSpPr>
        <p:grpSpPr>
          <a:xfrm>
            <a:off x="445479" y="906157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sz="2800" b="1" dirty="0" smtClean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1</a:t>
              </a:r>
              <a:endParaRPr 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lt"/>
              </a:endParaRPr>
            </a:p>
          </p:txBody>
        </p:sp>
      </p:grpSp>
      <p:sp>
        <p:nvSpPr>
          <p:cNvPr id="13327" name="文本框 6"/>
          <p:cNvSpPr txBox="1"/>
          <p:nvPr/>
        </p:nvSpPr>
        <p:spPr>
          <a:xfrm>
            <a:off x="457200" y="3867150"/>
            <a:ext cx="836676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三个组摘南瓜。第一组摘了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28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个，第二组摘了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34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个，第三组摘了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22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个。三个组一共摘了多少个？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表格 31"/>
          <p:cNvGraphicFramePr/>
          <p:nvPr>
            <p:custDataLst>
              <p:tags r:id="rId1"/>
            </p:custDataLst>
          </p:nvPr>
        </p:nvGraphicFramePr>
        <p:xfrm>
          <a:off x="534035" y="294958"/>
          <a:ext cx="4644390" cy="1216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8130"/>
                <a:gridCol w="1548130"/>
                <a:gridCol w="1548130"/>
              </a:tblGrid>
              <a:tr h="6032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第一组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第二组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第三组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127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28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个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3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4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个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22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个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917258" y="2191068"/>
            <a:ext cx="18256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28</a:t>
            </a:r>
            <a:r>
              <a:rPr lang="en-US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34</a:t>
            </a:r>
            <a:r>
              <a:rPr lang="en-US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4175" y="1581468"/>
            <a:ext cx="6309360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先算第一组、第二组一共摘的南瓜：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74675" y="2955608"/>
            <a:ext cx="4394835" cy="55308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再加上第三组摘的南瓜：</a:t>
            </a:r>
            <a:endParaRPr kumimoji="0" lang="zh-CN" altLang="en-US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69975" y="3485833"/>
            <a:ext cx="17510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62</a:t>
            </a:r>
            <a:r>
              <a:rPr lang="en-US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22</a:t>
            </a:r>
            <a:r>
              <a:rPr lang="en-US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40305" y="2195513"/>
            <a:ext cx="171640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（个）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80653" y="3472498"/>
            <a:ext cx="171640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（个）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6575" y="4099878"/>
            <a:ext cx="439674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答：一共摘了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84</a:t>
            </a: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个南瓜。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136" name="AutoShape 28"/>
          <p:cNvSpPr/>
          <p:nvPr/>
        </p:nvSpPr>
        <p:spPr>
          <a:xfrm>
            <a:off x="5420995" y="3891915"/>
            <a:ext cx="2195195" cy="959107"/>
          </a:xfrm>
          <a:prstGeom prst="wedgeRoundRectCallout">
            <a:avLst>
              <a:gd name="adj1" fmla="val 63161"/>
              <a:gd name="adj2" fmla="val 7818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你还可以怎样解决问题？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9" name="Picture 3" descr="C:\Users\Administrator\Desktop\新画人物图\书本 拷贝.png书本 拷贝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955280" y="4119563"/>
            <a:ext cx="579755" cy="73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7" name="文本框 6"/>
          <p:cNvSpPr txBox="1"/>
          <p:nvPr/>
        </p:nvSpPr>
        <p:spPr>
          <a:xfrm>
            <a:off x="5410200" y="583565"/>
            <a:ext cx="33909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一共摘了多少个？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9" name="圆角矩形 128"/>
          <p:cNvSpPr/>
          <p:nvPr/>
        </p:nvSpPr>
        <p:spPr>
          <a:xfrm>
            <a:off x="5366385" y="2219325"/>
            <a:ext cx="3002280" cy="1517015"/>
          </a:xfrm>
          <a:prstGeom prst="roundRect">
            <a:avLst/>
          </a:prstGeom>
          <a:noFill/>
          <a:ln>
            <a:solidFill>
              <a:srgbClr val="B86D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30" name="TextBox 5"/>
          <p:cNvSpPr txBox="1"/>
          <p:nvPr/>
        </p:nvSpPr>
        <p:spPr>
          <a:xfrm>
            <a:off x="5942330" y="2219008"/>
            <a:ext cx="71310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2 8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1" name="TextBox 6"/>
          <p:cNvSpPr txBox="1"/>
          <p:nvPr/>
        </p:nvSpPr>
        <p:spPr>
          <a:xfrm>
            <a:off x="5357495" y="2702243"/>
            <a:ext cx="133540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3 4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32" name="直接连接符 131"/>
          <p:cNvCxnSpPr/>
          <p:nvPr/>
        </p:nvCxnSpPr>
        <p:spPr>
          <a:xfrm>
            <a:off x="5432743" y="3214370"/>
            <a:ext cx="12763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0"/>
          <p:cNvSpPr txBox="1"/>
          <p:nvPr/>
        </p:nvSpPr>
        <p:spPr>
          <a:xfrm>
            <a:off x="6329680" y="3204845"/>
            <a:ext cx="3949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4" name="TextBox 11"/>
          <p:cNvSpPr txBox="1"/>
          <p:nvPr/>
        </p:nvSpPr>
        <p:spPr>
          <a:xfrm>
            <a:off x="6111558" y="2941003"/>
            <a:ext cx="3949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8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1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5" name="TextBox 12"/>
          <p:cNvSpPr txBox="1"/>
          <p:nvPr/>
        </p:nvSpPr>
        <p:spPr>
          <a:xfrm>
            <a:off x="5942330" y="3209608"/>
            <a:ext cx="3949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6" name="TextBox 13"/>
          <p:cNvSpPr txBox="1"/>
          <p:nvPr/>
        </p:nvSpPr>
        <p:spPr>
          <a:xfrm>
            <a:off x="7398068" y="2219008"/>
            <a:ext cx="71310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6 2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7" name="TextBox 14"/>
          <p:cNvSpPr txBox="1"/>
          <p:nvPr/>
        </p:nvSpPr>
        <p:spPr>
          <a:xfrm>
            <a:off x="6814503" y="2695258"/>
            <a:ext cx="133540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2 2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38" name="直接连接符 137"/>
          <p:cNvCxnSpPr/>
          <p:nvPr/>
        </p:nvCxnSpPr>
        <p:spPr>
          <a:xfrm>
            <a:off x="6888480" y="3214370"/>
            <a:ext cx="12763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TextBox 16"/>
          <p:cNvSpPr txBox="1"/>
          <p:nvPr/>
        </p:nvSpPr>
        <p:spPr>
          <a:xfrm>
            <a:off x="7787005" y="3214370"/>
            <a:ext cx="3949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0" name="TextBox 18"/>
          <p:cNvSpPr txBox="1"/>
          <p:nvPr/>
        </p:nvSpPr>
        <p:spPr>
          <a:xfrm>
            <a:off x="7398068" y="3209608"/>
            <a:ext cx="3949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bldLvl="0" animBg="1"/>
      <p:bldP spid="20" grpId="0" bldLvl="0" animBg="1"/>
      <p:bldP spid="21" grpId="0"/>
      <p:bldP spid="22" grpId="0"/>
      <p:bldP spid="23" grpId="0"/>
      <p:bldP spid="24" grpId="0"/>
      <p:bldP spid="5136" grpId="0" bldLvl="0" animBg="1"/>
      <p:bldP spid="129" grpId="0" bldLvl="0" animBg="1"/>
      <p:bldP spid="130" grpId="0"/>
      <p:bldP spid="131" grpId="0"/>
      <p:bldP spid="133" grpId="0"/>
      <p:bldP spid="134" grpId="0"/>
      <p:bldP spid="135" grpId="0"/>
      <p:bldP spid="136" grpId="0"/>
      <p:bldP spid="137" grpId="0"/>
      <p:bldP spid="139" grpId="0"/>
      <p:bldP spid="1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 Box 10"/>
          <p:cNvSpPr txBox="1">
            <a:spLocks noChangeArrowheads="1"/>
          </p:cNvSpPr>
          <p:nvPr/>
        </p:nvSpPr>
        <p:spPr bwMode="auto">
          <a:xfrm>
            <a:off x="342900" y="1613535"/>
            <a:ext cx="4154170" cy="553085"/>
          </a:xfrm>
          <a:prstGeom prst="rect">
            <a:avLst/>
          </a:prstGeom>
          <a:solidFill>
            <a:srgbClr val="D4E9A9"/>
          </a:solidFill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dist="53882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28575">
                <a:solidFill>
                  <a:srgbClr val="0066FF"/>
                </a:solidFill>
                <a:prstDash val="lgDash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28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34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22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29" name="圆角矩形 128"/>
          <p:cNvSpPr/>
          <p:nvPr/>
        </p:nvSpPr>
        <p:spPr>
          <a:xfrm>
            <a:off x="152400" y="2695575"/>
            <a:ext cx="3002280" cy="1517015"/>
          </a:xfrm>
          <a:prstGeom prst="roundRect">
            <a:avLst/>
          </a:prstGeom>
          <a:noFill/>
          <a:ln>
            <a:solidFill>
              <a:srgbClr val="B86D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0" name="TextBox 5"/>
          <p:cNvSpPr txBox="1"/>
          <p:nvPr/>
        </p:nvSpPr>
        <p:spPr>
          <a:xfrm>
            <a:off x="728345" y="2695258"/>
            <a:ext cx="76009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2 8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1" name="TextBox 6"/>
          <p:cNvSpPr txBox="1"/>
          <p:nvPr/>
        </p:nvSpPr>
        <p:spPr>
          <a:xfrm>
            <a:off x="128905" y="3155633"/>
            <a:ext cx="133540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3 4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32" name="直接连接符 131"/>
          <p:cNvCxnSpPr/>
          <p:nvPr/>
        </p:nvCxnSpPr>
        <p:spPr>
          <a:xfrm>
            <a:off x="218758" y="3690620"/>
            <a:ext cx="12763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0"/>
          <p:cNvSpPr txBox="1"/>
          <p:nvPr/>
        </p:nvSpPr>
        <p:spPr>
          <a:xfrm>
            <a:off x="1068070" y="3681095"/>
            <a:ext cx="3949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4" name="TextBox 11"/>
          <p:cNvSpPr txBox="1"/>
          <p:nvPr/>
        </p:nvSpPr>
        <p:spPr>
          <a:xfrm>
            <a:off x="886143" y="3387408"/>
            <a:ext cx="2971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18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1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5" name="TextBox 12"/>
          <p:cNvSpPr txBox="1"/>
          <p:nvPr/>
        </p:nvSpPr>
        <p:spPr>
          <a:xfrm>
            <a:off x="728345" y="3685858"/>
            <a:ext cx="3949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6" name="TextBox 13"/>
          <p:cNvSpPr txBox="1"/>
          <p:nvPr/>
        </p:nvSpPr>
        <p:spPr>
          <a:xfrm>
            <a:off x="2184083" y="2695258"/>
            <a:ext cx="76009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6 2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7" name="TextBox 14"/>
          <p:cNvSpPr txBox="1"/>
          <p:nvPr/>
        </p:nvSpPr>
        <p:spPr>
          <a:xfrm>
            <a:off x="1604328" y="3182938"/>
            <a:ext cx="133540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2 2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38" name="直接连接符 137"/>
          <p:cNvCxnSpPr/>
          <p:nvPr/>
        </p:nvCxnSpPr>
        <p:spPr>
          <a:xfrm>
            <a:off x="1674495" y="3690620"/>
            <a:ext cx="12763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TextBox 16"/>
          <p:cNvSpPr txBox="1"/>
          <p:nvPr/>
        </p:nvSpPr>
        <p:spPr>
          <a:xfrm>
            <a:off x="2561590" y="3690620"/>
            <a:ext cx="3949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0" name="TextBox 18"/>
          <p:cNvSpPr txBox="1"/>
          <p:nvPr/>
        </p:nvSpPr>
        <p:spPr>
          <a:xfrm>
            <a:off x="2195513" y="3685858"/>
            <a:ext cx="3949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1" name="右箭头 140"/>
          <p:cNvSpPr/>
          <p:nvPr/>
        </p:nvSpPr>
        <p:spPr>
          <a:xfrm>
            <a:off x="3211195" y="3404870"/>
            <a:ext cx="650875" cy="253365"/>
          </a:xfrm>
          <a:prstGeom prst="rightArrow">
            <a:avLst/>
          </a:prstGeom>
          <a:solidFill>
            <a:srgbClr val="DCBAF7"/>
          </a:solidFill>
          <a:ln>
            <a:solidFill>
              <a:srgbClr val="B86D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4" name="圆角矩形 143"/>
          <p:cNvSpPr/>
          <p:nvPr/>
        </p:nvSpPr>
        <p:spPr>
          <a:xfrm>
            <a:off x="3943350" y="2406650"/>
            <a:ext cx="1643380" cy="2404745"/>
          </a:xfrm>
          <a:prstGeom prst="roundRect">
            <a:avLst/>
          </a:prstGeom>
          <a:noFill/>
          <a:ln>
            <a:solidFill>
              <a:srgbClr val="B86D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5" name="TextBox 23"/>
          <p:cNvSpPr txBox="1"/>
          <p:nvPr/>
        </p:nvSpPr>
        <p:spPr>
          <a:xfrm>
            <a:off x="4598035" y="2491740"/>
            <a:ext cx="76009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2 8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6" name="TextBox 24"/>
          <p:cNvSpPr txBox="1"/>
          <p:nvPr/>
        </p:nvSpPr>
        <p:spPr>
          <a:xfrm>
            <a:off x="4024630" y="2904808"/>
            <a:ext cx="120205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3 4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47" name="直接连接符 146"/>
          <p:cNvCxnSpPr/>
          <p:nvPr/>
        </p:nvCxnSpPr>
        <p:spPr>
          <a:xfrm>
            <a:off x="4111308" y="3423920"/>
            <a:ext cx="12763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26"/>
          <p:cNvSpPr txBox="1"/>
          <p:nvPr/>
        </p:nvSpPr>
        <p:spPr>
          <a:xfrm>
            <a:off x="4960620" y="3404870"/>
            <a:ext cx="3949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9" name="TextBox 27"/>
          <p:cNvSpPr txBox="1"/>
          <p:nvPr/>
        </p:nvSpPr>
        <p:spPr>
          <a:xfrm>
            <a:off x="4787265" y="3144520"/>
            <a:ext cx="2971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18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1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0" name="TextBox 28"/>
          <p:cNvSpPr txBox="1"/>
          <p:nvPr/>
        </p:nvSpPr>
        <p:spPr>
          <a:xfrm>
            <a:off x="4620895" y="3404870"/>
            <a:ext cx="3949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1" name="TextBox 29"/>
          <p:cNvSpPr txBox="1"/>
          <p:nvPr/>
        </p:nvSpPr>
        <p:spPr>
          <a:xfrm>
            <a:off x="4013200" y="3872230"/>
            <a:ext cx="120205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2 2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52" name="直接连接符 151"/>
          <p:cNvCxnSpPr/>
          <p:nvPr/>
        </p:nvCxnSpPr>
        <p:spPr>
          <a:xfrm>
            <a:off x="4112895" y="4363720"/>
            <a:ext cx="12763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31"/>
          <p:cNvSpPr txBox="1"/>
          <p:nvPr/>
        </p:nvSpPr>
        <p:spPr>
          <a:xfrm>
            <a:off x="4916170" y="4349433"/>
            <a:ext cx="3949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4" name="TextBox 32"/>
          <p:cNvSpPr txBox="1"/>
          <p:nvPr/>
        </p:nvSpPr>
        <p:spPr>
          <a:xfrm>
            <a:off x="4627245" y="4349433"/>
            <a:ext cx="3949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5" name="右箭头 154"/>
          <p:cNvSpPr/>
          <p:nvPr/>
        </p:nvSpPr>
        <p:spPr>
          <a:xfrm>
            <a:off x="5640070" y="3417570"/>
            <a:ext cx="566738" cy="247650"/>
          </a:xfrm>
          <a:prstGeom prst="rightArrow">
            <a:avLst/>
          </a:prstGeom>
          <a:solidFill>
            <a:srgbClr val="DCBAF7"/>
          </a:solidFill>
          <a:ln>
            <a:solidFill>
              <a:srgbClr val="B86D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6" name="TextBox 34"/>
          <p:cNvSpPr txBox="1"/>
          <p:nvPr/>
        </p:nvSpPr>
        <p:spPr>
          <a:xfrm>
            <a:off x="6909753" y="2601913"/>
            <a:ext cx="76009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2 8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7" name="TextBox 35"/>
          <p:cNvSpPr txBox="1"/>
          <p:nvPr/>
        </p:nvSpPr>
        <p:spPr>
          <a:xfrm>
            <a:off x="6921183" y="3071813"/>
            <a:ext cx="71310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3 4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8" name="TextBox 38"/>
          <p:cNvSpPr txBox="1"/>
          <p:nvPr/>
        </p:nvSpPr>
        <p:spPr>
          <a:xfrm>
            <a:off x="7118985" y="3785870"/>
            <a:ext cx="2971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18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1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9" name="TextBox 40"/>
          <p:cNvSpPr txBox="1"/>
          <p:nvPr/>
        </p:nvSpPr>
        <p:spPr>
          <a:xfrm>
            <a:off x="6347778" y="3541713"/>
            <a:ext cx="133540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2 2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60" name="直接连接符 159"/>
          <p:cNvCxnSpPr/>
          <p:nvPr/>
        </p:nvCxnSpPr>
        <p:spPr>
          <a:xfrm>
            <a:off x="6445885" y="4083050"/>
            <a:ext cx="12763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TextBox 42"/>
          <p:cNvSpPr txBox="1"/>
          <p:nvPr/>
        </p:nvSpPr>
        <p:spPr>
          <a:xfrm>
            <a:off x="7295198" y="4073525"/>
            <a:ext cx="407987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2" name="TextBox 43"/>
          <p:cNvSpPr txBox="1"/>
          <p:nvPr/>
        </p:nvSpPr>
        <p:spPr>
          <a:xfrm>
            <a:off x="6955473" y="4078288"/>
            <a:ext cx="3949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" name="圆角矩形 162"/>
          <p:cNvSpPr/>
          <p:nvPr/>
        </p:nvSpPr>
        <p:spPr>
          <a:xfrm>
            <a:off x="6347460" y="2508250"/>
            <a:ext cx="2059305" cy="2157095"/>
          </a:xfrm>
          <a:prstGeom prst="roundRect">
            <a:avLst/>
          </a:prstGeom>
          <a:noFill/>
          <a:ln>
            <a:solidFill>
              <a:srgbClr val="B86D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64" name="直接连接符 163"/>
          <p:cNvCxnSpPr/>
          <p:nvPr/>
        </p:nvCxnSpPr>
        <p:spPr>
          <a:xfrm>
            <a:off x="7609523" y="2992438"/>
            <a:ext cx="215900" cy="4460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/>
          <p:cNvCxnSpPr/>
          <p:nvPr/>
        </p:nvCxnSpPr>
        <p:spPr>
          <a:xfrm flipV="1">
            <a:off x="7609523" y="3451225"/>
            <a:ext cx="215900" cy="3952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extBox 52"/>
          <p:cNvSpPr txBox="1"/>
          <p:nvPr/>
        </p:nvSpPr>
        <p:spPr>
          <a:xfrm>
            <a:off x="7769860" y="3194050"/>
            <a:ext cx="7524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7" name="TextBox 54"/>
          <p:cNvSpPr txBox="1"/>
          <p:nvPr/>
        </p:nvSpPr>
        <p:spPr>
          <a:xfrm>
            <a:off x="2849245" y="1596390"/>
            <a:ext cx="171640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（个）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8" name="矩形 167"/>
          <p:cNvSpPr/>
          <p:nvPr/>
        </p:nvSpPr>
        <p:spPr>
          <a:xfrm>
            <a:off x="685483" y="3754120"/>
            <a:ext cx="752475" cy="384175"/>
          </a:xfrm>
          <a:prstGeom prst="rect">
            <a:avLst/>
          </a:prstGeom>
          <a:noFill/>
          <a:ln>
            <a:solidFill>
              <a:srgbClr val="FF5E3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2171383" y="2773045"/>
            <a:ext cx="752475" cy="384175"/>
          </a:xfrm>
          <a:prstGeom prst="rect">
            <a:avLst/>
          </a:prstGeom>
          <a:noFill/>
          <a:ln>
            <a:solidFill>
              <a:srgbClr val="FF5E3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0" name="椭圆 169"/>
          <p:cNvSpPr/>
          <p:nvPr/>
        </p:nvSpPr>
        <p:spPr>
          <a:xfrm>
            <a:off x="4587558" y="3481070"/>
            <a:ext cx="817563" cy="412750"/>
          </a:xfrm>
          <a:prstGeom prst="ellipse">
            <a:avLst/>
          </a:prstGeom>
          <a:noFill/>
          <a:ln>
            <a:solidFill>
              <a:srgbClr val="FF5E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36" name="AutoShape 28"/>
          <p:cNvSpPr/>
          <p:nvPr/>
        </p:nvSpPr>
        <p:spPr>
          <a:xfrm>
            <a:off x="4787900" y="1477010"/>
            <a:ext cx="3181985" cy="530283"/>
          </a:xfrm>
          <a:prstGeom prst="wedgeRoundRectCallout">
            <a:avLst>
              <a:gd name="adj1" fmla="val 58581"/>
              <a:gd name="adj2" fmla="val 17070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你会用竖式计算吗？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9" name="Picture 3" descr="C:\Users\Administrator\Desktop\新画人物图\书本 拷贝.png书本 拷贝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8312785" y="1471613"/>
            <a:ext cx="579755" cy="7302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2" name="表格 31"/>
          <p:cNvGraphicFramePr/>
          <p:nvPr>
            <p:custDataLst>
              <p:tags r:id="rId2"/>
            </p:custDataLst>
          </p:nvPr>
        </p:nvGraphicFramePr>
        <p:xfrm>
          <a:off x="534035" y="145733"/>
          <a:ext cx="4644390" cy="1225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8130"/>
                <a:gridCol w="1548130"/>
                <a:gridCol w="1548130"/>
              </a:tblGrid>
              <a:tr h="6127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第一组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第二组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第三组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127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28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个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3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4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个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22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个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327" name="文本框 6"/>
          <p:cNvSpPr txBox="1"/>
          <p:nvPr/>
        </p:nvSpPr>
        <p:spPr>
          <a:xfrm>
            <a:off x="5410200" y="443865"/>
            <a:ext cx="33909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一共摘了多少个？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52400" y="4476750"/>
            <a:ext cx="40703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答：一共摘了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84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个。</a:t>
            </a: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" name="AutoShape 28"/>
          <p:cNvSpPr/>
          <p:nvPr/>
        </p:nvSpPr>
        <p:spPr>
          <a:xfrm>
            <a:off x="4787900" y="1390650"/>
            <a:ext cx="3253740" cy="959141"/>
          </a:xfrm>
          <a:prstGeom prst="wedgeRoundRectCallout">
            <a:avLst>
              <a:gd name="adj1" fmla="val 59289"/>
              <a:gd name="adj2" fmla="val 12299"/>
              <a:gd name="adj3" fmla="val 16667"/>
            </a:avLst>
          </a:prstGeom>
          <a:solidFill>
            <a:srgbClr val="F3CEF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观察两个竖式，你发现了什么？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AutoShape 28"/>
          <p:cNvSpPr/>
          <p:nvPr/>
        </p:nvSpPr>
        <p:spPr>
          <a:xfrm>
            <a:off x="5715000" y="1294765"/>
            <a:ext cx="2293620" cy="959179"/>
          </a:xfrm>
          <a:prstGeom prst="wedgeRoundRectCallout">
            <a:avLst>
              <a:gd name="adj1" fmla="val 61018"/>
              <a:gd name="adj2" fmla="val 7177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说说哪种写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indent="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法适合你。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1" name="图片 20" descr="2021090109452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5255" y="2254250"/>
            <a:ext cx="523875" cy="508000"/>
          </a:xfrm>
          <a:prstGeom prst="rect">
            <a:avLst/>
          </a:prstGeom>
        </p:spPr>
      </p:pic>
      <p:pic>
        <p:nvPicPr>
          <p:cNvPr id="2" name="图片 1" descr="2021090109452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98460" y="2317750"/>
            <a:ext cx="523875" cy="50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bldLvl="0" animBg="1"/>
      <p:bldP spid="129" grpId="0" bldLvl="0" animBg="1"/>
      <p:bldP spid="130" grpId="0"/>
      <p:bldP spid="131" grpId="0"/>
      <p:bldP spid="133" grpId="0"/>
      <p:bldP spid="134" grpId="0"/>
      <p:bldP spid="135" grpId="0"/>
      <p:bldP spid="136" grpId="0"/>
      <p:bldP spid="137" grpId="0"/>
      <p:bldP spid="139" grpId="0"/>
      <p:bldP spid="140" grpId="0"/>
      <p:bldP spid="141" grpId="0" bldLvl="0" animBg="1"/>
      <p:bldP spid="144" grpId="0" bldLvl="0" animBg="1"/>
      <p:bldP spid="145" grpId="0"/>
      <p:bldP spid="146" grpId="0"/>
      <p:bldP spid="148" grpId="0"/>
      <p:bldP spid="149" grpId="0"/>
      <p:bldP spid="150" grpId="0"/>
      <p:bldP spid="151" grpId="0"/>
      <p:bldP spid="153" grpId="0"/>
      <p:bldP spid="154" grpId="0"/>
      <p:bldP spid="155" grpId="0" bldLvl="0" animBg="1"/>
      <p:bldP spid="156" grpId="0"/>
      <p:bldP spid="157" grpId="0"/>
      <p:bldP spid="158" grpId="0"/>
      <p:bldP spid="159" grpId="0"/>
      <p:bldP spid="161" grpId="0"/>
      <p:bldP spid="162" grpId="0"/>
      <p:bldP spid="163" grpId="0" bldLvl="0" animBg="1"/>
      <p:bldP spid="166" grpId="0"/>
      <p:bldP spid="167" grpId="0"/>
      <p:bldP spid="168" grpId="0" bldLvl="0" animBg="1"/>
      <p:bldP spid="169" grpId="0" bldLvl="0" animBg="1"/>
      <p:bldP spid="170" grpId="0" bldLvl="0" animBg="1"/>
      <p:bldP spid="5136" grpId="0" bldLvl="0" animBg="1"/>
      <p:bldP spid="5136" grpId="1" animBg="1"/>
      <p:bldP spid="4" grpId="0"/>
      <p:bldP spid="5" grpId="0" bldLvl="0" animBg="1"/>
      <p:bldP spid="5" grpId="1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/>
          <p:nvPr/>
        </p:nvSpPr>
        <p:spPr>
          <a:xfrm>
            <a:off x="1295400" y="591185"/>
            <a:ext cx="75920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共有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84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个南瓜，李大爷运走了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40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个，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王叔叔运走了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个。还剩多少个？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 Box 83"/>
          <p:cNvSpPr txBox="1">
            <a:spLocks noChangeArrowheads="1"/>
          </p:cNvSpPr>
          <p:nvPr/>
        </p:nvSpPr>
        <p:spPr bwMode="auto">
          <a:xfrm>
            <a:off x="1828800" y="3333750"/>
            <a:ext cx="385762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84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40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26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2133600" y="2343468"/>
            <a:ext cx="2128838" cy="612593"/>
          </a:xfrm>
          <a:prstGeom prst="wedgeRoundRectCallout">
            <a:avLst>
              <a:gd name="adj1" fmla="val -65269"/>
              <a:gd name="adj2" fmla="val -1838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怎样列式？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69" name="Picture 3" descr="C:\Users\Administrator\Desktop\新画人物图\书本02 拷贝.png书本02 拷贝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219835" y="2266633"/>
            <a:ext cx="579755" cy="73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881823" y="4095750"/>
            <a:ext cx="2480310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竖式怎么算？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56909" y="667397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sz="2800" b="1" dirty="0" smtClean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2</a:t>
              </a:r>
              <a:endParaRPr 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lt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utoShape 8"/>
          <p:cNvSpPr>
            <a:spLocks noChangeArrowheads="1"/>
          </p:cNvSpPr>
          <p:nvPr/>
        </p:nvSpPr>
        <p:spPr bwMode="auto">
          <a:xfrm>
            <a:off x="801053" y="1900873"/>
            <a:ext cx="2949575" cy="1524000"/>
          </a:xfrm>
          <a:prstGeom prst="roundRect">
            <a:avLst>
              <a:gd name="adj" fmla="val 9894"/>
            </a:avLst>
          </a:prstGeom>
          <a:noFill/>
          <a:ln w="28575">
            <a:solidFill>
              <a:srgbClr val="B86DF5"/>
            </a:solidFill>
            <a:round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9" name="Text Box 35"/>
          <p:cNvSpPr txBox="1">
            <a:spLocks noChangeArrowheads="1"/>
          </p:cNvSpPr>
          <p:nvPr/>
        </p:nvSpPr>
        <p:spPr bwMode="auto">
          <a:xfrm>
            <a:off x="1283335" y="2860358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0" name="Text Box 36"/>
          <p:cNvSpPr txBox="1">
            <a:spLocks noChangeArrowheads="1"/>
          </p:cNvSpPr>
          <p:nvPr/>
        </p:nvSpPr>
        <p:spPr bwMode="auto">
          <a:xfrm>
            <a:off x="1835785" y="2837498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1" name="Text Box 43"/>
          <p:cNvSpPr txBox="1">
            <a:spLocks noChangeArrowheads="1"/>
          </p:cNvSpPr>
          <p:nvPr/>
        </p:nvSpPr>
        <p:spPr bwMode="auto">
          <a:xfrm>
            <a:off x="2773045" y="2003108"/>
            <a:ext cx="1150938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4  4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2" name="Text Box 46"/>
          <p:cNvSpPr txBox="1">
            <a:spLocks noChangeArrowheads="1"/>
          </p:cNvSpPr>
          <p:nvPr/>
        </p:nvSpPr>
        <p:spPr bwMode="auto">
          <a:xfrm>
            <a:off x="2830195" y="2860358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3" name="Text Box 47"/>
          <p:cNvSpPr txBox="1">
            <a:spLocks noChangeArrowheads="1"/>
          </p:cNvSpPr>
          <p:nvPr/>
        </p:nvSpPr>
        <p:spPr bwMode="auto">
          <a:xfrm>
            <a:off x="3336925" y="2867343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16393" name="Group 64"/>
          <p:cNvGrpSpPr/>
          <p:nvPr/>
        </p:nvGrpSpPr>
        <p:grpSpPr>
          <a:xfrm>
            <a:off x="870585" y="1976755"/>
            <a:ext cx="1470025" cy="942975"/>
            <a:chOff x="658" y="2083"/>
            <a:chExt cx="926" cy="594"/>
          </a:xfrm>
        </p:grpSpPr>
        <p:sp>
          <p:nvSpPr>
            <p:cNvPr id="45" name="Text Box 32"/>
            <p:cNvSpPr txBox="1">
              <a:spLocks noChangeArrowheads="1"/>
            </p:cNvSpPr>
            <p:nvPr/>
          </p:nvSpPr>
          <p:spPr bwMode="auto">
            <a:xfrm>
              <a:off x="904" y="2083"/>
              <a:ext cx="620" cy="3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8  4</a:t>
              </a:r>
              <a:endPara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46" name="Text Box 33"/>
            <p:cNvSpPr txBox="1">
              <a:spLocks noChangeArrowheads="1"/>
            </p:cNvSpPr>
            <p:nvPr/>
          </p:nvSpPr>
          <p:spPr bwMode="auto">
            <a:xfrm>
              <a:off x="658" y="2329"/>
              <a:ext cx="926" cy="3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－</a:t>
              </a:r>
              <a:r>
                <a: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4</a:t>
              </a:r>
              <a:r>
                <a:rPr lang="en-US" altLang="zh-CN" sz="3000" strike="noStrike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  <a:sym typeface="+mn-ea"/>
                </a:rPr>
                <a:t>  </a:t>
              </a:r>
              <a:r>
                <a: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0</a:t>
              </a:r>
              <a:endPara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47" name="Line 34"/>
            <p:cNvSpPr>
              <a:spLocks noChangeShapeType="1"/>
            </p:cNvSpPr>
            <p:nvPr/>
          </p:nvSpPr>
          <p:spPr bwMode="auto">
            <a:xfrm>
              <a:off x="698" y="2646"/>
              <a:ext cx="79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399" name="Group 65"/>
          <p:cNvGrpSpPr/>
          <p:nvPr/>
        </p:nvGrpSpPr>
        <p:grpSpPr>
          <a:xfrm>
            <a:off x="2398395" y="2402840"/>
            <a:ext cx="1661795" cy="552450"/>
            <a:chOff x="1608" y="2338"/>
            <a:chExt cx="1047" cy="348"/>
          </a:xfrm>
        </p:grpSpPr>
        <p:sp>
          <p:nvSpPr>
            <p:cNvPr id="50" name="Text Box 44"/>
            <p:cNvSpPr txBox="1">
              <a:spLocks noChangeArrowheads="1"/>
            </p:cNvSpPr>
            <p:nvPr/>
          </p:nvSpPr>
          <p:spPr bwMode="auto">
            <a:xfrm>
              <a:off x="1608" y="2338"/>
              <a:ext cx="1047" cy="3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00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－</a:t>
              </a:r>
              <a:r>
                <a: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2  6</a:t>
              </a:r>
              <a:endPara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51" name="Line 45"/>
            <p:cNvSpPr>
              <a:spLocks noChangeShapeType="1"/>
            </p:cNvSpPr>
            <p:nvPr/>
          </p:nvSpPr>
          <p:spPr bwMode="auto">
            <a:xfrm>
              <a:off x="1640" y="2646"/>
              <a:ext cx="79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6" name="椭圆 55"/>
          <p:cNvSpPr>
            <a:spLocks noChangeArrowheads="1"/>
          </p:cNvSpPr>
          <p:nvPr/>
        </p:nvSpPr>
        <p:spPr bwMode="auto">
          <a:xfrm>
            <a:off x="2943543" y="1953895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9" name="AutoShape 47"/>
          <p:cNvSpPr>
            <a:spLocks noChangeArrowheads="1"/>
          </p:cNvSpPr>
          <p:nvPr/>
        </p:nvSpPr>
        <p:spPr bwMode="auto">
          <a:xfrm>
            <a:off x="4267200" y="1734185"/>
            <a:ext cx="3708400" cy="2147690"/>
          </a:xfrm>
          <a:prstGeom prst="wedgeRoundRectCallout">
            <a:avLst>
              <a:gd name="adj1" fmla="val 49657"/>
              <a:gd name="adj2" fmla="val -6674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口算：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84</a:t>
            </a:r>
            <a:r>
              <a:rPr lang="zh-CN" altLang="en-US" sz="3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40</a:t>
            </a:r>
            <a:r>
              <a:rPr kumimoji="0" lang="en-US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44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28" name="Text Box 10"/>
          <p:cNvSpPr txBox="1">
            <a:spLocks noChangeArrowheads="1"/>
          </p:cNvSpPr>
          <p:nvPr/>
        </p:nvSpPr>
        <p:spPr bwMode="auto">
          <a:xfrm>
            <a:off x="2571115" y="521335"/>
            <a:ext cx="4298950" cy="553085"/>
          </a:xfrm>
          <a:prstGeom prst="rect">
            <a:avLst/>
          </a:prstGeom>
          <a:solidFill>
            <a:srgbClr val="D4E9A9"/>
          </a:solidFill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dist="53882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28575">
                <a:solidFill>
                  <a:srgbClr val="0066FF"/>
                </a:solidFill>
                <a:prstDash val="lgDash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kumimoji="0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84－40－26＝</a:t>
            </a:r>
            <a:endParaRPr kumimoji="0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8" name="Text Box 81"/>
          <p:cNvSpPr txBox="1">
            <a:spLocks noChangeArrowheads="1"/>
          </p:cNvSpPr>
          <p:nvPr/>
        </p:nvSpPr>
        <p:spPr bwMode="auto">
          <a:xfrm>
            <a:off x="5059680" y="516255"/>
            <a:ext cx="150812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18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（个）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8" name="Text Box 43"/>
          <p:cNvSpPr txBox="1">
            <a:spLocks noChangeArrowheads="1"/>
          </p:cNvSpPr>
          <p:nvPr/>
        </p:nvSpPr>
        <p:spPr bwMode="auto">
          <a:xfrm>
            <a:off x="5620385" y="2401888"/>
            <a:ext cx="1150938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4  4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Text Box 46"/>
          <p:cNvSpPr txBox="1">
            <a:spLocks noChangeArrowheads="1"/>
          </p:cNvSpPr>
          <p:nvPr/>
        </p:nvSpPr>
        <p:spPr bwMode="auto">
          <a:xfrm>
            <a:off x="5639435" y="3259138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" name="Text Box 47"/>
          <p:cNvSpPr txBox="1">
            <a:spLocks noChangeArrowheads="1"/>
          </p:cNvSpPr>
          <p:nvPr/>
        </p:nvSpPr>
        <p:spPr bwMode="auto">
          <a:xfrm>
            <a:off x="6184265" y="3266123"/>
            <a:ext cx="4302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11" name="Group 65"/>
          <p:cNvGrpSpPr/>
          <p:nvPr/>
        </p:nvGrpSpPr>
        <p:grpSpPr>
          <a:xfrm>
            <a:off x="5245735" y="2801620"/>
            <a:ext cx="1661795" cy="552450"/>
            <a:chOff x="1608" y="2338"/>
            <a:chExt cx="1047" cy="348"/>
          </a:xfrm>
        </p:grpSpPr>
        <p:sp>
          <p:nvSpPr>
            <p:cNvPr id="12" name="Text Box 44"/>
            <p:cNvSpPr txBox="1">
              <a:spLocks noChangeArrowheads="1"/>
            </p:cNvSpPr>
            <p:nvPr/>
          </p:nvSpPr>
          <p:spPr bwMode="auto">
            <a:xfrm>
              <a:off x="1608" y="2338"/>
              <a:ext cx="1047" cy="3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00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－</a:t>
              </a:r>
              <a:r>
                <a: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2  6</a:t>
              </a:r>
              <a:endPara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3" name="Line 45"/>
            <p:cNvSpPr>
              <a:spLocks noChangeShapeType="1"/>
            </p:cNvSpPr>
            <p:nvPr/>
          </p:nvSpPr>
          <p:spPr bwMode="auto">
            <a:xfrm>
              <a:off x="1640" y="2646"/>
              <a:ext cx="79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5755958" y="2372995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/>
      <p:bldP spid="40" grpId="0"/>
      <p:bldP spid="41" grpId="0"/>
      <p:bldP spid="42" grpId="0"/>
      <p:bldP spid="43" grpId="0"/>
      <p:bldP spid="56" grpId="0" bldLvl="0" animBg="1"/>
      <p:bldP spid="69" grpId="0" bldLvl="0" animBg="1"/>
      <p:bldP spid="68" grpId="0"/>
      <p:bldP spid="8" grpId="0"/>
      <p:bldP spid="9" grpId="0"/>
      <p:bldP spid="10" grpId="0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5000,&quot;width&quot;:9487}"/>
</p:tagLst>
</file>

<file path=ppt/tags/tag2.xml><?xml version="1.0" encoding="utf-8"?>
<p:tagLst xmlns:p="http://schemas.openxmlformats.org/presentationml/2006/main">
  <p:tag name="KSO_WM_UNIT_TABLE_BEAUTIFY" val="smartTable{9671d111-86c9-4efe-9843-c9b11c34ac92}"/>
</p:tagLst>
</file>

<file path=ppt/tags/tag3.xml><?xml version="1.0" encoding="utf-8"?>
<p:tagLst xmlns:p="http://schemas.openxmlformats.org/presentationml/2006/main">
  <p:tag name="KSO_WM_UNIT_TABLE_BEAUTIFY" val="smartTable{9671d111-86c9-4efe-9843-c9b11c34ac92}"/>
</p:tagLst>
</file>

<file path=ppt/tags/tag4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1622</Words>
  <Application>WPS 演示</Application>
  <PresentationFormat>全屏显示(16:9)</PresentationFormat>
  <Paragraphs>716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楷体_GB2312</vt:lpstr>
      <vt:lpstr>Times New Roman</vt:lpstr>
      <vt:lpstr>新宋体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502</cp:revision>
  <dcterms:created xsi:type="dcterms:W3CDTF">2015-05-29T07:51:00Z</dcterms:created>
  <dcterms:modified xsi:type="dcterms:W3CDTF">2023-09-28T13:23:05Z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