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2"/>
  </p:notesMasterIdLst>
  <p:sldIdLst>
    <p:sldId id="256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82" r:id="rId12"/>
    <p:sldId id="285" r:id="rId13"/>
    <p:sldId id="274" r:id="rId14"/>
    <p:sldId id="275" r:id="rId15"/>
    <p:sldId id="281" r:id="rId16"/>
    <p:sldId id="277" r:id="rId17"/>
    <p:sldId id="278" r:id="rId18"/>
    <p:sldId id="269" r:id="rId19"/>
    <p:sldId id="273" r:id="rId20"/>
    <p:sldId id="283" r:id="rId21"/>
    <p:sldId id="284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270" r:id="rId30"/>
    <p:sldId id="303" r:id="rId31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66"/>
    <a:srgbClr val="6600CC"/>
    <a:srgbClr val="9900FF"/>
    <a:srgbClr val="FF6600"/>
    <a:srgbClr val="A50021"/>
    <a:srgbClr val="00FF00"/>
    <a:srgbClr val="FFCC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F6B4B9-1C04-4043-8244-2942D2B78BE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3D7A6-9153-4D06-B8DF-BB31375CF2B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1" name="图片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587" y="0"/>
            <a:ext cx="91471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GIF"/><Relationship Id="rId1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GIF"/><Relationship Id="rId1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1.GIF"/><Relationship Id="rId1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1828800" y="1676400"/>
            <a:ext cx="5105400" cy="2133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72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Lsson 13</a:t>
            </a:r>
            <a:endParaRPr lang="zh-CN" altLang="en-US" sz="72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>
            <a:off x="457200" y="3886200"/>
            <a:ext cx="8229600" cy="1600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How Do You Feel ?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6600" b="1" i="1" dirty="0">
                <a:solidFill>
                  <a:srgbClr val="6600CC"/>
                </a:solidFill>
              </a:rPr>
              <a:t>How do you feel ?</a:t>
            </a:r>
            <a:endParaRPr lang="en-US" altLang="zh-CN" sz="6600" b="1" i="1" dirty="0">
              <a:solidFill>
                <a:srgbClr val="6600CC"/>
              </a:solidFill>
            </a:endParaRPr>
          </a:p>
        </p:txBody>
      </p:sp>
      <p:pic>
        <p:nvPicPr>
          <p:cNvPr id="33795" name="Picture 3" descr="8B8L9DZOUA`MJZH$QZ6A5_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6" descr="u=1234988770,279733908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228600"/>
            <a:ext cx="35052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11" descr="u=2445271319,3536726354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124200"/>
            <a:ext cx="2667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AutoShape 12"/>
          <p:cNvSpPr/>
          <p:nvPr/>
        </p:nvSpPr>
        <p:spPr>
          <a:xfrm flipH="1" flipV="1">
            <a:off x="0" y="228600"/>
            <a:ext cx="5638800" cy="2590800"/>
          </a:xfrm>
          <a:prstGeom prst="wedgeRoundRectCallout">
            <a:avLst>
              <a:gd name="adj1" fmla="val -64583"/>
              <a:gd name="adj2" fmla="val -2071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Happy, happy, happy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I’m  happy.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How do you feel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？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/>
            <a:endParaRPr lang="en-US" altLang="zh-CN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AutoShape 13"/>
          <p:cNvSpPr/>
          <p:nvPr/>
        </p:nvSpPr>
        <p:spPr>
          <a:xfrm flipH="1" flipV="1">
            <a:off x="3657600" y="4724400"/>
            <a:ext cx="5105400" cy="1371600"/>
          </a:xfrm>
          <a:prstGeom prst="wedgeRoundRectCallout">
            <a:avLst>
              <a:gd name="adj1" fmla="val 63056"/>
              <a:gd name="adj2" fmla="val 3588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dirty="0">
                <a:latin typeface="Arial" panose="020B0604020202020204" pitchFamily="34" charset="0"/>
              </a:rPr>
              <a:t>      </a:t>
            </a:r>
            <a:endParaRPr lang="en-US" altLang="zh-CN" dirty="0">
              <a:latin typeface="Arial" panose="020B0604020202020204" pitchFamily="34" charset="0"/>
            </a:endParaRPr>
          </a:p>
          <a:p>
            <a:pPr algn="ctr" eaLnBrk="1" hangingPunct="1"/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Text Box 14"/>
          <p:cNvSpPr txBox="1"/>
          <p:nvPr/>
        </p:nvSpPr>
        <p:spPr>
          <a:xfrm>
            <a:off x="3810000" y="4343400"/>
            <a:ext cx="4595813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I feel happy, too.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225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685800" y="4038600"/>
            <a:ext cx="5975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4339" name="Picture 8" descr="u=3251394417,162899458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0" y="2590800"/>
            <a:ext cx="3028950" cy="384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11" descr="u=3448954298,4039079046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29718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AutoShape 12"/>
          <p:cNvSpPr/>
          <p:nvPr/>
        </p:nvSpPr>
        <p:spPr>
          <a:xfrm flipH="1" flipV="1">
            <a:off x="3429000" y="228600"/>
            <a:ext cx="5486400" cy="2057400"/>
          </a:xfrm>
          <a:prstGeom prst="wedgeRoundRectCallout">
            <a:avLst>
              <a:gd name="adj1" fmla="val 61370"/>
              <a:gd name="adj2" fmla="val -23458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r>
              <a:rPr lang="en-US" altLang="zh-CN" sz="6000" b="1" dirty="0">
                <a:solidFill>
                  <a:srgbClr val="A50021"/>
                </a:solidFill>
                <a:latin typeface="Arial" panose="020B0604020202020204" pitchFamily="34" charset="0"/>
              </a:rPr>
              <a:t>I’m  sad.</a:t>
            </a:r>
            <a:endParaRPr lang="en-US" altLang="zh-CN" sz="6000" b="1" dirty="0">
              <a:solidFill>
                <a:srgbClr val="A50021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sz="4800" b="1" dirty="0">
                <a:solidFill>
                  <a:srgbClr val="000099"/>
                </a:solidFill>
                <a:latin typeface="Arial" panose="020B0604020202020204" pitchFamily="34" charset="0"/>
              </a:rPr>
              <a:t>How do you feel ?</a:t>
            </a:r>
            <a:endParaRPr lang="en-US" altLang="zh-CN" sz="48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ctr" eaLnBrk="1" hangingPunct="1"/>
            <a:endParaRPr lang="en-US" altLang="zh-CN" sz="48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AutoShape 13"/>
          <p:cNvSpPr/>
          <p:nvPr/>
        </p:nvSpPr>
        <p:spPr>
          <a:xfrm flipH="1" flipV="1">
            <a:off x="228600" y="4191000"/>
            <a:ext cx="5819775" cy="2057400"/>
          </a:xfrm>
          <a:prstGeom prst="wedgeRoundRectCallout">
            <a:avLst>
              <a:gd name="adj1" fmla="val -62523"/>
              <a:gd name="adj2" fmla="val 3271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r>
              <a:rPr lang="en-US" altLang="zh-CN" sz="5400" b="1" dirty="0">
                <a:solidFill>
                  <a:srgbClr val="000099"/>
                </a:solidFill>
                <a:latin typeface="Arial" panose="020B0604020202020204" pitchFamily="34" charset="0"/>
              </a:rPr>
              <a:t>I feel sad, too .</a:t>
            </a:r>
            <a:endParaRPr lang="en-US" altLang="zh-CN" sz="5400" b="1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ctr" eaLnBrk="1" hangingPunct="1"/>
            <a:endParaRPr lang="en-US" altLang="zh-CN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 descr="u=3342980811,2422512544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4495800"/>
            <a:ext cx="20955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7" descr="u=3808333215,3266358983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Text Box 9"/>
          <p:cNvSpPr txBox="1"/>
          <p:nvPr/>
        </p:nvSpPr>
        <p:spPr>
          <a:xfrm>
            <a:off x="3657600" y="838200"/>
            <a:ext cx="5408613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Cold, cold, cold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I m very cold . 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How do you feel ?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1066800" y="4267200"/>
            <a:ext cx="4800600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I feel cold , too .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4800" b="1" dirty="0">
              <a:latin typeface="Arial" panose="020B0604020202020204" pitchFamily="34" charset="0"/>
            </a:endParaRPr>
          </a:p>
        </p:txBody>
      </p:sp>
      <p:pic>
        <p:nvPicPr>
          <p:cNvPr id="1536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3" y="695325"/>
            <a:ext cx="2928937" cy="273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97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2700338" y="5157788"/>
            <a:ext cx="4464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6387" name="Picture 8" descr="u=326337209,1655662782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2400"/>
            <a:ext cx="2057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11" descr="u=2759762181,321746662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2590800"/>
            <a:ext cx="22860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AutoShape 12"/>
          <p:cNvSpPr/>
          <p:nvPr/>
        </p:nvSpPr>
        <p:spPr>
          <a:xfrm flipH="1" flipV="1">
            <a:off x="3203575" y="457200"/>
            <a:ext cx="5940425" cy="1800225"/>
          </a:xfrm>
          <a:prstGeom prst="wedgeRoundRectCallout">
            <a:avLst>
              <a:gd name="adj1" fmla="val 61116"/>
              <a:gd name="adj2" fmla="val -15083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I’m  very  hot.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How  do  you  feel ?</a:t>
            </a:r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AutoShape 13"/>
          <p:cNvSpPr/>
          <p:nvPr/>
        </p:nvSpPr>
        <p:spPr>
          <a:xfrm flipH="1" flipV="1">
            <a:off x="0" y="3962400"/>
            <a:ext cx="6245225" cy="2562225"/>
          </a:xfrm>
          <a:prstGeom prst="wedgeRoundRectCallout">
            <a:avLst>
              <a:gd name="adj1" fmla="val -60500"/>
              <a:gd name="adj2" fmla="val 56935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 eaLnBrk="1" hangingPunct="1"/>
            <a:endParaRPr lang="en-US" altLang="zh-CN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I  feel  hot , too .</a:t>
            </a:r>
            <a:endParaRPr lang="en-US" altLang="zh-CN" sz="54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 eaLnBrk="1" hangingPunct="1"/>
            <a:endParaRPr lang="en-US" altLang="zh-CN" sz="54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9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 Box 3"/>
          <p:cNvSpPr txBox="1"/>
          <p:nvPr/>
        </p:nvSpPr>
        <p:spPr>
          <a:xfrm>
            <a:off x="395288" y="4076700"/>
            <a:ext cx="8459787" cy="3529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45000"/>
              </a:lnSpc>
              <a:spcBef>
                <a:spcPct val="50000"/>
              </a:spcBef>
            </a:pPr>
            <a:r>
              <a:rPr lang="en-US" altLang="zh-CN" sz="4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sz="4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45000"/>
              </a:lnSpc>
              <a:spcBef>
                <a:spcPct val="50000"/>
              </a:spcBef>
            </a:pPr>
            <a:r>
              <a:rPr lang="en-US" altLang="zh-CN" sz="6000" b="1" dirty="0">
                <a:solidFill>
                  <a:srgbClr val="000000"/>
                </a:solidFill>
                <a:latin typeface="Arial" panose="020B0604020202020204" pitchFamily="34" charset="0"/>
              </a:rPr>
              <a:t>How  do  you  feel ?</a:t>
            </a:r>
            <a:endParaRPr lang="en-US" altLang="zh-CN" sz="6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45000"/>
              </a:lnSpc>
              <a:spcBef>
                <a:spcPct val="50000"/>
              </a:spcBef>
            </a:pPr>
            <a:r>
              <a:rPr lang="en-US" altLang="zh-CN" sz="6000" b="1" dirty="0">
                <a:solidFill>
                  <a:srgbClr val="000000"/>
                </a:solidFill>
                <a:latin typeface="Arial" panose="020B0604020202020204" pitchFamily="34" charset="0"/>
              </a:rPr>
              <a:t>I  feel  tired .</a:t>
            </a:r>
            <a:endParaRPr lang="en-US" altLang="zh-CN" sz="6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6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1741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533400"/>
            <a:ext cx="4695825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WordArt 4"/>
          <p:cNvSpPr>
            <a:spLocks noTextEdit="1"/>
          </p:cNvSpPr>
          <p:nvPr/>
        </p:nvSpPr>
        <p:spPr>
          <a:xfrm>
            <a:off x="533400" y="1905000"/>
            <a:ext cx="8001000" cy="3200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Estrangelo Edessa" panose="03080600000000000000" charset="0"/>
                <a:ea typeface="Estrangelo Edessa" panose="03080600000000000000" charset="0"/>
              </a:rPr>
              <a:t>Let's sing a song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Estrangelo Edessa" panose="03080600000000000000" charset="0"/>
              <a:ea typeface="Estrangelo Edessa" panose="03080600000000000000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pic>
        <p:nvPicPr>
          <p:cNvPr id="19460" name="Picture 4" descr="背景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5" descr="1211181008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WordArt 6"/>
          <p:cNvSpPr/>
          <p:nvPr/>
        </p:nvSpPr>
        <p:spPr>
          <a:xfrm>
            <a:off x="1371600" y="381000"/>
            <a:ext cx="5181600" cy="13335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sing!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5" descr="t0156aa90096eaaea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Rectangle 6"/>
          <p:cNvSpPr/>
          <p:nvPr/>
        </p:nvSpPr>
        <p:spPr>
          <a:xfrm>
            <a:off x="0" y="0"/>
            <a:ext cx="9144000" cy="6626225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99"/>
                </a:solidFill>
                <a:latin typeface="Arial" panose="020B0604020202020204" pitchFamily="34" charset="0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实践广场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（    ）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你想知道朋友的感受，应该这样问：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          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A. How do you feel?   B. How are you?</a:t>
            </a: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(     )  2.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我也很累。应该这样表达：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          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A. I  feel  tired, too.       B. I  feel  sad .</a:t>
            </a: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为下列情景选择你的感受。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１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走在烈日下的街道上，你会说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___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２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冬天站在寒风里，你会说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____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３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过生日你收到了小朋友的礼物，你会说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__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４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周六做了一天的家务，你会说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_____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５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你最心爱的玩具坏了，你会说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_____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Ａ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Ｉ 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feel  cold .  B.  I  feel  hot  .C. I  feel tired .        D.  I  feel  happy .     E.   I  feel  sad.</a:t>
            </a: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533400" y="636588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A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381000" y="16764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A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6400800" y="30480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B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5562600" y="35052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A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7848600" y="39624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D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6" name="Text Box 12"/>
          <p:cNvSpPr txBox="1"/>
          <p:nvPr/>
        </p:nvSpPr>
        <p:spPr>
          <a:xfrm>
            <a:off x="6248400" y="44196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C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6308725" y="4995863"/>
            <a:ext cx="48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E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17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/>
      <p:bldP spid="31752" grpId="0"/>
      <p:bldP spid="31753" grpId="0"/>
      <p:bldP spid="31754" grpId="0"/>
      <p:bldP spid="31756" grpId="0"/>
      <p:bldP spid="317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5" descr="u=690331278,1839206329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6"/>
          <p:cNvSpPr txBox="1"/>
          <p:nvPr/>
        </p:nvSpPr>
        <p:spPr>
          <a:xfrm>
            <a:off x="304800" y="228600"/>
            <a:ext cx="69246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Arial" panose="020B0604020202020204" pitchFamily="34" charset="0"/>
              </a:rPr>
              <a:t>写出下面单词的对应词。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1508" name="Text Box 7"/>
          <p:cNvSpPr txBox="1"/>
          <p:nvPr/>
        </p:nvSpPr>
        <p:spPr>
          <a:xfrm>
            <a:off x="1066800" y="1047750"/>
            <a:ext cx="18224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latin typeface="Arial" panose="020B0604020202020204" pitchFamily="34" charset="0"/>
              </a:rPr>
              <a:t>open</a:t>
            </a:r>
            <a:endParaRPr lang="en-US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21509" name="Line 8"/>
          <p:cNvSpPr/>
          <p:nvPr/>
        </p:nvSpPr>
        <p:spPr>
          <a:xfrm>
            <a:off x="2971800" y="1676400"/>
            <a:ext cx="1371600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77" name="Text Box 9"/>
          <p:cNvSpPr txBox="1"/>
          <p:nvPr/>
        </p:nvSpPr>
        <p:spPr>
          <a:xfrm>
            <a:off x="4419600" y="1047750"/>
            <a:ext cx="1936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close</a:t>
            </a:r>
            <a:endParaRPr lang="en-US" altLang="zh-CN" sz="5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Text Box 10"/>
          <p:cNvSpPr txBox="1"/>
          <p:nvPr/>
        </p:nvSpPr>
        <p:spPr>
          <a:xfrm>
            <a:off x="990600" y="2133600"/>
            <a:ext cx="1936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latin typeface="Arial" panose="020B0604020202020204" pitchFamily="34" charset="0"/>
              </a:rPr>
              <a:t>white</a:t>
            </a:r>
            <a:endParaRPr lang="en-US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21512" name="Line 11"/>
          <p:cNvSpPr/>
          <p:nvPr/>
        </p:nvSpPr>
        <p:spPr>
          <a:xfrm>
            <a:off x="3048000" y="2667000"/>
            <a:ext cx="1371600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80" name="Text Box 12"/>
          <p:cNvSpPr txBox="1"/>
          <p:nvPr/>
        </p:nvSpPr>
        <p:spPr>
          <a:xfrm>
            <a:off x="4479925" y="2032000"/>
            <a:ext cx="1936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black</a:t>
            </a:r>
            <a:endParaRPr lang="en-US" altLang="zh-CN" sz="5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Text Box 13"/>
          <p:cNvSpPr txBox="1"/>
          <p:nvPr/>
        </p:nvSpPr>
        <p:spPr>
          <a:xfrm>
            <a:off x="1295400" y="3200400"/>
            <a:ext cx="12509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latin typeface="Arial" panose="020B0604020202020204" pitchFamily="34" charset="0"/>
              </a:rPr>
              <a:t>hot</a:t>
            </a:r>
            <a:endParaRPr lang="en-US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21515" name="Line 14"/>
          <p:cNvSpPr/>
          <p:nvPr/>
        </p:nvSpPr>
        <p:spPr>
          <a:xfrm>
            <a:off x="2971800" y="3733800"/>
            <a:ext cx="1524000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6" name="Line 15"/>
          <p:cNvSpPr/>
          <p:nvPr/>
        </p:nvSpPr>
        <p:spPr>
          <a:xfrm>
            <a:off x="3048000" y="4876800"/>
            <a:ext cx="1371600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84" name="Text Box 16"/>
          <p:cNvSpPr txBox="1"/>
          <p:nvPr/>
        </p:nvSpPr>
        <p:spPr>
          <a:xfrm>
            <a:off x="4648200" y="3124200"/>
            <a:ext cx="15938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cold</a:t>
            </a:r>
            <a:endParaRPr lang="en-US" altLang="zh-CN" sz="5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1518" name="Text Box 17"/>
          <p:cNvSpPr txBox="1"/>
          <p:nvPr/>
        </p:nvSpPr>
        <p:spPr>
          <a:xfrm>
            <a:off x="838200" y="4267200"/>
            <a:ext cx="22034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latin typeface="Arial" panose="020B0604020202020204" pitchFamily="34" charset="0"/>
              </a:rPr>
              <a:t>happy</a:t>
            </a:r>
            <a:endParaRPr lang="en-US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32786" name="Text Box 18"/>
          <p:cNvSpPr txBox="1"/>
          <p:nvPr/>
        </p:nvSpPr>
        <p:spPr>
          <a:xfrm>
            <a:off x="4800600" y="4267200"/>
            <a:ext cx="13652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sad</a:t>
            </a:r>
            <a:endParaRPr lang="en-US" altLang="zh-CN" sz="5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27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78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3" name="Text Box 5"/>
          <p:cNvSpPr txBox="1"/>
          <p:nvPr/>
        </p:nvSpPr>
        <p:spPr>
          <a:xfrm>
            <a:off x="4953000" y="1371600"/>
            <a:ext cx="3352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7200" dirty="0">
                <a:solidFill>
                  <a:srgbClr val="FF0000"/>
                </a:solidFill>
                <a:latin typeface="Arial Black" panose="020B0A04020102020204" pitchFamily="34" charset="0"/>
              </a:rPr>
              <a:t>happy</a:t>
            </a:r>
            <a:endParaRPr lang="en-US" altLang="zh-CN" sz="7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4953000" y="3200400"/>
            <a:ext cx="39624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高兴的； 幸福的</a:t>
            </a:r>
            <a:endParaRPr lang="zh-CN" altLang="en-US" sz="6000" b="1" dirty="0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00" name="Group 7"/>
          <p:cNvGrpSpPr/>
          <p:nvPr/>
        </p:nvGrpSpPr>
        <p:grpSpPr>
          <a:xfrm>
            <a:off x="4419600" y="1143000"/>
            <a:ext cx="4537075" cy="1800225"/>
            <a:chOff x="0" y="0"/>
            <a:chExt cx="907" cy="408"/>
          </a:xfrm>
        </p:grpSpPr>
        <p:sp>
          <p:nvSpPr>
            <p:cNvPr id="4102" name="Line 8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3" name="Line 9"/>
            <p:cNvSpPr/>
            <p:nvPr/>
          </p:nvSpPr>
          <p:spPr>
            <a:xfrm>
              <a:off x="0" y="136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4" name="Line 10"/>
            <p:cNvSpPr/>
            <p:nvPr/>
          </p:nvSpPr>
          <p:spPr>
            <a:xfrm>
              <a:off x="0" y="272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5" name="Line 11"/>
            <p:cNvSpPr/>
            <p:nvPr/>
          </p:nvSpPr>
          <p:spPr>
            <a:xfrm>
              <a:off x="0" y="408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10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" y="1495425"/>
            <a:ext cx="4191000" cy="340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3"/>
          <p:cNvSpPr>
            <a:spLocks noTextEdit="1"/>
          </p:cNvSpPr>
          <p:nvPr/>
        </p:nvSpPr>
        <p:spPr>
          <a:xfrm>
            <a:off x="827088" y="620713"/>
            <a:ext cx="5832475" cy="3168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781800" y="1066800"/>
            <a:ext cx="576263" cy="19970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25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</a:t>
            </a:r>
            <a:endParaRPr kumimoji="1" lang="en-US" altLang="zh-CN" sz="12500" b="1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WordArt 3"/>
          <p:cNvSpPr>
            <a:spLocks noTextEdit="1"/>
          </p:cNvSpPr>
          <p:nvPr/>
        </p:nvSpPr>
        <p:spPr>
          <a:xfrm>
            <a:off x="609600" y="773113"/>
            <a:ext cx="6202363" cy="32654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What’s missing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457200" y="609600"/>
            <a:ext cx="31242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kern="1200" cap="none" spc="0" normalizeH="0" baseline="0" noProof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happy</a:t>
            </a:r>
            <a:r>
              <a:rPr kumimoji="0" lang="en-US" altLang="zh-CN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90600" y="4343400"/>
            <a:ext cx="18288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sad</a:t>
            </a:r>
            <a:endParaRPr kumimoji="0" lang="en-US" altLang="zh-CN" sz="5400" kern="1200" cap="none" spc="0" normalizeH="0" baseline="0" noProof="0">
              <a:solidFill>
                <a:srgbClr val="000000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5715000" y="762000"/>
            <a:ext cx="17526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hot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5791200" y="4572000"/>
            <a:ext cx="17843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cold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3733800" y="2514600"/>
            <a:ext cx="19367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tired</a:t>
            </a:r>
            <a:endParaRPr kumimoji="0" lang="en-US" altLang="zh-CN" sz="5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17 -0.00787 C 0.10816 -0.02405 0.12014 -0.03145 0.13108 -0.03746 C 0.14948 -0.04763 0.16823 -0.05341 0.1882 -0.05642 C 0.19827 -0.05781 0.21841 -0.06058 0.21841 -0.06035 C 0.38855 -0.05781 0.39514 -0.06659 0.49462 -0.05018 C 0.5158 -0.0407 0.50712 -0.0437 0.51997 -0.03954 C 0.52361 -0.03654 0.52761 -0.03446 0.53108 -0.03099 C 0.54271 -0.01943 0.53247 -0.02498 0.54219 -0.02058 C 0.54844 -0.01226 0.55539 -0.00347 0.55973 0.00693 C 0.56111 0.01017 0.56146 0.01433 0.56285 0.01757 C 0.56684 0.02705 0.57205 0.03491 0.57552 0.04508 C 0.58091 0.06104 0.58351 0.07884 0.58664 0.09572 C 0.58611 0.14797 0.58611 0.2 0.58507 0.25202 C 0.58473 0.27283 0.57309 0.3089 0.56771 0.32832 C 0.56181 0.34982 0.55747 0.37179 0.54861 0.39167 C 0.5467 0.40231 0.54306 0.40739 0.5375 0.41502 C 0.53386 0.42959 0.52657 0.43722 0.51997 0.44878 C 0.51806 0.45202 0.51754 0.45641 0.51528 0.45942 C 0.51077 0.46543 0.50417 0.46844 0.49931 0.47422 C 0.48177 0.49526 0.50261 0.47445 0.48039 0.49526 C 0.46181 0.5126 0.47275 0.50774 0.45973 0.51213 C 0.45417 0.51953 0.45139 0.52231 0.44375 0.52485 C 0.43664 0.53456 0.42674 0.53919 0.41684 0.54173 C 0.39618 0.55583 0.36823 0.55861 0.34549 0.56508 C 0.32431 0.57086 0.29861 0.58196 0.27709 0.58196 " pathEditMode="relative" rAng="0" ptsTypes="ffffffffffffffffffffffffA">
                                      <p:cBhvr>
                                        <p:cTn id="6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0" y="26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5434E-6 L -0.55416 0.210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00" y="10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89017E-7 C 0.01058 -0.00115 0.01614 -0.00115 0.02551 -0.00416 C 0.03697 -0.00786 0.04617 -0.01826 0.05711 -0.02312 C 0.05867 -0.0252 0.06023 -0.02774 0.06197 -0.02959 C 0.06336 -0.03121 0.06527 -0.03214 0.06666 -0.03375 C 0.07256 -0.04069 0.07569 -0.04786 0.08107 -0.0548 C 0.08767 -0.09086 0.0868 -0.11953 0.07621 -0.15214 C 0.06753 -0.17896 0.06145 -0.19306 0.03975 -0.20277 C 0.02621 -0.21503 0.04287 -0.20092 0.0302 -0.20925 C 0.02725 -0.21133 0.02517 -0.21549 0.02221 -0.21757 C 0.0203 -0.21873 0.01805 -0.21873 0.01596 -0.21965 C 0.00589 -0.22427 -0.004 -0.22844 -0.01424 -0.23237 C -0.02049 -0.23468 -0.02709 -0.2363 -0.03334 -0.23884 C -0.03664 -0.24 -0.04289 -0.243 -0.04289 -0.243 C -0.06511 -0.24231 -0.08733 -0.24231 -0.10956 -0.24092 C -0.11199 -0.24069 -0.11928 -0.2356 -0.12067 -0.23445 C -0.129 -0.22774 -0.13751 -0.21849 -0.14445 -0.20925 C -0.15053 -0.20115 -0.15452 -0.19237 -0.16181 -0.18589 C -0.16685 -0.16601 -0.15869 -0.19422 -0.16824 -0.17526 C -0.16945 -0.17295 -0.16876 -0.16948 -0.1698 -0.16693 C -0.17466 -0.15422 -0.18317 -0.14127 -0.19046 -0.13086 C -0.19463 -0.11445 -0.20261 -0.09826 -0.20782 -0.08231 C -0.21008 -0.0756 -0.21581 -0.06335 -0.21581 -0.06335 C -0.21633 -0.06127 -0.21667 -0.05896 -0.21737 -0.05688 C -0.21824 -0.05456 -0.21997 -0.05295 -0.22067 -0.05063 C -0.22727 -0.03029 -0.21702 -0.05248 -0.22536 -0.03584 C -0.22692 -0.02728 -0.22883 -0.01919 -0.23004 -0.0104 C -0.22952 0.00786 -0.22935 0.02613 -0.22848 0.0444 C -0.22779 0.05942 -0.20799 0.08047 -0.19845 0.08463 C -0.19115 0.09203 -0.18334 0.0985 -0.17449 0.10151 C -0.16876 0.10682 -0.16511 0.10705 -0.15869 0.11006 C -0.14723 0.11561 -0.13577 0.12093 -0.12379 0.12486 C -0.0889 0.15468 -0.02154 0.1385 0.02221 0.11838 C 0.03454 0.11284 0.05034 0.11122 0.06197 0.10359 C 0.06614 0.10081 0.07013 0.09711 0.07464 0.09526 C 0.07777 0.09388 0.08419 0.0911 0.08419 0.0911 C 0.08958 0.08601 0.09687 0.08463 0.10155 0.07838 C 0.10919 0.06821 0.11423 0.06151 0.12378 0.05503 C 0.13645 0.03122 0.11562 0.06867 0.13315 0.0444 C 0.13454 0.04278 0.13419 0.04 0.13489 0.03815 C 0.13801 0.03029 0.14374 0.02405 0.14773 0.01711 C 0.15485 0.0044 0.16145 -0.01664 0.16996 -0.02728 C 0.17187 -0.03769 0.17534 -0.04555 0.18107 -0.05271 C 0.1894 -0.08115 0.17881 -0.04901 0.18888 -0.06959 C 0.19652 -0.08485 0.18437 -0.06821 0.19374 -0.08023 C 0.19826 -0.09271 0.20555 -0.10636 0.2144 -0.11399 C 0.21718 -0.12578 0.23228 -0.14058 0.24131 -0.14358 C 0.25086 -0.1526 0.26162 -0.14797 0.27152 -0.1415 C 0.28072 -0.12901 0.27725 -0.13503 0.28263 -0.12462 C 0.28801 -0.10289 0.29374 -0.08115 0.29843 -0.05919 C 0.30051 -0.04925 0.30468 -0.03769 0.30485 -0.02728 C 0.30537 0.00301 0.30485 0.0333 0.30485 0.06359 " pathEditMode="relative" ptsTypes="fff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47 -0.00671 -0.00608 -0.01017 -0.01111 -0.0148 C -0.01476 -0.0215 -0.01788 -0.02636 -0.02066 -0.03376 C -0.02257 -0.0437 -0.02518 -0.05341 -0.02709 -0.06335 C -0.02657 -0.10983 -0.02657 -0.15653 -0.02552 -0.20301 C -0.02535 -0.21041 -0.02205 -0.21688 -0.02066 -0.22405 C -0.01841 -0.2363 -0.0158 -0.2548 -0.01111 -0.26636 C -0.00747 -0.27515 -0.00261 -0.28324 0.00156 -0.29179 C 0.00278 -0.29434 0.0059 -0.2941 0.00781 -0.29595 C 0.01076 -0.29896 0.01319 -0.30312 0.0158 -0.30659 C 0.01962 -0.31168 0.02274 -0.30983 0.02691 -0.31283 C 0.03871 -0.32162 0.04861 -0.33341 0.06024 -0.34243 C 0.06284 -0.34451 0.0658 -0.34636 0.06823 -0.34867 C 0.06944 -0.34983 0.07014 -0.35191 0.07135 -0.35306 C 0.08107 -0.36185 0.10312 -0.37295 0.1158 -0.37619 C 0.12569 -0.3852 0.14218 -0.38844 0.15399 -0.39098 C 0.18055 -0.40278 0.20903 -0.40509 0.23646 -0.41226 C 0.27031 -0.42104 0.30399 -0.43006 0.33802 -0.43746 C 0.51423 -0.43676 0.69045 -0.43676 0.86666 -0.43538 C 0.87309 -0.43538 0.87916 -0.43214 0.88559 -0.43121 C 0.89444 -0.42358 0.89878 -0.42058 0.90955 -0.42058 " pathEditMode="relative" ptsTypes="ffffffffffffffffffffA">
                                      <p:cBhvr>
                                        <p:cTn id="12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5087E-6 L 0.06077 -0.5327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2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0955 -0.42058 L 0.29167 -0.32185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0" y="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5" grpId="1"/>
      <p:bldP spid="61445" grpId="2"/>
      <p:bldP spid="61446" grpId="0"/>
      <p:bldP spid="61447" grpId="0"/>
      <p:bldP spid="614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31242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5400" kern="1200" cap="none" spc="0" normalizeH="0" baseline="0" noProof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happy</a:t>
            </a:r>
            <a:r>
              <a:rPr kumimoji="0" lang="en-US" altLang="zh-CN" kern="1200" cap="none" spc="0" normalizeH="0" baseline="0" noProof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990600" y="4343400"/>
            <a:ext cx="18288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>
                <a:solidFill>
                  <a:srgbClr val="00000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sad</a:t>
            </a:r>
            <a:endParaRPr kumimoji="0" lang="en-US" altLang="zh-CN" sz="5400" kern="1200" cap="none" spc="0" normalizeH="0" baseline="0" noProof="0">
              <a:solidFill>
                <a:srgbClr val="000000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5715000" y="762000"/>
            <a:ext cx="175260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hot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5791200" y="4572000"/>
            <a:ext cx="17843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cold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3810000" y="2514600"/>
            <a:ext cx="19367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tired</a:t>
            </a:r>
            <a:endParaRPr kumimoji="0" lang="en-US" altLang="zh-CN" sz="5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08092E-6 C -0.07135 0.25318 -0.14253 0.50636 -0.06823 0.56023 C 0.00608 0.6141 0.38299 0.41826 0.44601 0.32347 C 0.50903 0.22867 0.4092 0.11006 0.30955 -0.00833 " pathEditMode="relative" ptsTypes="aaaA">
                                      <p:cBhvr>
                                        <p:cTn id="6" dur="2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788 0.21619 -0.03577 0.43237 -0.11111 0.43145 C -0.18646 0.43052 -0.39549 0.06682 -0.45226 -0.00624 " pathEditMode="relative" ptsTypes="aaA">
                                      <p:cBhvr>
                                        <p:cTn id="8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35 -0.07144 C 0.17205 -0.21202 0.29375 -0.35237 0.38525 -0.34613 C 0.47674 -0.33988 0.58299 -0.08832 0.59966 -0.03329 C 0.61632 0.02173 0.5507 0.00254 0.48525 -0.01642 " pathEditMode="relative" ptsTypes="aaaA">
                                      <p:cBhvr>
                                        <p:cTn id="10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5087E-6 L -0.26423 -0.377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-189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09 -2.36994E-6 L 0.60243 -0.0221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243 -0.02219 L -0.13924 0.35515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/>
      <p:bldP spid="65542" grpId="0"/>
      <p:bldP spid="65542" grpId="1"/>
      <p:bldP spid="65542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9" name="Picture 9" descr="高兴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066800"/>
            <a:ext cx="20574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70" name="Picture 10" descr="伤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276600"/>
            <a:ext cx="16764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71" name="Picture 11" descr="累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762000"/>
            <a:ext cx="1600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72" name="Picture 12" descr="6608733_093900881000_2"/>
          <p:cNvPicPr>
            <a:picLocks noChangeAspect="1"/>
          </p:cNvPicPr>
          <p:nvPr/>
        </p:nvPicPr>
        <p:blipFill>
          <a:blip r:embed="rId5"/>
          <a:srcRect l="23785" t="2074" r="27055" b="31548"/>
          <a:stretch>
            <a:fillRect/>
          </a:stretch>
        </p:blipFill>
        <p:spPr>
          <a:xfrm>
            <a:off x="533400" y="685800"/>
            <a:ext cx="2068513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73" name="Picture 13" descr="xinsimple_57206022811089962301225"/>
          <p:cNvPicPr>
            <a:picLocks noChangeAspect="1"/>
          </p:cNvPicPr>
          <p:nvPr/>
        </p:nvPicPr>
        <p:blipFill>
          <a:blip r:embed="rId6">
            <a:clrChange>
              <a:clrFrom>
                <a:srgbClr val="F2FA59"/>
              </a:clrFrom>
              <a:clrTo>
                <a:srgbClr val="F2FA59">
                  <a:alpha val="0"/>
                </a:srgbClr>
              </a:clrTo>
            </a:clrChange>
          </a:blip>
          <a:srcRect l="42236" t="14325" r="18634" b="35538"/>
          <a:stretch>
            <a:fillRect/>
          </a:stretch>
        </p:blipFill>
        <p:spPr>
          <a:xfrm>
            <a:off x="1828800" y="3429000"/>
            <a:ext cx="154305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5607E-7 L 0.62032 0.41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0" y="20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4971E-6 L -0.65 0.410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00" y="20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89017E-7 L 0.4573 -0.449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2312E-6 L -0.475 -0.393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0" y="-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Picture 2" descr="高兴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066800"/>
            <a:ext cx="20574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7" name="Picture 3" descr="伤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276600"/>
            <a:ext cx="16764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8" name="Picture 4" descr="累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762000"/>
            <a:ext cx="1600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Picture 5" descr="6608733_093900881000_2"/>
          <p:cNvPicPr>
            <a:picLocks noChangeAspect="1"/>
          </p:cNvPicPr>
          <p:nvPr/>
        </p:nvPicPr>
        <p:blipFill>
          <a:blip r:embed="rId5"/>
          <a:srcRect l="23785" t="2074" r="27055" b="31548"/>
          <a:stretch>
            <a:fillRect/>
          </a:stretch>
        </p:blipFill>
        <p:spPr>
          <a:xfrm>
            <a:off x="533400" y="685800"/>
            <a:ext cx="2068513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Picture 6" descr="xinsimple_57206022811089962301225"/>
          <p:cNvPicPr>
            <a:picLocks noChangeAspect="1"/>
          </p:cNvPicPr>
          <p:nvPr/>
        </p:nvPicPr>
        <p:blipFill>
          <a:blip r:embed="rId6">
            <a:clrChange>
              <a:clrFrom>
                <a:srgbClr val="F2FA59"/>
              </a:clrFrom>
              <a:clrTo>
                <a:srgbClr val="F2FA59">
                  <a:alpha val="0"/>
                </a:srgbClr>
              </a:clrTo>
            </a:clrChange>
          </a:blip>
          <a:srcRect l="42236" t="14325" r="18634" b="35538"/>
          <a:stretch>
            <a:fillRect/>
          </a:stretch>
        </p:blipFill>
        <p:spPr>
          <a:xfrm>
            <a:off x="1828800" y="3429000"/>
            <a:ext cx="154305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2.36994E-6 C 0.04081 -0.0652 0.0816 -0.1304 0.11598 -0.04439 C 0.15035 0.04162 0.19133 0.42243 0.20643 0.51584 " pathEditMode="relative" ptsTypes="aaA">
                                      <p:cBhvr>
                                        <p:cTn id="6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66474E-6 C -0.00399 -0.01017 -0.0066 -0.02335 -0.01285 -0.03144 C -0.01476 -0.04231 -0.01893 -0.0467 -0.02396 -0.05479 C -0.03577 -0.07421 -0.05122 -0.09225 -0.06997 -0.0971 C -0.07778 -0.10497 -0.0849 -0.10682 -0.09375 -0.1119 C -0.10799 -0.12023 -0.12118 -0.13132 -0.13663 -0.13502 C -0.14705 -0.14219 -0.15764 -0.14635 -0.1684 -0.15213 C -0.1967 -0.16716 -0.22413 -0.18381 -0.25261 -0.19861 C -0.27917 -0.21248 -0.30556 -0.2282 -0.33334 -0.23884 C -0.35174 -0.25271 -0.37465 -0.25595 -0.39531 -0.26196 C -0.41545 -0.26774 -0.39063 -0.2608 -0.40643 -0.26612 C -0.41111 -0.26774 -0.42066 -0.27051 -0.42066 -0.27051 C -0.44584 -0.26936 -0.46476 -0.27144 -0.48733 -0.26404 C -0.49306 -0.25341 -0.49879 -0.24462 -0.5033 -0.23236 C -0.50643 -0.22404 -0.50747 -0.21664 -0.51111 -0.20901 C -0.51649 -0.18288 -0.50886 -0.21664 -0.51597 -0.19421 C -0.51875 -0.18566 -0.51997 -0.17572 -0.52222 -0.16693 C -0.52656 -0.15005 -0.53229 -0.13225 -0.5382 -0.11606 C -0.53976 -0.10566 -0.54306 -0.09479 -0.54445 -0.08462 C -0.54618 -0.07236 -0.54792 -0.06034 -0.55087 -0.04855 C -0.55295 -0.03098 -0.55486 -0.02011 -0.55886 -0.00416 C -0.56285 0.02798 -0.56979 0.06128 -0.57952 0.09087 C -0.58299 0.10151 -0.5842 0.11469 -0.59063 0.12278 C -0.59427 0.1422 -0.59132 0.1348 -0.59688 0.1459 C -0.59965 0.16509 -0.60365 0.18914 -0.61441 0.20301 C -0.6158 0.22659 -0.61754 0.24001 -0.62552 0.26012 C -0.62691 0.26821 -0.62743 0.2733 -0.63177 0.27931 C -0.6342 0.29203 -0.63334 0.30475 -0.63021 0.31723 C -0.63073 0.32116 -0.63108 0.32579 -0.63177 0.32995 C -0.63212 0.33203 -0.63386 0.33411 -0.63334 0.33619 C -0.63212 0.34105 -0.62709 0.34891 -0.62709 0.34891 C -0.62448 0.35954 -0.61823 0.36255 -0.61285 0.37018 C -0.61007 0.38336 -0.60747 0.38035 -0.59688 0.3829 C -0.5974 0.38498 -0.59965 0.38752 -0.59844 0.38914 C -0.59653 0.39145 -0.59306 0.39006 -0.59063 0.39122 C -0.58889 0.39214 -0.58768 0.39492 -0.58577 0.39538 C -0.57952 0.39677 -0.57309 0.39677 -0.56667 0.39769 C -0.56042 0.40047 -0.56354 0.39954 -0.55729 0.39954 " pathEditMode="relative" ptsTypes="fffffffffffffffffffffffffffffffffffffA">
                                      <p:cBhvr>
                                        <p:cTn id="8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50289E-6 C -0.00313 0.01156 -0.00174 0.0067 -0.004 0.0148 C -0.00452 0.01711 -0.01025 0.02613 -0.01025 0.02659 C -0.01632 0.03699 -0.02101 0.04416 -0.0283 0.0467 C -0.03768 0.0548 -0.04844 0.04763 -0.05834 0.04509 C -0.06441 0.04092 -0.07066 0.03954 -0.07674 0.03815 C -0.08021 0.03399 -0.08368 0.02867 -0.08698 0.02497 C -0.09028 0.02127 -0.08889 0.0252 -0.0915 0.02173 C -0.09393 0.0185 -0.09532 0.01641 -0.09792 0.0148 C -0.10122 0.00948 -0.10504 0.00254 -0.10868 -0.00162 C -0.11007 -0.00324 -0.11268 -0.00509 -0.11268 -0.00486 C -0.11563 -0.01064 -0.11962 -0.01411 -0.12292 -0.0185 C -0.12587 -0.02243 -0.1283 -0.02937 -0.13125 -0.03353 C -0.13212 -0.03491 -0.13334 -0.03538 -0.13438 -0.03676 C -0.13525 -0.03815 -0.13594 -0.04046 -0.13698 -0.04185 C -0.13768 -0.04324 -0.13872 -0.04416 -0.13941 -0.04509 C -0.14219 -0.05202 -0.14514 -0.05757 -0.14844 -0.06174 C -0.15087 -0.07191 -0.15504 -0.07746 -0.15868 -0.08509 C -0.16285 -0.09434 -0.16719 -0.10312 -0.17136 -0.11191 C -0.17344 -0.1163 -0.17604 -0.12023 -0.17795 -0.12532 C -0.17969 -0.13087 -0.18091 -0.13827 -0.18299 -0.14359 C -0.1842 -0.14682 -0.18577 -0.14983 -0.18681 -0.15353 C -0.18802 -0.15792 -0.19063 -0.16694 -0.19063 -0.16671 C -0.19167 -0.17434 -0.19358 -0.17989 -0.19514 -0.18705 C -0.19653 -0.19491 -0.19775 -0.20278 -0.20018 -0.20879 C -0.20087 -0.21596 -0.20261 -0.22335 -0.20469 -0.2289 C -0.20764 -0.2511 -0.20452 -0.22821 -0.20712 -0.24555 C -0.20834 -0.25226 -0.20851 -0.25873 -0.2099 -0.26544 C -0.21042 -0.27237 -0.21233 -0.29064 -0.21441 -0.29549 C -0.21511 -0.29989 -0.21667 -0.30867 -0.21667 -0.30844 " pathEditMode="relative" rAng="0" ptsTypes="fffffffffffffffffffffffffffffA">
                                      <p:cBhvr>
                                        <p:cTn id="14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-12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-1.04046E-6 C 0.0257 0.01087 0.05435 0.0259 0.08091 0.0296 C 0.09098 0.03098 0.11112 0.03376 0.11112 0.03376 C 0.13386 0.03306 0.1566 0.03283 0.17935 0.03168 C 0.18681 0.03145 0.1941 0.03052 0.20157 0.0296 C 0.20903 0.02844 0.22379 0.02543 0.22379 0.02543 C 0.25244 0.01411 0.2823 0.00879 0.31112 -0.00208 C 0.33143 -0.00971 0.35018 -0.02728 0.3698 -0.03815 C 0.37553 -0.04578 0.38299 -0.04832 0.3889 -0.05503 C 0.39341 -0.06011 0.39671 -0.06705 0.40157 -0.07191 C 0.40365 -0.07399 0.40574 -0.07607 0.40782 -0.07815 C 0.41355 -0.09295 0.40973 -0.08416 0.42049 -0.10358 C 0.42379 -0.10936 0.42535 -0.11815 0.42848 -0.12462 C 0.43195 -0.14358 0.44046 -0.15769 0.44601 -0.17549 C 0.45122 -0.19237 0.45417 -0.21318 0.46181 -0.22821 C 0.46303 -0.23699 0.46494 -0.24509 0.46667 -0.25364 C 0.46841 -0.27722 0.47188 -0.30035 0.47605 -0.32347 C 0.47709 -0.3378 0.47761 -0.34821 0.48091 -0.36139 C 0.48143 -0.36786 0.48143 -0.37433 0.48247 -0.38058 C 0.48299 -0.38358 0.48525 -0.38589 0.4856 -0.3889 C 0.48681 -0.40231 0.48716 -0.42913 0.48716 -0.42913 " pathEditMode="relative" ptsTypes="ffffffffffffffffffffA">
                                      <p:cBhvr>
                                        <p:cTn id="16" dur="2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1" name="Picture 3" descr="伤心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6400" y="3276600"/>
            <a:ext cx="1676400" cy="2057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613" name="Picture 5" descr="6608733_093900881000_2"/>
          <p:cNvPicPr>
            <a:picLocks noChangeAspect="1" noChangeArrowheads="1"/>
          </p:cNvPicPr>
          <p:nvPr/>
        </p:nvPicPr>
        <p:blipFill>
          <a:blip r:embed="rId2"/>
          <a:srcRect l="23785" t="2074" r="27055" b="31548"/>
          <a:stretch>
            <a:fillRect/>
          </a:stretch>
        </p:blipFill>
        <p:spPr bwMode="auto">
          <a:xfrm>
            <a:off x="533400" y="762000"/>
            <a:ext cx="2068513" cy="21336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6019800" y="1066800"/>
            <a:ext cx="19367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tired</a:t>
            </a:r>
            <a:endParaRPr kumimoji="0" lang="en-US" altLang="zh-CN" sz="5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1676400" y="4038600"/>
            <a:ext cx="14033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hot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3200400" y="1295400"/>
            <a:ext cx="2432050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happy</a:t>
            </a:r>
            <a:endParaRPr kumimoji="0" lang="en-US" altLang="zh-CN" sz="5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31214E-6 L 0.8066 -0.44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00" y="-22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32 0.01433 C 0.07726 0.00555 0.08612 0.00231 0.0941 -0.00463 C 0.09827 0.01063 0.10452 -0.00324 0.11164 -0.00671 C 0.11459 -0.00809 0.11806 -0.00809 0.12118 -0.00879 C 0.14011 -0.01919 0.16112 -0.02497 0.18143 -0.02798 C 0.19375 -0.0333 0.18073 -0.02867 0.20695 -0.02798 C 0.25712 -0.02682 0.30747 -0.02659 0.35764 -0.0259 C 0.37396 -0.02243 0.39063 -0.01942 0.40695 -0.01526 C 0.41129 -0.01411 0.41528 -0.01133 0.41962 -0.0111 C 0.44028 -0.01041 0.46077 -0.00948 0.48143 -0.00879 C 0.50053 -0.00463 0.51945 0.00254 0.53855 0.00601 C 0.54011 0.02497 0.54184 0.03769 0.54809 0.05456 C 0.54966 0.06566 0.55313 0.07352 0.55608 0.08416 C 0.55799 0.0911 0.55903 0.09826 0.56077 0.1052 C 0.55816 0.11237 0.55695 0.11884 0.55296 0.12439 C 0.55139 0.13087 0.54896 0.13757 0.54653 0.14335 C 0.5448 0.14774 0.54028 0.15607 0.54028 0.1563 C 0.53559 0.17873 0.52639 0.2 0.51962 0.2215 C 0.51493 0.23607 0.51216 0.25295 0.50521 0.26589 C 0.49723 0.29826 0.48525 0.34335 0.46719 0.3674 C 0.46511 0.37572 0.46025 0.37919 0.45608 0.38636 C 0.454 0.39491 0.44948 0.39977 0.44653 0.40763 C 0.43924 0.42728 0.45487 0.39468 0.43855 0.42243 C 0.42188 0.45087 0.45018 0.4111 0.42431 0.44555 C 0.41754 0.45456 0.40105 0.45873 0.39254 0.46243 C 0.35712 0.47815 0.39462 0.46613 0.34028 0.47954 C 0.32813 0.48254 0.31598 0.48878 0.30365 0.49202 C 0.30157 0.49133 0.29879 0.49202 0.2974 0.48994 C 0.29514 0.48647 0.29549 0.48139 0.2941 0.47722 C 0.29254 0.47237 0.28386 0.45965 0.28299 0.45826 C 0.28143 0.45549 0.27987 0.45272 0.2783 0.44994 C 0.27726 0.44786 0.27518 0.44347 0.27518 0.4437 L 0.24809 0.25526 " pathEditMode="relative" rAng="0" ptsTypes="fffffffffffffffffffffffffffffffAA">
                                      <p:cBhvr>
                                        <p:cTn id="8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0" y="21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-0.08393 C 0.05295 -0.08809 0.05086 -0.09249 0.04878 -0.09665 C 0.0467 -0.10104 0.04774 -0.10705 0.04566 -0.11144 C 0.04479 -0.11329 0.04323 -0.11399 0.04236 -0.11584 C 0.03871 -0.12393 0.03767 -0.13434 0.03281 -0.14104 C 0.02812 -0.14751 0.02413 -0.15514 0.02014 -0.16231 C 0.01579 -0.16994 0.01458 -0.1778 0.01059 -0.18543 C 0.00746 -0.19838 0.00312 -0.19376 -0.00677 -0.19191 C -0.0375 -0.17827 -0.0691 -0.17249 -0.10052 -0.16231 C -0.12379 -0.15491 -0.14566 -0.1422 -0.16875 -0.1348 C -0.19775 -0.10775 -0.22674 -0.08162 -0.25434 -0.05225 C -0.26528 -0.04069 -0.27882 -0.03144 -0.28768 -0.01642 C -0.29445 -0.00486 -0.29601 0.00786 -0.30209 0.01965 C -0.30643 0.04254 -0.31823 0.05942 -0.32431 0.08092 C -0.32657 0.08925 -0.329 0.09757 -0.33056 0.10613 C -0.33108 0.10867 -0.33143 0.11191 -0.33212 0.11468 C -0.33542 0.1274 -0.33785 0.13942 -0.34011 0.15283 C -0.34115 0.15838 -0.34323 0.16971 -0.34323 0.16971 C -0.34271 0.20116 -0.34271 0.23306 -0.34167 0.26474 C -0.34063 0.29711 -0.32535 0.32832 -0.31164 0.35353 C -0.30504 0.36578 -0.29827 0.38058 -0.28941 0.3896 C -0.28507 0.40069 -0.27848 0.40809 -0.27188 0.41688 C -0.2625 0.42936 -0.25521 0.44277 -0.24323 0.45087 C -0.23837 0.46058 -0.22986 0.4652 -0.22275 0.47191 C -0.21546 0.47884 -0.20921 0.48763 -0.20209 0.49526 C -0.19115 0.50682 -0.17118 0.52092 -0.15764 0.52694 C -0.15035 0.53595 -0.14167 0.53873 -0.13212 0.54173 C -0.129 0.53896 -0.12587 0.53595 -0.12275 0.53295 C -0.12118 0.53179 -0.11789 0.52902 -0.11789 0.52902 C -0.09948 0.53133 -0.08177 0.53803 -0.06389 0.54382 C -0.15122 0.56509 -0.26268 0.55098 -0.34323 0.54983 C -0.30469 0.53734 -0.25087 0.53988 -0.20834 0.53757 C -0.17743 0.52832 -0.14445 0.54428 -0.1132 0.54798 C -0.09601 0.55237 -0.07743 0.55538 -0.06077 0.56277 C -0.04549 0.56208 -0.03004 0.56185 -0.01476 0.56069 C -0.00504 0.55977 -0.01094 0.55792 -0.00209 0.55237 C 0.00191 0.54983 0.02448 0.54081 0.02812 0.53942 C 0.06284 0.52809 0.09722 0.51676 0.13281 0.51214 C 0.15139 0.50636 0.17031 0.50335 0.18836 0.49526 C 0.19514 0.48902 0.20121 0.48601 0.20902 0.48254 C 0.21215 0.48092 0.21857 0.47838 0.21857 0.47838 C 0.22222 0.47329 0.23125 0.46566 0.23125 0.46566 C 0.23333 0.45711 0.23541 0.45572 0.24079 0.45087 C 0.24514 0.44231 0.24809 0.43422 0.25503 0.42936 " pathEditMode="relative" ptsTypes="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68 -0.00971 C 0.0941 -0.01826 0.10018 -0.02335 0.10834 -0.02867 C 0.11268 -0.03468 0.11702 -0.03445 0.12101 -0.04138 C 0.12934 -0.05572 0.13229 -0.07005 0.13854 -0.08578 C 0.13976 -0.09225 0.14254 -0.09849 0.14323 -0.10474 C 0.14861 -0.15398 0.1415 -0.12346 0.14636 -0.14289 C 0.14549 -0.18913 0.14792 -0.21803 0.13854 -0.25734 C 0.13629 -0.27768 0.12882 -0.29526 0.12257 -0.31422 C 0.12101 -0.31884 0.12118 -0.32439 0.11945 -0.32924 C 0.11771 -0.33364 0.11302 -0.3415 0.11302 -0.34127 C 0.11025 -0.35699 0.10018 -0.37479 0.0941 -0.3882 C 0.09184 -0.39329 0.08455 -0.40069 0.08455 -0.40046 C 0.08403 -0.40277 0.08403 -0.40531 0.08299 -0.40716 C 0.08021 -0.41202 0.07344 -0.41988 0.07344 -0.41965 C 0.07014 -0.43283 0.07327 -0.42474 0.0592 -0.43884 C 0.05243 -0.44578 0.04601 -0.45433 0.03854 -0.45988 C 0.02275 -0.47213 0.04705 -0.44924 0.02726 -0.46635 C 0.02136 -0.47144 0.02674 -0.47028 0.01927 -0.47491 C 0.0132 -0.47815 0.0066 -0.48046 0.00035 -0.48323 C -0.01302 -0.49479 -0.03194 -0.50219 -0.04757 -0.50659 C -0.05538 -0.51422 -0.05989 -0.51491 -0.06979 -0.51699 C -0.09184 -0.5267 -0.11458 -0.53317 -0.13802 -0.53618 C -0.1408 -0.53757 -0.14444 -0.53896 -0.14722 -0.54034 C -0.14878 -0.54104 -0.15225 -0.54242 -0.15225 -0.54219 C -0.38385 -0.54057 -0.3276 -0.5489 -0.43142 -0.53387 C -0.44687 -0.52878 -0.42778 -0.53618 -0.44409 -0.52554 C -0.44705 -0.5237 -0.45364 -0.52138 -0.45364 -0.52115 C -0.4717 -0.50265 -0.48819 -0.49549 -0.49965 -0.46635 C -0.50208 -0.45341 -0.50659 -0.44069 -0.51076 -0.4282 C -0.51632 -0.41133 -0.52031 -0.37872 -0.52031 -0.36069 " pathEditMode="relative" rAng="0" ptsTypes="fffffffffffffffffffffffffffffA">
                                      <p:cBhvr>
                                        <p:cTn id="12" dur="2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00" y="-27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93642E-6 C 0.00729 -0.00648 0.01823 -0.01087 0.02691 -0.01272 C 0.03333 -0.01411 0.04601 -0.01689 0.04601 -0.01689 C 0.0592 -0.01619 0.07239 -0.01666 0.08559 -0.01481 C 0.09045 -0.01411 0.09219 -0.01018 0.09514 -0.00625 C 0.09774 -0.00278 0.10312 0.00415 0.10312 0.00415 C 0.10521 0.01271 0.10972 0.01756 0.11267 0.02543 C 0.1151 0.03213 0.11632 0.03699 0.12066 0.0423 C 0.12378 0.05086 0.1243 0.05271 0.12847 0.06126 C 0.13055 0.06566 0.13489 0.07398 0.13489 0.07398 C 0.14427 0.12554 0.15139 0.18519 0.13333 0.23467 C 0.13125 0.24832 0.12743 0.2615 0.12535 0.27491 C 0.125 0.27722 0.12309 0.29109 0.12222 0.29387 C 0.11823 0.30751 0.11944 0.29687 0.11736 0.30866 C 0.11597 0.31629 0.1151 0.3267 0.11267 0.3341 C 0.10712 0.35051 0.10903 0.33849 0.10312 0.35306 C 0.09705 0.36808 0.10399 0.36022 0.09514 0.36785 C 0.09219 0.37941 0.08437 0.38311 0.07621 0.38681 C 0.06111 0.39352 0.08073 0.38889 0.06667 0.39329 C 0.04531 0.39999 0.02743 0.40207 0.00469 0.40369 C -0.06181 0.43329 -0.10313 0.39837 -0.16042 0.38889 C -0.1684 0.38635 -0.17639 0.38381 -0.1842 0.38057 C -0.19115 0.3741 -0.20573 0.36739 -0.21441 0.36369 C -0.21962 0.35652 -0.22778 0.35005 -0.2349 0.34658 C -0.24254 0.33687 -0.24774 0.33664 -0.25556 0.3297 C -0.26111 0.32462 -0.26823 0.31097 -0.27153 0.30219 C -0.27413 0.29548 -0.2757 0.28808 -0.27778 0.28115 C -0.27899 0.27699 -0.28108 0.26843 -0.28108 0.26843 C -0.28264 0.25571 -0.2849 0.243 -0.28733 0.23051 C -0.28681 0.21571 -0.28663 0.20092 -0.28577 0.18612 C -0.28472 0.16947 -0.26268 0.14843 -0.25243 0.14381 C -0.24427 0.13664 -0.23663 0.1304 -0.22708 0.12693 C -0.22292 0.12531 -0.21858 0.12392 -0.21441 0.12254 C -0.21233 0.12184 -0.20799 0.12045 -0.20799 0.12045 C -0.15573 0.12184 -0.10851 0.11699 -0.06198 0.14797 " pathEditMode="relative" ptsTypes="ffffffffffffffffffffffffffffffffffA">
                                      <p:cBhvr>
                                        <p:cTn id="14" dur="2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886 -0.40578 L 0.27795 -0.48347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8" grpId="0"/>
      <p:bldP spid="68618" grpId="1"/>
      <p:bldP spid="68618" grpId="2"/>
      <p:bldP spid="686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3429000" cy="8302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Homework</a:t>
            </a:r>
            <a:endParaRPr kumimoji="0" lang="zh-CN" altLang="zh-CN" sz="4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5" name="WordArt 3"/>
          <p:cNvSpPr/>
          <p:nvPr/>
        </p:nvSpPr>
        <p:spPr>
          <a:xfrm>
            <a:off x="1835150" y="333375"/>
            <a:ext cx="3095625" cy="15113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zh-CN" altLang="en-US" sz="54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4757" name="Picture 5" descr="读书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0"/>
            <a:ext cx="23622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7315200" cy="3292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42900" marR="0" indent="-342900" algn="just" defTabSz="914400" eaLnBrk="1" hangingPunct="1">
              <a:spcBef>
                <a:spcPct val="50000"/>
              </a:spcBef>
              <a:buClrTx/>
              <a:buSzTx/>
              <a:buFontTx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制作各种表情卡片，并把对应的英语单词写在卡片上。</a:t>
            </a:r>
            <a:endParaRPr kumimoji="0" lang="zh-CN" altLang="en-US" sz="3200" b="1" kern="1200" cap="none" spc="0" normalizeH="0" baseline="0" noProof="0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marR="0" indent="-342900" algn="just" defTabSz="914400" eaLnBrk="1" hangingPunct="1">
              <a:spcBef>
                <a:spcPct val="50000"/>
              </a:spcBef>
              <a:buClrTx/>
              <a:buSzTx/>
              <a:buFontTx/>
              <a:buAutoNum type="arabicPeriod"/>
              <a:defRPr/>
            </a:pPr>
            <a:r>
              <a:rPr kumimoji="0" lang="zh-CN" altLang="zh-CN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运用本文的重点单词</a:t>
            </a:r>
            <a:r>
              <a:rPr kumimoji="0" lang="en-US" altLang="zh-CN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sad, happy, cold, tired, hot</a:t>
            </a:r>
            <a:r>
              <a:rPr kumimoji="0" lang="zh-CN" altLang="en-US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和句子</a:t>
            </a:r>
            <a:r>
              <a:rPr kumimoji="0" lang="en-US" altLang="zh-CN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How do you feel? I feel ___.</a:t>
            </a:r>
            <a:r>
              <a:rPr kumimoji="0" lang="zh-CN" altLang="en-US" sz="3200" b="1" kern="1200" cap="none" spc="0" normalizeH="0" baseline="0" noProof="0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采访家人或朋友，并写下来。</a:t>
            </a:r>
            <a:endParaRPr kumimoji="0" lang="zh-CN" altLang="en-US" sz="3200" b="1" kern="1200" cap="none" spc="0" normalizeH="0" baseline="0" noProof="0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WordArt 6"/>
          <p:cNvSpPr>
            <a:spLocks noTextEdit="1"/>
          </p:cNvSpPr>
          <p:nvPr/>
        </p:nvSpPr>
        <p:spPr>
          <a:xfrm>
            <a:off x="1295400" y="838200"/>
            <a:ext cx="6553200" cy="3048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5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Constantia" panose="02030602050306030303" charset="0"/>
                <a:ea typeface="Constantia" panose="02030602050306030303" charset="0"/>
              </a:rPr>
              <a:t>Thank  you </a:t>
            </a:r>
            <a:endParaRPr lang="zh-CN" altLang="en-US" sz="54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Constantia" panose="02030602050306030303" charset="0"/>
              <a:ea typeface="Constantia" panose="02030602050306030303" charset="0"/>
            </a:endParaRPr>
          </a:p>
        </p:txBody>
      </p:sp>
      <p:pic>
        <p:nvPicPr>
          <p:cNvPr id="29699" name="Picture 12" descr="u=3802063135,3431927873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733800"/>
            <a:ext cx="19748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8" name="Picture 6" descr="2010071600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Text Box 8"/>
          <p:cNvSpPr txBox="1"/>
          <p:nvPr/>
        </p:nvSpPr>
        <p:spPr>
          <a:xfrm>
            <a:off x="533400" y="4724400"/>
            <a:ext cx="2438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FF0000"/>
                </a:solidFill>
                <a:latin typeface="Arial Black" panose="020B0A04020102020204" pitchFamily="34" charset="0"/>
              </a:rPr>
              <a:t>sad</a:t>
            </a:r>
            <a:endParaRPr lang="en-US" altLang="zh-CN" sz="8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3810000" y="4114800"/>
            <a:ext cx="37338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800000"/>
                </a:solidFill>
                <a:latin typeface="Arial Black" panose="020B0A04020102020204" pitchFamily="34" charset="0"/>
              </a:rPr>
              <a:t>难过的</a:t>
            </a:r>
            <a:endParaRPr lang="zh-CN" altLang="en-US" sz="6000" b="1" dirty="0">
              <a:solidFill>
                <a:srgbClr val="800000"/>
              </a:solidFill>
              <a:latin typeface="Arial Black" panose="020B0A040201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800000"/>
                </a:solidFill>
                <a:latin typeface="Arial Black" panose="020B0A04020102020204" pitchFamily="34" charset="0"/>
              </a:rPr>
              <a:t>悲伤的</a:t>
            </a:r>
            <a:endParaRPr lang="zh-CN" altLang="en-US" sz="6000" b="1" dirty="0">
              <a:solidFill>
                <a:srgbClr val="8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5125" name="Group 11"/>
          <p:cNvGrpSpPr/>
          <p:nvPr/>
        </p:nvGrpSpPr>
        <p:grpSpPr>
          <a:xfrm>
            <a:off x="228600" y="4495800"/>
            <a:ext cx="3276600" cy="1905000"/>
            <a:chOff x="0" y="0"/>
            <a:chExt cx="907" cy="408"/>
          </a:xfrm>
        </p:grpSpPr>
        <p:sp>
          <p:nvSpPr>
            <p:cNvPr id="5126" name="Line 12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7" name="Line 13"/>
            <p:cNvSpPr/>
            <p:nvPr/>
          </p:nvSpPr>
          <p:spPr>
            <a:xfrm>
              <a:off x="0" y="136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8" name="Line 14"/>
            <p:cNvSpPr/>
            <p:nvPr/>
          </p:nvSpPr>
          <p:spPr>
            <a:xfrm>
              <a:off x="0" y="272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9" name="Line 15"/>
            <p:cNvSpPr/>
            <p:nvPr/>
          </p:nvSpPr>
          <p:spPr>
            <a:xfrm>
              <a:off x="0" y="408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20" name="Picture 4" descr="4823283140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0" y="4343400"/>
            <a:ext cx="30861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5"/>
          <p:cNvSpPr txBox="1"/>
          <p:nvPr/>
        </p:nvSpPr>
        <p:spPr>
          <a:xfrm>
            <a:off x="1524000" y="3200400"/>
            <a:ext cx="3429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8800" dirty="0">
                <a:solidFill>
                  <a:srgbClr val="00FF00"/>
                </a:solidFill>
                <a:latin typeface="Arial Black" panose="020B0A04020102020204" pitchFamily="34" charset="0"/>
              </a:rPr>
              <a:t>cold</a:t>
            </a:r>
            <a:endParaRPr lang="en-US" altLang="zh-CN" sz="8800" dirty="0">
              <a:solidFill>
                <a:srgbClr val="00FF00"/>
              </a:solidFill>
              <a:latin typeface="Arial Black" panose="020B0A04020102020204" pitchFamily="34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600200" y="5257800"/>
            <a:ext cx="42672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7200" b="1" dirty="0">
                <a:solidFill>
                  <a:srgbClr val="800000"/>
                </a:solidFill>
                <a:latin typeface="Arial Black" panose="020B0A04020102020204" pitchFamily="34" charset="0"/>
              </a:rPr>
              <a:t>寒冷的</a:t>
            </a:r>
            <a:endParaRPr lang="zh-CN" altLang="en-US" sz="7200" b="1" dirty="0">
              <a:solidFill>
                <a:srgbClr val="8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6149" name="Group 7"/>
          <p:cNvGrpSpPr/>
          <p:nvPr/>
        </p:nvGrpSpPr>
        <p:grpSpPr>
          <a:xfrm>
            <a:off x="685800" y="3048000"/>
            <a:ext cx="4537075" cy="1905000"/>
            <a:chOff x="0" y="0"/>
            <a:chExt cx="907" cy="408"/>
          </a:xfrm>
        </p:grpSpPr>
        <p:sp>
          <p:nvSpPr>
            <p:cNvPr id="6150" name="Line 8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1" name="Line 9"/>
            <p:cNvSpPr/>
            <p:nvPr/>
          </p:nvSpPr>
          <p:spPr>
            <a:xfrm>
              <a:off x="0" y="136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2" name="Line 10"/>
            <p:cNvSpPr/>
            <p:nvPr/>
          </p:nvSpPr>
          <p:spPr>
            <a:xfrm>
              <a:off x="0" y="272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3" name="Line 11"/>
            <p:cNvSpPr/>
            <p:nvPr/>
          </p:nvSpPr>
          <p:spPr>
            <a:xfrm>
              <a:off x="0" y="408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7" name="Text Box 7"/>
          <p:cNvSpPr txBox="1"/>
          <p:nvPr/>
        </p:nvSpPr>
        <p:spPr>
          <a:xfrm>
            <a:off x="5410200" y="0"/>
            <a:ext cx="2895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热的</a:t>
            </a:r>
            <a:endParaRPr lang="zh-CN" altLang="en-US" sz="96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066800" y="457200"/>
            <a:ext cx="3276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9600" dirty="0">
                <a:solidFill>
                  <a:srgbClr val="FF6600"/>
                </a:solidFill>
                <a:latin typeface="Arial Black" panose="020B0A04020102020204" pitchFamily="34" charset="0"/>
              </a:rPr>
              <a:t>hot</a:t>
            </a:r>
            <a:endParaRPr lang="en-US" altLang="zh-CN" sz="9600" dirty="0">
              <a:solidFill>
                <a:srgbClr val="FF66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172" name="Group 47"/>
          <p:cNvGrpSpPr/>
          <p:nvPr/>
        </p:nvGrpSpPr>
        <p:grpSpPr>
          <a:xfrm>
            <a:off x="228600" y="381000"/>
            <a:ext cx="4751388" cy="1981200"/>
            <a:chOff x="0" y="0"/>
            <a:chExt cx="907" cy="408"/>
          </a:xfrm>
        </p:grpSpPr>
        <p:sp>
          <p:nvSpPr>
            <p:cNvPr id="7174" name="Line 48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5" name="Line 49"/>
            <p:cNvSpPr/>
            <p:nvPr/>
          </p:nvSpPr>
          <p:spPr>
            <a:xfrm>
              <a:off x="0" y="136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6" name="Line 50"/>
            <p:cNvSpPr/>
            <p:nvPr/>
          </p:nvSpPr>
          <p:spPr>
            <a:xfrm>
              <a:off x="0" y="272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7" name="Line 51"/>
            <p:cNvSpPr/>
            <p:nvPr/>
          </p:nvSpPr>
          <p:spPr>
            <a:xfrm>
              <a:off x="0" y="408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717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588" y="1719263"/>
            <a:ext cx="3405187" cy="395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71" name="Text Box 7"/>
          <p:cNvSpPr txBox="1"/>
          <p:nvPr/>
        </p:nvSpPr>
        <p:spPr>
          <a:xfrm>
            <a:off x="685800" y="2133600"/>
            <a:ext cx="3429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8800" dirty="0">
                <a:solidFill>
                  <a:srgbClr val="FF0000"/>
                </a:solidFill>
                <a:latin typeface="Arial Black" panose="020B0A04020102020204" pitchFamily="34" charset="0"/>
              </a:rPr>
              <a:t>tired</a:t>
            </a:r>
            <a:endParaRPr lang="en-US" altLang="zh-CN" sz="8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152400" y="4724400"/>
            <a:ext cx="6477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800000"/>
                </a:solidFill>
                <a:latin typeface="Arial" panose="020B0604020202020204" pitchFamily="34" charset="0"/>
              </a:rPr>
              <a:t>疲倦的；厌烦的</a:t>
            </a:r>
            <a:endParaRPr lang="zh-CN" altLang="en-US" sz="66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grpSp>
        <p:nvGrpSpPr>
          <p:cNvPr id="8196" name="Group 9"/>
          <p:cNvGrpSpPr/>
          <p:nvPr/>
        </p:nvGrpSpPr>
        <p:grpSpPr>
          <a:xfrm>
            <a:off x="0" y="1981200"/>
            <a:ext cx="4114800" cy="1905000"/>
            <a:chOff x="0" y="0"/>
            <a:chExt cx="907" cy="408"/>
          </a:xfrm>
        </p:grpSpPr>
        <p:sp>
          <p:nvSpPr>
            <p:cNvPr id="8198" name="Line 10"/>
            <p:cNvSpPr/>
            <p:nvPr/>
          </p:nvSpPr>
          <p:spPr>
            <a:xfrm>
              <a:off x="0" y="0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9" name="Line 11"/>
            <p:cNvSpPr/>
            <p:nvPr/>
          </p:nvSpPr>
          <p:spPr>
            <a:xfrm>
              <a:off x="0" y="136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0" name="Line 12"/>
            <p:cNvSpPr/>
            <p:nvPr/>
          </p:nvSpPr>
          <p:spPr>
            <a:xfrm>
              <a:off x="0" y="272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1" name="Line 13"/>
            <p:cNvSpPr/>
            <p:nvPr/>
          </p:nvSpPr>
          <p:spPr>
            <a:xfrm>
              <a:off x="0" y="408"/>
              <a:ext cx="907" cy="0"/>
            </a:xfrm>
            <a:prstGeom prst="line">
              <a:avLst/>
            </a:prstGeom>
            <a:ln w="38100" cap="flat" cmpd="sng">
              <a:solidFill>
                <a:srgbClr val="FF505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5060" name="Picture 4" descr="38090906410698864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8600"/>
            <a:ext cx="4343400" cy="381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WordArt 4"/>
          <p:cNvSpPr>
            <a:spLocks noTextEdit="1"/>
          </p:cNvSpPr>
          <p:nvPr/>
        </p:nvSpPr>
        <p:spPr>
          <a:xfrm>
            <a:off x="609600" y="685800"/>
            <a:ext cx="42672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entury Gothic" panose="020B0502020202020204" pitchFamily="34" charset="0"/>
                <a:ea typeface="Century Gothic" panose="020B0502020202020204" pitchFamily="34" charset="0"/>
              </a:rPr>
              <a:t>Practice</a:t>
            </a:r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33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entury Gothic" panose="020B0502020202020204" pitchFamily="34" charset="0"/>
              <a:ea typeface="Century Gothic" panose="020B0502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304800" y="2514600"/>
            <a:ext cx="8077200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当你跳了一天舞，没有休息，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你 会觉得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4419600" y="3505200"/>
            <a:ext cx="2057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Arial Black" panose="020B0A04020102020204" pitchFamily="34" charset="0"/>
              </a:rPr>
              <a:t>tired</a:t>
            </a:r>
            <a:endParaRPr lang="en-US" altLang="zh-CN" sz="5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52400" y="4724400"/>
            <a:ext cx="83058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 看到父母为你 买的生日礼物时，你 会觉得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5410200" y="5410200"/>
            <a:ext cx="3276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5400" dirty="0">
                <a:solidFill>
                  <a:srgbClr val="FF0000"/>
                </a:solidFill>
                <a:latin typeface="Arial Black" panose="020B0A04020102020204" pitchFamily="34" charset="0"/>
              </a:rPr>
              <a:t>happy</a:t>
            </a:r>
            <a:endParaRPr lang="en-US" altLang="zh-CN" sz="5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40" name="Text Box 4"/>
          <p:cNvSpPr txBox="1"/>
          <p:nvPr/>
        </p:nvSpPr>
        <p:spPr>
          <a:xfrm>
            <a:off x="228600" y="381000"/>
            <a:ext cx="84582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当你的很多朋友不理你时，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你会觉得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4419600" y="1295400"/>
            <a:ext cx="3200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Arial Black" panose="020B0A04020102020204" pitchFamily="34" charset="0"/>
              </a:rPr>
              <a:t>sad</a:t>
            </a:r>
            <a:endParaRPr lang="en-US" altLang="zh-CN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228600" y="2590800"/>
            <a:ext cx="87630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当你冬天穿的薄衣服走在路上，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你会觉得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4267200" y="3429000"/>
            <a:ext cx="2590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Arial Black" panose="020B0A04020102020204" pitchFamily="34" charset="0"/>
              </a:rPr>
              <a:t>cold</a:t>
            </a:r>
            <a:endParaRPr lang="en-US" altLang="zh-CN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152400" y="4648200"/>
            <a:ext cx="89916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当你在夏天的中午走在路上时，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你会觉得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4495800" y="5486400"/>
            <a:ext cx="2133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Arial Black" panose="020B0A04020102020204" pitchFamily="34" charset="0"/>
              </a:rPr>
              <a:t>hot</a:t>
            </a:r>
            <a:endParaRPr lang="en-US" altLang="zh-CN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u=2088264504,1465718389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6"/>
          <p:cNvSpPr txBox="1"/>
          <p:nvPr/>
        </p:nvSpPr>
        <p:spPr>
          <a:xfrm>
            <a:off x="2286000" y="762000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dirty="0">
                <a:solidFill>
                  <a:srgbClr val="FF0066"/>
                </a:solidFill>
                <a:latin typeface="Arial Black" panose="020B0A04020102020204" pitchFamily="34" charset="0"/>
              </a:rPr>
              <a:t>cold</a:t>
            </a:r>
            <a:endParaRPr lang="en-US" altLang="zh-CN" sz="4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11268" name="Text Box 7"/>
          <p:cNvSpPr txBox="1"/>
          <p:nvPr/>
        </p:nvSpPr>
        <p:spPr>
          <a:xfrm>
            <a:off x="2514600" y="1828800"/>
            <a:ext cx="1085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000" dirty="0">
                <a:solidFill>
                  <a:srgbClr val="FF0066"/>
                </a:solidFill>
                <a:latin typeface="Arial Black" panose="020B0A04020102020204" pitchFamily="34" charset="0"/>
              </a:rPr>
              <a:t>hot</a:t>
            </a:r>
            <a:endParaRPr lang="en-US" altLang="zh-CN" sz="4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11269" name="Text Box 8"/>
          <p:cNvSpPr txBox="1"/>
          <p:nvPr/>
        </p:nvSpPr>
        <p:spPr>
          <a:xfrm>
            <a:off x="2438400" y="2743200"/>
            <a:ext cx="14811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dirty="0">
                <a:solidFill>
                  <a:srgbClr val="FF0066"/>
                </a:solidFill>
                <a:latin typeface="Arial Black" panose="020B0A04020102020204" pitchFamily="34" charset="0"/>
              </a:rPr>
              <a:t>tired</a:t>
            </a:r>
            <a:endParaRPr lang="en-US" altLang="zh-CN" sz="4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11270" name="Text Box 9"/>
          <p:cNvSpPr txBox="1"/>
          <p:nvPr/>
        </p:nvSpPr>
        <p:spPr>
          <a:xfrm>
            <a:off x="2209800" y="3810000"/>
            <a:ext cx="184626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000" dirty="0">
                <a:solidFill>
                  <a:srgbClr val="FF0066"/>
                </a:solidFill>
                <a:latin typeface="Arial Black" panose="020B0A04020102020204" pitchFamily="34" charset="0"/>
              </a:rPr>
              <a:t>happy</a:t>
            </a:r>
            <a:endParaRPr lang="en-US" altLang="zh-CN" sz="4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11271" name="Text Box 10"/>
          <p:cNvSpPr txBox="1"/>
          <p:nvPr/>
        </p:nvSpPr>
        <p:spPr>
          <a:xfrm>
            <a:off x="2438400" y="4724400"/>
            <a:ext cx="14493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</a:rPr>
              <a:t>sad</a:t>
            </a:r>
            <a:endParaRPr lang="en-US" altLang="zh-CN" sz="48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AutoShape 11"/>
          <p:cNvSpPr/>
          <p:nvPr/>
        </p:nvSpPr>
        <p:spPr>
          <a:xfrm>
            <a:off x="4419600" y="914400"/>
            <a:ext cx="1152525" cy="4464050"/>
          </a:xfrm>
          <a:prstGeom prst="rightBrace">
            <a:avLst>
              <a:gd name="adj1" fmla="val 32277"/>
              <a:gd name="adj2" fmla="val 50000"/>
            </a:avLst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zh-CN" dirty="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Text Box 12"/>
          <p:cNvSpPr txBox="1"/>
          <p:nvPr/>
        </p:nvSpPr>
        <p:spPr>
          <a:xfrm>
            <a:off x="5867400" y="2667000"/>
            <a:ext cx="2063750" cy="2103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7200" dirty="0">
                <a:solidFill>
                  <a:srgbClr val="FF0066"/>
                </a:solidFill>
                <a:latin typeface="Arial Black" panose="020B0A04020102020204" pitchFamily="34" charset="0"/>
              </a:rPr>
              <a:t>feel</a:t>
            </a:r>
            <a:endParaRPr lang="en-US" altLang="zh-CN" sz="7200" dirty="0">
              <a:solidFill>
                <a:srgbClr val="FF0066"/>
              </a:solidFill>
              <a:latin typeface="Arial Black" panose="020B0A04020102020204" pitchFamily="34" charset="0"/>
            </a:endParaRPr>
          </a:p>
          <a:p>
            <a:pPr algn="ctr" eaLnBrk="1" hangingPunct="1"/>
            <a:r>
              <a:rPr lang="en-US" altLang="zh-CN" sz="6000" b="1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endParaRPr lang="en-US" altLang="zh-CN" sz="60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1274" name="Text Box 13"/>
          <p:cNvSpPr txBox="1"/>
          <p:nvPr/>
        </p:nvSpPr>
        <p:spPr>
          <a:xfrm>
            <a:off x="6096000" y="3810000"/>
            <a:ext cx="171450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b="1" dirty="0">
                <a:solidFill>
                  <a:srgbClr val="6600CC"/>
                </a:solidFill>
                <a:latin typeface="Arial" panose="020B0604020202020204" pitchFamily="34" charset="0"/>
              </a:rPr>
              <a:t>感觉</a:t>
            </a:r>
            <a:endParaRPr lang="zh-CN" altLang="en-US" sz="6000" b="1" dirty="0">
              <a:solidFill>
                <a:srgbClr val="66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1279</Words>
  <Application>WPS 演示</Application>
  <PresentationFormat>全屏显示(4:3)</PresentationFormat>
  <Paragraphs>201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Arial Black</vt:lpstr>
      <vt:lpstr>楷体</vt:lpstr>
      <vt:lpstr>Century Gothic</vt:lpstr>
      <vt:lpstr>微软雅黑</vt:lpstr>
      <vt:lpstr>Arial Unicode MS</vt:lpstr>
      <vt:lpstr>Estrangelo Edessa</vt:lpstr>
      <vt:lpstr>Times New Roman</vt:lpstr>
      <vt:lpstr>黑体</vt:lpstr>
      <vt:lpstr>Constantia</vt:lpstr>
      <vt:lpstr>Cambria</vt:lpstr>
      <vt:lpstr>Arial</vt:lpstr>
      <vt:lpstr>等线</vt:lpstr>
      <vt:lpstr>Calibri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How do you feel 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 Administrator</dc:creator>
  <cp:keywords>www.xkb1.com</cp:keywords>
  <dc:description>www.xkb1.com</dc:description>
  <dc:subject>www.xkb1.com</dc:subject>
  <cp:category>www.xkb1.com</cp:category>
  <cp:lastModifiedBy>上帝掷骰子吗</cp:lastModifiedBy>
  <cp:revision>35</cp:revision>
  <dcterms:created xsi:type="dcterms:W3CDTF">2012-11-12T09:18:00Z</dcterms:created>
  <dcterms:modified xsi:type="dcterms:W3CDTF">2023-09-30T15:20:55Z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BB55CC245CE546ABB84B66E15EA27CDA_13</vt:lpwstr>
  </property>
  <property fmtid="{D5CDD505-2E9C-101B-9397-08002B2CF9AE}" pid="4" name="KSOProductBuildVer">
    <vt:lpwstr>2052-12.1.0.15374</vt:lpwstr>
  </property>
</Properties>
</file>