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4"/>
  </p:notesMasterIdLst>
  <p:handoutMasterIdLst>
    <p:handoutMasterId r:id="rId25"/>
  </p:handoutMasterIdLst>
  <p:sldIdLst>
    <p:sldId id="377" r:id="rId4"/>
    <p:sldId id="379" r:id="rId5"/>
    <p:sldId id="361" r:id="rId6"/>
    <p:sldId id="362" r:id="rId7"/>
    <p:sldId id="257" r:id="rId8"/>
    <p:sldId id="380" r:id="rId9"/>
    <p:sldId id="381" r:id="rId10"/>
    <p:sldId id="378" r:id="rId11"/>
    <p:sldId id="382" r:id="rId12"/>
    <p:sldId id="383" r:id="rId13"/>
    <p:sldId id="384" r:id="rId14"/>
    <p:sldId id="385" r:id="rId15"/>
    <p:sldId id="386" r:id="rId16"/>
    <p:sldId id="388" r:id="rId17"/>
    <p:sldId id="389" r:id="rId18"/>
    <p:sldId id="390" r:id="rId19"/>
    <p:sldId id="391" r:id="rId20"/>
    <p:sldId id="358" r:id="rId21"/>
    <p:sldId id="303" r:id="rId22"/>
    <p:sldId id="397" r:id="rId23"/>
  </p:sldIdLst>
  <p:sldSz cx="9144000" cy="51435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0000FF"/>
    <a:srgbClr val="F7FFFF"/>
    <a:srgbClr val="FF0066"/>
    <a:srgbClr val="00FF99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6391"/>
  </p:normalViewPr>
  <p:slideViewPr>
    <p:cSldViewPr showGuides="1">
      <p:cViewPr varScale="1">
        <p:scale>
          <a:sx n="152" d="100"/>
          <a:sy n="152" d="100"/>
        </p:scale>
        <p:origin x="44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219BF-3748-4E54-A671-592A14BD75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BC87E8-B425-4A34-BF20-36278F42E4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79A1F5-9947-4FDA-AC00-E018E4EB0C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0E3A20-E4F6-4CBD-8E8A-CC61E3C9BF1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3"/>
          <p:cNvPicPr>
            <a:picLocks noChangeAspect="1"/>
          </p:cNvPicPr>
          <p:nvPr userDrawn="1"/>
        </p:nvPicPr>
        <p:blipFill>
          <a:blip r:embed="rId4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</a:t>
            </a:r>
            <a:endParaRPr kumimoji="0" lang="zh-CN" altLang="en-US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58163" y="3808413"/>
            <a:ext cx="1355725" cy="133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985125" y="4241800"/>
            <a:ext cx="392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1" name="组合 3"/>
          <p:cNvGrpSpPr/>
          <p:nvPr userDrawn="1"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6" name="椭圆 5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8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2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12113" y="3827463"/>
            <a:ext cx="1339850" cy="131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878763" y="4354513"/>
            <a:ext cx="3635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剪去对角的矩形 5"/>
          <p:cNvSpPr/>
          <p:nvPr/>
        </p:nvSpPr>
        <p:spPr>
          <a:xfrm>
            <a:off x="7704138" y="241300"/>
            <a:ext cx="1363663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4762"/>
            <a:ext cx="91440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615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0888" y="-1363662"/>
            <a:ext cx="8075612" cy="704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-4762"/>
            <a:ext cx="91440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1028" name="图片 4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15"/>
          <p:cNvSpPr txBox="1">
            <a:spLocks noChangeArrowheads="1"/>
          </p:cNvSpPr>
          <p:nvPr/>
        </p:nvSpPr>
        <p:spPr bwMode="auto">
          <a:xfrm rot="5400000">
            <a:off x="310033" y="2558809"/>
            <a:ext cx="2715635" cy="79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numCol="1">
            <a:prstTxWarp prst="textCanDown">
              <a:avLst>
                <a:gd name="adj" fmla="val 13205"/>
              </a:avLst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267" name="文本框 4"/>
          <p:cNvSpPr txBox="1"/>
          <p:nvPr/>
        </p:nvSpPr>
        <p:spPr>
          <a:xfrm>
            <a:off x="2454275" y="1419225"/>
            <a:ext cx="5516563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红眼睛，白衣服，短尾巴，长耳朵。爱吃青菜和萝卜，走起路来蹦蹦跳。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（打一动物）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91113" y="4156075"/>
            <a:ext cx="2879725" cy="7318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谜底：小白兔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11270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1272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3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趣味导入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79930" y="37960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038600" y="4227513"/>
            <a:ext cx="5083175" cy="641350"/>
          </a:xfrm>
          <a:prstGeom prst="rect">
            <a:avLst/>
          </a:prstGeom>
          <a:solidFill>
            <a:srgbClr val="E46C0A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借助工具也是一种好方法。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5875" y="254000"/>
            <a:ext cx="4735513" cy="584200"/>
          </a:xfrm>
          <a:prstGeom prst="rect">
            <a:avLst/>
          </a:prstGeom>
          <a:solidFill>
            <a:srgbClr val="E46C0A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还可以借助别人的力量。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5513" y="4227513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自行车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4575" y="22383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小伙伴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900113" y="2052638"/>
            <a:ext cx="76327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小朋友们真会思考，能想出这么多的方法，大家真是会想会说的孩子。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7" name="组合 3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21508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151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11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教师小结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2687638" y="773113"/>
            <a:ext cx="4176713" cy="7921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3059113" y="842963"/>
            <a:ext cx="38163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角色扮演，说清方法。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2"/>
          <p:cNvSpPr txBox="1"/>
          <p:nvPr/>
        </p:nvSpPr>
        <p:spPr>
          <a:xfrm>
            <a:off x="827088" y="1995488"/>
            <a:ext cx="76327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同桌扮演，一个学生演小兔说运南瓜的方法，另一个学生依照同桌说的把运南瓜的方法演出来。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1979613" y="857250"/>
            <a:ext cx="5616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你认为这是一只怎样的小兔？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2988" y="2066925"/>
            <a:ext cx="2665413" cy="6413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帮妈妈摘南瓜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851275" y="2427288"/>
            <a:ext cx="151288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541963" y="2066925"/>
            <a:ext cx="2663825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  劳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2988" y="2978150"/>
            <a:ext cx="2665413" cy="6413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想办法运南瓜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851275" y="3300413"/>
            <a:ext cx="151288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41963" y="3009900"/>
            <a:ext cx="2663825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聪明，爱动脑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2988" y="3867150"/>
            <a:ext cx="2665413" cy="6413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小伙伴帮忙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851275" y="4189413"/>
            <a:ext cx="151288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541963" y="3867150"/>
            <a:ext cx="2663825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  好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3"/>
          <p:cNvSpPr txBox="1"/>
          <p:nvPr/>
        </p:nvSpPr>
        <p:spPr>
          <a:xfrm>
            <a:off x="3635375" y="411163"/>
            <a:ext cx="2663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看图讲故事。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1687513"/>
            <a:ext cx="3240088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5"/>
          <p:cNvPicPr>
            <a:picLocks noChangeAspect="1"/>
          </p:cNvPicPr>
          <p:nvPr/>
        </p:nvPicPr>
        <p:blipFill>
          <a:blip r:embed="rId2"/>
          <a:srcRect l="7932" r="11327"/>
          <a:stretch>
            <a:fillRect/>
          </a:stretch>
        </p:blipFill>
        <p:spPr>
          <a:xfrm>
            <a:off x="827088" y="1704975"/>
            <a:ext cx="3457575" cy="2413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1" name="组合 5"/>
          <p:cNvGrpSpPr/>
          <p:nvPr/>
        </p:nvGrpSpPr>
        <p:grpSpPr>
          <a:xfrm>
            <a:off x="0" y="412750"/>
            <a:ext cx="3979863" cy="1122363"/>
            <a:chOff x="163469" y="207600"/>
            <a:chExt cx="3979749" cy="1122154"/>
          </a:xfrm>
        </p:grpSpPr>
        <p:grpSp>
          <p:nvGrpSpPr>
            <p:cNvPr id="2458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4584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58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438195" y="336164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讲一讲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1274763" y="1971675"/>
            <a:ext cx="7056437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请同学们带上小兔和兔妈妈的头饰来讲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小兔运南瓜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3" name="组合 3"/>
          <p:cNvGrpSpPr/>
          <p:nvPr/>
        </p:nvGrpSpPr>
        <p:grpSpPr>
          <a:xfrm>
            <a:off x="0" y="412750"/>
            <a:ext cx="3979863" cy="1122363"/>
            <a:chOff x="163469" y="207600"/>
            <a:chExt cx="3979749" cy="1122154"/>
          </a:xfrm>
        </p:grpSpPr>
        <p:grpSp>
          <p:nvGrpSpPr>
            <p:cNvPr id="25604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560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07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438195" y="339338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演一演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1246188" y="1703388"/>
            <a:ext cx="7286625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小朋友们，在口语交际课上，我们要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大胆说出自己的想法；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讲故事时要说完整，说清楚；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听故事时要认真倾听。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7" name="组合 3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26628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663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31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教师小结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/>
          <p:nvPr/>
        </p:nvSpPr>
        <p:spPr>
          <a:xfrm>
            <a:off x="1081088" y="2139950"/>
            <a:ext cx="73437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课下，请家人和你一起讲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小兔运南瓜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的故事会更有趣哦！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3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2765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765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拓展延伸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00712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757613"/>
            <a:ext cx="7137400" cy="60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0"/>
            <a:ext cx="9134475" cy="5149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4"/>
          <p:cNvGrpSpPr/>
          <p:nvPr/>
        </p:nvGrpSpPr>
        <p:grpSpPr>
          <a:xfrm>
            <a:off x="7524750" y="700088"/>
            <a:ext cx="1800225" cy="1295400"/>
            <a:chOff x="4478744" y="207658"/>
            <a:chExt cx="3897826" cy="1439862"/>
          </a:xfrm>
        </p:grpSpPr>
        <p:sp>
          <p:nvSpPr>
            <p:cNvPr id="5" name="云形标注 20482"/>
            <p:cNvSpPr>
              <a:spLocks noChangeArrowheads="1"/>
            </p:cNvSpPr>
            <p:nvPr/>
          </p:nvSpPr>
          <p:spPr bwMode="auto">
            <a:xfrm>
              <a:off x="4478744" y="207658"/>
              <a:ext cx="3313496" cy="1439862"/>
            </a:xfrm>
            <a:prstGeom prst="cloudCallout">
              <a:avLst>
                <a:gd name="adj1" fmla="val -55444"/>
                <a:gd name="adj2" fmla="val 5851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8" name="文本框 20483"/>
            <p:cNvSpPr txBox="1"/>
            <p:nvPr/>
          </p:nvSpPr>
          <p:spPr>
            <a:xfrm>
              <a:off x="5352382" y="535328"/>
              <a:ext cx="3024188" cy="7184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哇！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92" name="组合 7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12293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2295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6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0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创设情境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6" descr="W020070723390266617669"/>
          <p:cNvPicPr>
            <a:picLocks noChangeAspect="1"/>
          </p:cNvPicPr>
          <p:nvPr/>
        </p:nvPicPr>
        <p:blipFill>
          <a:blip r:embed="rId1"/>
          <a:srcRect t="11591" b="1111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"/>
          <p:cNvSpPr txBox="1"/>
          <p:nvPr/>
        </p:nvSpPr>
        <p:spPr>
          <a:xfrm>
            <a:off x="2916238" y="268288"/>
            <a:ext cx="59769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小兔看到了一个怎样的南瓜呢？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 descr="未标题11 副本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0" b="15359"/>
          <a:stretch>
            <a:fillRect/>
          </a:stretch>
        </p:blipFill>
        <p:spPr bwMode="auto">
          <a:xfrm>
            <a:off x="0" y="0"/>
            <a:ext cx="9144000" cy="5140968"/>
          </a:xfrm>
          <a:prstGeom prst="rect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827588" y="942975"/>
            <a:ext cx="3530600" cy="1646238"/>
            <a:chOff x="4828025" y="942789"/>
            <a:chExt cx="3531054" cy="1646796"/>
          </a:xfrm>
        </p:grpSpPr>
        <p:sp>
          <p:nvSpPr>
            <p:cNvPr id="4" name="云形标注 21506"/>
            <p:cNvSpPr>
              <a:spLocks noChangeArrowheads="1"/>
            </p:cNvSpPr>
            <p:nvPr/>
          </p:nvSpPr>
          <p:spPr bwMode="auto">
            <a:xfrm>
              <a:off x="4828025" y="942789"/>
              <a:ext cx="3512002" cy="1646796"/>
            </a:xfrm>
            <a:prstGeom prst="cloudCallout">
              <a:avLst>
                <a:gd name="adj1" fmla="val -63116"/>
                <a:gd name="adj2" fmla="val 46336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2" name="文本框 21507"/>
            <p:cNvSpPr txBox="1"/>
            <p:nvPr/>
          </p:nvSpPr>
          <p:spPr>
            <a:xfrm>
              <a:off x="5166847" y="1153921"/>
              <a:ext cx="3192232" cy="12746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你是怎么运回家的呢？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云形标注 20482"/>
          <p:cNvSpPr>
            <a:spLocks noChangeArrowheads="1"/>
          </p:cNvSpPr>
          <p:nvPr/>
        </p:nvSpPr>
        <p:spPr bwMode="auto">
          <a:xfrm flipH="1">
            <a:off x="214313" y="1298575"/>
            <a:ext cx="2962275" cy="1079500"/>
          </a:xfrm>
          <a:prstGeom prst="cloudCallout">
            <a:avLst>
              <a:gd name="adj1" fmla="val -20826"/>
              <a:gd name="adj2" fmla="val 8737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我是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1916113"/>
            <a:ext cx="9144000" cy="1081088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标题 1"/>
          <p:cNvSpPr txBox="1"/>
          <p:nvPr/>
        </p:nvSpPr>
        <p:spPr>
          <a:xfrm>
            <a:off x="1403350" y="2066925"/>
            <a:ext cx="58801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口语交际：小兔运南瓜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3"/>
          <p:cNvPicPr>
            <a:picLocks noChangeAspect="1"/>
          </p:cNvPicPr>
          <p:nvPr/>
        </p:nvPicPr>
        <p:blipFill>
          <a:blip r:embed="rId2"/>
          <a:srcRect l="32491"/>
          <a:stretch>
            <a:fillRect/>
          </a:stretch>
        </p:blipFill>
        <p:spPr>
          <a:xfrm>
            <a:off x="2700338" y="3148013"/>
            <a:ext cx="388937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1550" y="1846263"/>
            <a:ext cx="7488238" cy="19224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南瓜又大又重，小兔是怎样把南瓜运回家的呢？让我们开动脑筋想一想吧。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聪明的你一定能想出好办法。  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6387" name="组合 3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16388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639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1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独立思考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71563" y="1982788"/>
            <a:ext cx="7056438" cy="19224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聪明的小朋友们一定想出了运南瓜的方法，请在小组里说说自己想出的办法，并且要说清楚哦！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7411" name="组合 3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1741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741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分组讨论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08238" y="1511300"/>
            <a:ext cx="4322763" cy="6413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大胆说出自己的想法。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19" name="文本框 2"/>
          <p:cNvSpPr txBox="1">
            <a:spLocks noChangeArrowheads="1"/>
          </p:cNvSpPr>
          <p:nvPr/>
        </p:nvSpPr>
        <p:spPr bwMode="auto">
          <a:xfrm>
            <a:off x="682625" y="2500313"/>
            <a:ext cx="7775575" cy="19224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小朋友们，我相信你们一定能清楚地说出自己运南瓜的方法。现在请你们大胆地说出自己的想法。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8436" name="组合 4"/>
          <p:cNvGrpSpPr/>
          <p:nvPr/>
        </p:nvGrpSpPr>
        <p:grpSpPr>
          <a:xfrm>
            <a:off x="0" y="412750"/>
            <a:ext cx="3786188" cy="1122363"/>
            <a:chOff x="163469" y="207600"/>
            <a:chExt cx="3786124" cy="1122154"/>
          </a:xfrm>
        </p:grpSpPr>
        <p:grpSp>
          <p:nvGrpSpPr>
            <p:cNvPr id="18437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8439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0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全班交流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2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2066925"/>
            <a:ext cx="2813050" cy="2576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11188" y="195263"/>
            <a:ext cx="7991475" cy="7334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观察比较，说一说南瓜与车轮有哪些相似？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WPS 演示</Application>
  <PresentationFormat>全屏显示(16:9)</PresentationFormat>
  <Paragraphs>101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楷体</vt:lpstr>
      <vt:lpstr>Times New Roman</vt:lpstr>
      <vt:lpstr>黑体</vt:lpstr>
      <vt:lpstr>Cambria</vt:lpstr>
      <vt:lpstr>微软雅黑</vt:lpstr>
      <vt:lpstr>Arial Unicode MS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2016-10-29T08:56:00Z</dcterms:created>
  <dcterms:modified xsi:type="dcterms:W3CDTF">2023-09-24T05:04:17Z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DAC406930AFD484CB569E54609A45611_13</vt:lpwstr>
  </property>
  <property fmtid="{D5CDD505-2E9C-101B-9397-08002B2CF9AE}" pid="4" name="KSOProductBuildVer">
    <vt:lpwstr>2052-12.1.0.15374</vt:lpwstr>
  </property>
</Properties>
</file>