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9" r:id="rId4"/>
  </p:sldMasterIdLst>
  <p:notesMasterIdLst>
    <p:notesMasterId r:id="rId36"/>
  </p:notesMasterIdLst>
  <p:handoutMasterIdLst>
    <p:handoutMasterId r:id="rId37"/>
  </p:handoutMasterIdLst>
  <p:sldIdLst>
    <p:sldId id="470" r:id="rId5"/>
    <p:sldId id="472" r:id="rId6"/>
    <p:sldId id="256" r:id="rId7"/>
    <p:sldId id="536" r:id="rId8"/>
    <p:sldId id="510" r:id="rId9"/>
    <p:sldId id="537" r:id="rId10"/>
    <p:sldId id="511" r:id="rId11"/>
    <p:sldId id="512" r:id="rId12"/>
    <p:sldId id="513" r:id="rId13"/>
    <p:sldId id="514" r:id="rId14"/>
    <p:sldId id="516" r:id="rId15"/>
    <p:sldId id="517" r:id="rId16"/>
    <p:sldId id="456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7" r:id="rId27"/>
    <p:sldId id="528" r:id="rId28"/>
    <p:sldId id="529" r:id="rId29"/>
    <p:sldId id="515" r:id="rId30"/>
    <p:sldId id="530" r:id="rId31"/>
    <p:sldId id="531" r:id="rId32"/>
    <p:sldId id="532" r:id="rId33"/>
    <p:sldId id="533" r:id="rId34"/>
    <p:sldId id="563" r:id="rId35"/>
  </p:sldIdLst>
  <p:sldSz cx="9144000" cy="5143500"/>
  <p:notesSz cx="6858000" cy="9144000"/>
  <p:custDataLst>
    <p:tags r:id="rId4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5773" autoAdjust="0"/>
  </p:normalViewPr>
  <p:slideViewPr>
    <p:cSldViewPr>
      <p:cViewPr>
        <p:scale>
          <a:sx n="125" d="100"/>
          <a:sy n="125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126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9BFE9A55-2191-4945-B43C-3BFDDEB30132}" type="datetime">
              <a:rPr lang="zh-CN" altLang="en-US" sz="1200"/>
            </a:fld>
            <a:endParaRPr lang="zh-CN" altLang="en-US" sz="1200"/>
          </a:p>
        </p:txBody>
      </p:sp>
      <p:sp>
        <p:nvSpPr>
          <p:cNvPr id="1126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126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E01C7DBF-5776-4A64-A946-C31CE29355BE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4F1D868-EED9-474A-B007-16E57E359B0A}" type="datetime">
              <a:rPr lang="zh-CN" altLang="en-US" sz="1200"/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E09EF79-E893-456C-A2D8-74BE12BC1D61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emf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2" name="矩形 3"/>
          <p:cNvSpPr/>
          <p:nvPr/>
        </p:nvSpPr>
        <p:spPr>
          <a:xfrm>
            <a:off x="168275" y="155575"/>
            <a:ext cx="8845550" cy="48704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53" name="组合 4"/>
          <p:cNvGrpSpPr/>
          <p:nvPr/>
        </p:nvGrpSpPr>
        <p:grpSpPr>
          <a:xfrm>
            <a:off x="8185150" y="4294188"/>
            <a:ext cx="998538" cy="908050"/>
            <a:chOff x="6148580" y="2820440"/>
            <a:chExt cx="998007" cy="908234"/>
          </a:xfrm>
        </p:grpSpPr>
        <p:pic>
          <p:nvPicPr>
            <p:cNvPr id="2054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80952" y="2820440"/>
              <a:ext cx="765635" cy="75283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055" name="文本框 6"/>
            <p:cNvSpPr txBox="1">
              <a:spLocks noChangeArrowheads="1"/>
            </p:cNvSpPr>
            <p:nvPr/>
          </p:nvSpPr>
          <p:spPr bwMode="auto">
            <a:xfrm>
              <a:off x="6148580" y="2937939"/>
              <a:ext cx="464891" cy="79073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1400">
                  <a:latin typeface="楷体" panose="02010609060101010101" pitchFamily="49" charset="-122"/>
                  <a:ea typeface="楷体" panose="02010609060101010101" pitchFamily="49" charset="-122"/>
                </a:rPr>
                <a:t>龙小可</a:t>
              </a:r>
              <a:endParaRPr lang="zh-CN" altLang="en-US" sz="1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6" name="矩形 3"/>
          <p:cNvSpPr/>
          <p:nvPr/>
        </p:nvSpPr>
        <p:spPr>
          <a:xfrm>
            <a:off x="168275" y="155575"/>
            <a:ext cx="8845550" cy="48704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77" name="组合 4"/>
          <p:cNvGrpSpPr/>
          <p:nvPr/>
        </p:nvGrpSpPr>
        <p:grpSpPr>
          <a:xfrm>
            <a:off x="8185150" y="4294188"/>
            <a:ext cx="998538" cy="908050"/>
            <a:chOff x="6148580" y="2820440"/>
            <a:chExt cx="998007" cy="908234"/>
          </a:xfrm>
        </p:grpSpPr>
        <p:pic>
          <p:nvPicPr>
            <p:cNvPr id="3079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80952" y="2820440"/>
              <a:ext cx="765635" cy="75283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80" name="文本框 6"/>
            <p:cNvSpPr txBox="1">
              <a:spLocks noChangeArrowheads="1"/>
            </p:cNvSpPr>
            <p:nvPr/>
          </p:nvSpPr>
          <p:spPr bwMode="auto">
            <a:xfrm>
              <a:off x="6148580" y="2937939"/>
              <a:ext cx="464891" cy="79073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1400">
                  <a:latin typeface="楷体" panose="02010609060101010101" pitchFamily="49" charset="-122"/>
                  <a:ea typeface="楷体" panose="02010609060101010101" pitchFamily="49" charset="-122"/>
                </a:rPr>
                <a:t>龙小可</a:t>
              </a:r>
              <a:endParaRPr lang="zh-CN" altLang="en-US" sz="1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78" name="五边形 8"/>
          <p:cNvSpPr/>
          <p:nvPr/>
        </p:nvSpPr>
        <p:spPr>
          <a:xfrm>
            <a:off x="0" y="65088"/>
            <a:ext cx="2438400" cy="596900"/>
          </a:xfrm>
          <a:prstGeom prst="homePlate">
            <a:avLst>
              <a:gd name="adj" fmla="val 50005"/>
            </a:avLst>
          </a:prstGeom>
          <a:solidFill>
            <a:srgbClr val="FDEADA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" descr="未标题-1"/>
          <p:cNvPicPr>
            <a:picLocks noChangeAspect="1"/>
          </p:cNvPicPr>
          <p:nvPr/>
        </p:nvPicPr>
        <p:blipFill>
          <a:blip r:embed="rId2"/>
          <a:srcRect l="21529" t="5443" b="6743"/>
          <a:stretch>
            <a:fillRect/>
          </a:stretch>
        </p:blipFill>
        <p:spPr>
          <a:xfrm>
            <a:off x="0" y="0"/>
            <a:ext cx="9144000" cy="5141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3" name="图片 2" descr="图片包含 游戏机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100000">
            <a:off x="-917575" y="-2011362"/>
            <a:ext cx="14582775" cy="7105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1" descr="未标题-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7" name="图片 2" descr="未标题-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2967038"/>
            <a:ext cx="1863725" cy="2152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8" name="圆角矩形 3"/>
          <p:cNvSpPr/>
          <p:nvPr/>
        </p:nvSpPr>
        <p:spPr>
          <a:xfrm>
            <a:off x="249238" y="193675"/>
            <a:ext cx="8645525" cy="4756150"/>
          </a:xfrm>
          <a:prstGeom prst="roundRect">
            <a:avLst/>
          </a:prstGeom>
          <a:noFill/>
          <a:ln w="28575">
            <a:solidFill>
              <a:srgbClr val="E0A9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6149" name="图片 4" descr="未标题-2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3919538"/>
            <a:ext cx="9150350" cy="12017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1" descr="未标题-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4638" cy="5091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矩形 2"/>
          <p:cNvSpPr/>
          <p:nvPr/>
        </p:nvSpPr>
        <p:spPr>
          <a:xfrm>
            <a:off x="209550" y="231775"/>
            <a:ext cx="8769350" cy="4637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7172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438" y="4003675"/>
            <a:ext cx="835025" cy="1055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3" name="图片 4"/>
          <p:cNvPicPr>
            <a:picLocks noChangeAspect="1"/>
          </p:cNvPicPr>
          <p:nvPr/>
        </p:nvPicPr>
        <p:blipFill>
          <a:blip r:embed="rId4"/>
          <a:srcRect l="9545"/>
          <a:stretch>
            <a:fillRect/>
          </a:stretch>
        </p:blipFill>
        <p:spPr>
          <a:xfrm>
            <a:off x="0" y="4051300"/>
            <a:ext cx="9147175" cy="1092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4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8563" y="3836988"/>
            <a:ext cx="1773237" cy="1254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5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1925" y="4697413"/>
            <a:ext cx="869950" cy="28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1" descr="未标题-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4638" cy="5091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矩形 2"/>
          <p:cNvSpPr/>
          <p:nvPr/>
        </p:nvSpPr>
        <p:spPr>
          <a:xfrm>
            <a:off x="209550" y="231775"/>
            <a:ext cx="8769350" cy="4637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819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438" y="4003675"/>
            <a:ext cx="835025" cy="1055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7" name="图片 4"/>
          <p:cNvPicPr>
            <a:picLocks noChangeAspect="1"/>
          </p:cNvPicPr>
          <p:nvPr/>
        </p:nvPicPr>
        <p:blipFill>
          <a:blip r:embed="rId4"/>
          <a:srcRect l="9545"/>
          <a:stretch>
            <a:fillRect/>
          </a:stretch>
        </p:blipFill>
        <p:spPr>
          <a:xfrm>
            <a:off x="0" y="4051300"/>
            <a:ext cx="9147175" cy="1092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8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1925" y="4697413"/>
            <a:ext cx="869950" cy="282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1"/>
          <p:cNvGrpSpPr/>
          <p:nvPr/>
        </p:nvGrpSpPr>
        <p:grpSpPr>
          <a:xfrm>
            <a:off x="0" y="-23812"/>
            <a:ext cx="9144000" cy="5167312"/>
            <a:chOff x="-635" y="-9525"/>
            <a:chExt cx="12192635" cy="6867525"/>
          </a:xfrm>
        </p:grpSpPr>
        <p:pic>
          <p:nvPicPr>
            <p:cNvPr id="9221" name="图片 2" descr="3"/>
            <p:cNvPicPr>
              <a:picLocks noChangeAspect="1"/>
            </p:cNvPicPr>
            <p:nvPr/>
          </p:nvPicPr>
          <p:blipFill>
            <a:blip r:embed="rId2"/>
            <a:srcRect l="1105" t="6136" r="13718" b="7349"/>
            <a:stretch>
              <a:fillRect/>
            </a:stretch>
          </p:blipFill>
          <p:spPr>
            <a:xfrm>
              <a:off x="-635" y="0"/>
              <a:ext cx="12192635" cy="683704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9222" name="图片 3" descr="未标题-22"/>
            <p:cNvPicPr>
              <a:picLocks noChangeAspect="1"/>
            </p:cNvPicPr>
            <p:nvPr/>
          </p:nvPicPr>
          <p:blipFill>
            <a:blip r:embed="rId3"/>
            <a:srcRect l="47213" t="3365" b="2898"/>
            <a:stretch>
              <a:fillRect/>
            </a:stretch>
          </p:blipFill>
          <p:spPr>
            <a:xfrm>
              <a:off x="0" y="-9525"/>
              <a:ext cx="4018280" cy="68675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9219" name="图片 4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8363" y="-23812"/>
            <a:ext cx="1985962" cy="23034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9220" name="图片 5" descr="图片包含 游戏机描述已自动生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100000">
            <a:off x="-917575" y="-2011362"/>
            <a:ext cx="14582775" cy="7105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5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.xml"/><Relationship Id="rId1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microsoft.com/office/2007/relationships/media" Target="file:///\\pc-2\2020&#21333;&#20010;&#23383;&#31508;&#39034;&#23383;&#24211;\&#19977;&#19978;\&#20105;.mp4" TargetMode="External"/><Relationship Id="rId7" Type="http://schemas.openxmlformats.org/officeDocument/2006/relationships/video" Target="file:///\\pc-2\2020&#21333;&#20010;&#23383;&#31508;&#39034;&#23383;&#24211;\&#19977;&#19978;\&#20105;.mp4" TargetMode="External"/><Relationship Id="rId6" Type="http://schemas.openxmlformats.org/officeDocument/2006/relationships/image" Target="../media/image36.png"/><Relationship Id="rId5" Type="http://schemas.microsoft.com/office/2007/relationships/media" Target="file:///\\pc-2\2020&#21333;&#20010;&#23383;&#31508;&#39034;&#23383;&#24211;\&#19977;&#19978;\&#39068;.mp4" TargetMode="External"/><Relationship Id="rId4" Type="http://schemas.openxmlformats.org/officeDocument/2006/relationships/video" Target="file:///\\pc-2\2020&#21333;&#20010;&#23383;&#31508;&#39034;&#23383;&#24211;\&#19977;&#19978;\&#39068;.mp4" TargetMode="External"/><Relationship Id="rId3" Type="http://schemas.openxmlformats.org/officeDocument/2006/relationships/image" Target="../media/image35.png"/><Relationship Id="rId2" Type="http://schemas.microsoft.com/office/2007/relationships/media" Target="file:///\\pc-2\2020&#21333;&#20010;&#23383;&#31508;&#39034;&#23383;&#24211;\&#19977;&#19978;\&#31080;.mp4" TargetMode="External"/><Relationship Id="rId10" Type="http://schemas.openxmlformats.org/officeDocument/2006/relationships/slideLayout" Target="../slideLayouts/slideLayout7.xml"/><Relationship Id="rId1" Type="http://schemas.openxmlformats.org/officeDocument/2006/relationships/video" Target="file:///\\pc-2\2020&#21333;&#20010;&#23383;&#31508;&#39034;&#23383;&#24211;\&#19977;&#19978;\&#31080;.mp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流程图: 终止 4">
            <a:hlinkClick r:id="rId1" action="ppaction://hlinksldjump"/>
          </p:cNvPr>
          <p:cNvSpPr/>
          <p:nvPr/>
        </p:nvSpPr>
        <p:spPr>
          <a:xfrm>
            <a:off x="4926013" y="2009775"/>
            <a:ext cx="2574925" cy="954088"/>
          </a:xfrm>
          <a:prstGeom prst="flowChartTerminator">
            <a:avLst/>
          </a:prstGeom>
          <a:solidFill>
            <a:srgbClr val="FFFFFF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1" name="流程图: 终止 1">
            <a:hlinkClick r:id="rId2" action="ppaction://hlinksldjump"/>
          </p:cNvPr>
          <p:cNvSpPr/>
          <p:nvPr/>
        </p:nvSpPr>
        <p:spPr>
          <a:xfrm>
            <a:off x="1584325" y="2009775"/>
            <a:ext cx="2574925" cy="954088"/>
          </a:xfrm>
          <a:prstGeom prst="flowChartTerminator">
            <a:avLst/>
          </a:prstGeom>
          <a:solidFill>
            <a:srgbClr val="FFFFFF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文本框 1">
            <a:hlinkClick r:id="rId2" action="ppaction://hlinksldjump"/>
          </p:cNvPr>
          <p:cNvSpPr txBox="1"/>
          <p:nvPr/>
        </p:nvSpPr>
        <p:spPr>
          <a:xfrm>
            <a:off x="1724025" y="2163763"/>
            <a:ext cx="22955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latin typeface="宋体" panose="02010600030101010101" pitchFamily="2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</a:rPr>
              <a:t>课时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12293" name="文本框 2">
            <a:hlinkClick r:id="rId1" action="ppaction://hlinksldjump"/>
          </p:cNvPr>
          <p:cNvSpPr txBox="1"/>
          <p:nvPr/>
        </p:nvSpPr>
        <p:spPr>
          <a:xfrm>
            <a:off x="5065713" y="2163763"/>
            <a:ext cx="22955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600" b="1">
                <a:latin typeface="宋体" panose="02010600030101010101" pitchFamily="2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</a:rPr>
              <a:t>课时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"/>
          <p:cNvSpPr/>
          <p:nvPr/>
        </p:nvSpPr>
        <p:spPr>
          <a:xfrm>
            <a:off x="2924175" y="677863"/>
            <a:ext cx="5649913" cy="1785937"/>
          </a:xfrm>
          <a:prstGeom prst="rect">
            <a:avLst/>
          </a:prstGeom>
          <a:solidFill>
            <a:schemeClr val="bg1">
              <a:alpha val="63136"/>
            </a:schemeClr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秋天的雨，带给大地的是一曲丰收的歌，带给小朋友的是一首欢乐的歌。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7" name="组合 2"/>
          <p:cNvPicPr/>
          <p:nvPr/>
        </p:nvPicPr>
        <p:blipFill>
          <a:blip r:embed="rId1"/>
          <a:stretch>
            <a:fillRect/>
          </a:stretch>
        </p:blipFill>
        <p:spPr>
          <a:xfrm>
            <a:off x="542925" y="2541588"/>
            <a:ext cx="3857625" cy="21637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"/>
          <p:cNvSpPr>
            <a:spLocks noChangeArrowheads="1"/>
          </p:cNvSpPr>
          <p:nvPr/>
        </p:nvSpPr>
        <p:spPr bwMode="auto">
          <a:xfrm>
            <a:off x="1425575" y="1590675"/>
            <a:ext cx="6270625" cy="290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 spc="-150">
                <a:latin typeface="楷体" panose="02010609060101010101" pitchFamily="49" charset="-122"/>
                <a:ea typeface="楷体" panose="02010609060101010101" pitchFamily="49" charset="-122"/>
              </a:rPr>
              <a:t>盒 　颜 　料　 票　 争　 仙　 闻　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 spc="-150">
                <a:latin typeface="楷体" panose="02010609060101010101" pitchFamily="49" charset="-122"/>
                <a:ea typeface="楷体" panose="02010609060101010101" pitchFamily="49" charset="-122"/>
              </a:rPr>
              <a:t>勾　 紧　 洞　 油　 曲　 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 spc="-150">
                <a:latin typeface="楷体" panose="02010609060101010101" pitchFamily="49" charset="-122"/>
                <a:ea typeface="楷体" panose="02010609060101010101" pitchFamily="49" charset="-122"/>
              </a:rPr>
              <a:t>钥匙　 温柔　 留意 　炎热　 邮票　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 spc="-150">
                <a:latin typeface="楷体" panose="02010609060101010101" pitchFamily="49" charset="-122"/>
                <a:ea typeface="楷体" panose="02010609060101010101" pitchFamily="49" charset="-122"/>
              </a:rPr>
              <a:t>凉爽　 橙红 　你挤我碰　 频频　 勾住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3"/>
          <p:cNvSpPr/>
          <p:nvPr/>
        </p:nvSpPr>
        <p:spPr>
          <a:xfrm>
            <a:off x="831850" y="765175"/>
            <a:ext cx="6342063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再读课文，圈出文中不了解的词语。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2" name="文本框 4"/>
          <p:cNvSpPr txBox="1"/>
          <p:nvPr/>
        </p:nvSpPr>
        <p:spPr>
          <a:xfrm>
            <a:off x="1243013" y="2757488"/>
            <a:ext cx="176847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o shi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33" name="文本框 5"/>
          <p:cNvSpPr txBox="1"/>
          <p:nvPr/>
        </p:nvSpPr>
        <p:spPr>
          <a:xfrm>
            <a:off x="1447800" y="1298575"/>
            <a:ext cx="65405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h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é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34" name="文本框 6"/>
          <p:cNvSpPr txBox="1"/>
          <p:nvPr/>
        </p:nvSpPr>
        <p:spPr>
          <a:xfrm>
            <a:off x="2274888" y="1298575"/>
            <a:ext cx="798512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35" name="文本框 7"/>
          <p:cNvSpPr txBox="1"/>
          <p:nvPr/>
        </p:nvSpPr>
        <p:spPr>
          <a:xfrm>
            <a:off x="1373188" y="2051050"/>
            <a:ext cx="91122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ɡōu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36" name="文本框 8"/>
          <p:cNvSpPr txBox="1"/>
          <p:nvPr/>
        </p:nvSpPr>
        <p:spPr>
          <a:xfrm>
            <a:off x="3011488" y="1298575"/>
            <a:ext cx="919162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li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o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37" name="文本框 9"/>
          <p:cNvSpPr txBox="1"/>
          <p:nvPr/>
        </p:nvSpPr>
        <p:spPr>
          <a:xfrm>
            <a:off x="4576763" y="1298575"/>
            <a:ext cx="1117600" cy="50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zhēnɡ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38" name="文本框 10"/>
          <p:cNvSpPr txBox="1"/>
          <p:nvPr/>
        </p:nvSpPr>
        <p:spPr>
          <a:xfrm>
            <a:off x="4772025" y="2051050"/>
            <a:ext cx="69532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qǔ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39" name="文本框 11"/>
          <p:cNvSpPr txBox="1"/>
          <p:nvPr/>
        </p:nvSpPr>
        <p:spPr>
          <a:xfrm>
            <a:off x="5476875" y="2051050"/>
            <a:ext cx="104140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fēnɡ 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40" name="文本框 12"/>
          <p:cNvSpPr txBox="1"/>
          <p:nvPr/>
        </p:nvSpPr>
        <p:spPr>
          <a:xfrm>
            <a:off x="3856038" y="1298575"/>
            <a:ext cx="112395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pi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o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41" name="文本框 16"/>
          <p:cNvSpPr txBox="1"/>
          <p:nvPr/>
        </p:nvSpPr>
        <p:spPr>
          <a:xfrm>
            <a:off x="5495925" y="1298575"/>
            <a:ext cx="9810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xiān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42" name="文本框 17"/>
          <p:cNvSpPr txBox="1"/>
          <p:nvPr/>
        </p:nvSpPr>
        <p:spPr>
          <a:xfrm>
            <a:off x="6391275" y="1298575"/>
            <a:ext cx="91122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w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é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43" name="文本框 18"/>
          <p:cNvSpPr txBox="1"/>
          <p:nvPr/>
        </p:nvSpPr>
        <p:spPr>
          <a:xfrm>
            <a:off x="2230438" y="2051050"/>
            <a:ext cx="798512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jǐn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44" name="文本框 19"/>
          <p:cNvSpPr txBox="1"/>
          <p:nvPr/>
        </p:nvSpPr>
        <p:spPr>
          <a:xfrm>
            <a:off x="3011488" y="2051050"/>
            <a:ext cx="992187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ò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nɡ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45" name="文本框 20"/>
          <p:cNvSpPr txBox="1"/>
          <p:nvPr/>
        </p:nvSpPr>
        <p:spPr>
          <a:xfrm>
            <a:off x="3940175" y="2051050"/>
            <a:ext cx="833438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ó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u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2546" name="图片 23" descr="未标题-27"/>
          <p:cNvPicPr>
            <a:picLocks noChangeAspect="1"/>
          </p:cNvPicPr>
          <p:nvPr/>
        </p:nvPicPr>
        <p:blipFill>
          <a:blip r:embed="rId1"/>
          <a:srcRect b="10495"/>
          <a:stretch>
            <a:fillRect/>
          </a:stretch>
        </p:blipFill>
        <p:spPr>
          <a:xfrm>
            <a:off x="280988" y="231775"/>
            <a:ext cx="542925" cy="56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47" name="TextBox 7"/>
          <p:cNvSpPr txBox="1"/>
          <p:nvPr/>
        </p:nvSpPr>
        <p:spPr>
          <a:xfrm>
            <a:off x="823913" y="212725"/>
            <a:ext cx="16621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指导书写</a:t>
            </a:r>
            <a:endParaRPr lang="zh-CN" altLang="en-US" sz="2800" b="1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cxnSp>
        <p:nvCxnSpPr>
          <p:cNvPr id="22548" name="直接连接符 24"/>
          <p:cNvCxnSpPr>
            <a:stCxn id="22547" idx="3"/>
          </p:cNvCxnSpPr>
          <p:nvPr/>
        </p:nvCxnSpPr>
        <p:spPr>
          <a:xfrm>
            <a:off x="2486025" y="474663"/>
            <a:ext cx="6453188" cy="0"/>
          </a:xfrm>
          <a:prstGeom prst="line">
            <a:avLst/>
          </a:prstGeom>
          <a:noFill/>
          <a:ln w="6350">
            <a:solidFill>
              <a:srgbClr val="E8B418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/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1" grpId="0"/>
      <p:bldP spid="22542" grpId="0"/>
      <p:bldP spid="22543" grpId="0"/>
      <p:bldP spid="22544" grpId="0"/>
      <p:bldP spid="225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票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19100" y="715963"/>
            <a:ext cx="2555875" cy="2547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5" name="颜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98813" y="715963"/>
            <a:ext cx="2555875" cy="2547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6" name="争.mp4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80113" y="715963"/>
            <a:ext cx="2554287" cy="2547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7" name="矩形 2"/>
          <p:cNvSpPr/>
          <p:nvPr/>
        </p:nvSpPr>
        <p:spPr>
          <a:xfrm>
            <a:off x="268288" y="3365500"/>
            <a:ext cx="28575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不要写成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矩形 2"/>
          <p:cNvSpPr/>
          <p:nvPr/>
        </p:nvSpPr>
        <p:spPr>
          <a:xfrm>
            <a:off x="3294063" y="3365500"/>
            <a:ext cx="25558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三撇不要写少。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矩形 2"/>
          <p:cNvSpPr/>
          <p:nvPr/>
        </p:nvSpPr>
        <p:spPr>
          <a:xfrm>
            <a:off x="6357938" y="3365500"/>
            <a:ext cx="17970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横画出头。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0" name="椭圆 4"/>
          <p:cNvSpPr/>
          <p:nvPr/>
        </p:nvSpPr>
        <p:spPr>
          <a:xfrm rot="21240000">
            <a:off x="1038225" y="1168400"/>
            <a:ext cx="1474788" cy="755650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3561" name="椭圆 8"/>
          <p:cNvSpPr/>
          <p:nvPr/>
        </p:nvSpPr>
        <p:spPr>
          <a:xfrm rot="21240000">
            <a:off x="3748088" y="1766888"/>
            <a:ext cx="782637" cy="1203325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3562" name="椭圆 10"/>
          <p:cNvSpPr/>
          <p:nvPr/>
        </p:nvSpPr>
        <p:spPr>
          <a:xfrm rot="21060000">
            <a:off x="6267450" y="1766888"/>
            <a:ext cx="2049463" cy="280987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5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35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4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3554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35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235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5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23555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235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6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23556"/>
                </p:tgtEl>
              </p:cMediaNode>
            </p:video>
          </p:childTnLst>
        </p:cTn>
      </p:par>
    </p:tnLst>
    <p:bldLst>
      <p:bldP spid="23557" grpId="0"/>
      <p:bldP spid="23558" grpId="0"/>
      <p:bldP spid="235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6"/>
          <p:cNvSpPr/>
          <p:nvPr/>
        </p:nvSpPr>
        <p:spPr>
          <a:xfrm>
            <a:off x="746125" y="1187450"/>
            <a:ext cx="7740650" cy="2730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</a:rPr>
              <a:t>读一读文中藏有生字的词语。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</a:rPr>
              <a:t>秋天的雨像什么？是什么？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</a:rPr>
              <a:t>如果说秋天是一个花园，那么你认为打开秋天大门的钥匙是什么？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4579" name="TextBox 7"/>
          <p:cNvSpPr txBox="1"/>
          <p:nvPr/>
        </p:nvSpPr>
        <p:spPr>
          <a:xfrm>
            <a:off x="823913" y="212725"/>
            <a:ext cx="16621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复习巩固</a:t>
            </a:r>
            <a:endParaRPr lang="zh-CN" altLang="en-US" sz="2800" b="1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cxnSp>
        <p:nvCxnSpPr>
          <p:cNvPr id="24580" name="直接连接符 5"/>
          <p:cNvCxnSpPr>
            <a:stCxn id="24579" idx="3"/>
          </p:cNvCxnSpPr>
          <p:nvPr/>
        </p:nvCxnSpPr>
        <p:spPr>
          <a:xfrm>
            <a:off x="2486025" y="474663"/>
            <a:ext cx="6453188" cy="0"/>
          </a:xfrm>
          <a:prstGeom prst="line">
            <a:avLst/>
          </a:prstGeom>
          <a:noFill/>
          <a:ln w="6350">
            <a:solidFill>
              <a:srgbClr val="E8B418"/>
            </a:solidFill>
            <a:miter lim="800000"/>
          </a:ln>
        </p:spPr>
      </p:cxnSp>
      <p:pic>
        <p:nvPicPr>
          <p:cNvPr id="24581" name="图片 7" descr="未标题-27"/>
          <p:cNvPicPr>
            <a:picLocks noChangeAspect="1"/>
          </p:cNvPicPr>
          <p:nvPr/>
        </p:nvPicPr>
        <p:blipFill>
          <a:blip r:embed="rId1"/>
          <a:srcRect b="10495"/>
          <a:stretch>
            <a:fillRect/>
          </a:stretch>
        </p:blipFill>
        <p:spPr>
          <a:xfrm>
            <a:off x="280988" y="231775"/>
            <a:ext cx="542925" cy="56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2" name="文本框 7"/>
          <p:cNvSpPr txBox="1">
            <a:spLocks noChangeArrowheads="1"/>
          </p:cNvSpPr>
          <p:nvPr/>
        </p:nvSpPr>
        <p:spPr bwMode="auto">
          <a:xfrm>
            <a:off x="814388" y="720725"/>
            <a:ext cx="1550987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28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>
              <a:solidFill>
                <a:srgbClr val="7F6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"/>
          <p:cNvSpPr/>
          <p:nvPr/>
        </p:nvSpPr>
        <p:spPr>
          <a:xfrm>
            <a:off x="1533525" y="3476625"/>
            <a:ext cx="49180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秋雨和钥匙有什么相似之处？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777875" y="1027113"/>
            <a:ext cx="7588250" cy="1644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秋天的雨，是一把钥匙。它带着清凉和温柔，轻轻地，轻轻地，趁你没留意，把秋天的大门打开了。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矩形 2"/>
          <p:cNvSpPr/>
          <p:nvPr/>
        </p:nvSpPr>
        <p:spPr>
          <a:xfrm>
            <a:off x="4953000" y="2667000"/>
            <a:ext cx="146208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比喻句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矩形 5"/>
          <p:cNvSpPr/>
          <p:nvPr/>
        </p:nvSpPr>
        <p:spPr>
          <a:xfrm>
            <a:off x="1533525" y="2730500"/>
            <a:ext cx="49180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这是一个什么句子？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25606" name="图片 8" descr="未标题-27"/>
          <p:cNvPicPr>
            <a:picLocks noChangeAspect="1"/>
          </p:cNvPicPr>
          <p:nvPr/>
        </p:nvPicPr>
        <p:blipFill>
          <a:blip r:embed="rId1"/>
          <a:srcRect b="10495"/>
          <a:stretch>
            <a:fillRect/>
          </a:stretch>
        </p:blipFill>
        <p:spPr>
          <a:xfrm>
            <a:off x="280988" y="231775"/>
            <a:ext cx="542925" cy="56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7" name="TextBox 7"/>
          <p:cNvSpPr txBox="1"/>
          <p:nvPr/>
        </p:nvSpPr>
        <p:spPr>
          <a:xfrm>
            <a:off x="823913" y="212725"/>
            <a:ext cx="16621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精读课文</a:t>
            </a:r>
            <a:endParaRPr lang="zh-CN" altLang="en-US" sz="2800" b="1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cxnSp>
        <p:nvCxnSpPr>
          <p:cNvPr id="25608" name="直接连接符 9"/>
          <p:cNvCxnSpPr>
            <a:stCxn id="25607" idx="3"/>
          </p:cNvCxnSpPr>
          <p:nvPr/>
        </p:nvCxnSpPr>
        <p:spPr>
          <a:xfrm>
            <a:off x="2486025" y="474663"/>
            <a:ext cx="6453188" cy="0"/>
          </a:xfrm>
          <a:prstGeom prst="line">
            <a:avLst/>
          </a:prstGeom>
          <a:noFill/>
          <a:ln w="6350">
            <a:solidFill>
              <a:srgbClr val="E8B418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1444625" y="704850"/>
            <a:ext cx="7232650" cy="322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</a:rPr>
              <a:t>朗读第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en-US" altLang="zh-CN" sz="2800" b="1">
                <a:latin typeface="宋体" panose="02010600030101010101" pitchFamily="2" charset="-122"/>
              </a:rPr>
              <a:t>—</a:t>
            </a: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</a:rPr>
              <a:t>自然段，想一想这三个自然段的主要内容，画出表现主要内容的句子。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</a:rPr>
              <a:t>寻找中心句，了解用一句话概括文段的内容的写法，说一说课文是怎样围绕一个意思安排内容的。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431800" y="327025"/>
            <a:ext cx="78930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说说你从哪些词语中体会到秋雨带来的五彩缤纷。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27651" name="图片 3"/>
          <p:cNvPicPr>
            <a:picLocks noChangeAspect="1"/>
          </p:cNvPicPr>
          <p:nvPr/>
        </p:nvPicPr>
        <p:blipFill>
          <a:blip r:embed="rId1"/>
          <a:srcRect l="4446" t="33489" r="2322" b="11312"/>
          <a:stretch>
            <a:fillRect/>
          </a:stretch>
        </p:blipFill>
        <p:spPr>
          <a:xfrm>
            <a:off x="615950" y="1046163"/>
            <a:ext cx="3956050" cy="3124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2" name="椭圆 4"/>
          <p:cNvSpPr/>
          <p:nvPr/>
        </p:nvSpPr>
        <p:spPr>
          <a:xfrm>
            <a:off x="3983038" y="1014413"/>
            <a:ext cx="387350" cy="238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7653" name="椭圆 5"/>
          <p:cNvSpPr/>
          <p:nvPr/>
        </p:nvSpPr>
        <p:spPr>
          <a:xfrm>
            <a:off x="671513" y="1333500"/>
            <a:ext cx="857250" cy="2270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7654" name="矩形 2"/>
          <p:cNvSpPr/>
          <p:nvPr/>
        </p:nvSpPr>
        <p:spPr>
          <a:xfrm>
            <a:off x="4816475" y="1009650"/>
            <a:ext cx="27924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黄黄的银杏叶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椭圆 7"/>
          <p:cNvSpPr/>
          <p:nvPr/>
        </p:nvSpPr>
        <p:spPr>
          <a:xfrm>
            <a:off x="3133725" y="1525588"/>
            <a:ext cx="849313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7656" name="矩形 2"/>
          <p:cNvSpPr/>
          <p:nvPr/>
        </p:nvSpPr>
        <p:spPr>
          <a:xfrm>
            <a:off x="4816475" y="1616075"/>
            <a:ext cx="29432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红红的枫叶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7" name="椭圆 9"/>
          <p:cNvSpPr/>
          <p:nvPr/>
        </p:nvSpPr>
        <p:spPr>
          <a:xfrm>
            <a:off x="3267075" y="1763713"/>
            <a:ext cx="1125538" cy="2397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7658" name="矩形 2"/>
          <p:cNvSpPr/>
          <p:nvPr/>
        </p:nvSpPr>
        <p:spPr>
          <a:xfrm>
            <a:off x="4816475" y="2222500"/>
            <a:ext cx="29432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金黄色的田野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9" name="椭圆 11"/>
          <p:cNvSpPr/>
          <p:nvPr/>
        </p:nvSpPr>
        <p:spPr>
          <a:xfrm>
            <a:off x="2593975" y="2028825"/>
            <a:ext cx="1125538" cy="238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7660" name="矩形 2"/>
          <p:cNvSpPr/>
          <p:nvPr/>
        </p:nvSpPr>
        <p:spPr>
          <a:xfrm>
            <a:off x="4816475" y="2828925"/>
            <a:ext cx="29432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橙红色的果树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1" name="椭圆 13"/>
          <p:cNvSpPr/>
          <p:nvPr/>
        </p:nvSpPr>
        <p:spPr>
          <a:xfrm>
            <a:off x="2703513" y="2516188"/>
            <a:ext cx="430212" cy="2190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7662" name="椭圆 14"/>
          <p:cNvSpPr/>
          <p:nvPr/>
        </p:nvSpPr>
        <p:spPr>
          <a:xfrm rot="21420000">
            <a:off x="682625" y="2811463"/>
            <a:ext cx="2584450" cy="238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7663" name="矩形 2"/>
          <p:cNvSpPr/>
          <p:nvPr/>
        </p:nvSpPr>
        <p:spPr>
          <a:xfrm>
            <a:off x="4816475" y="3435350"/>
            <a:ext cx="2582863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多彩的菊花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animBg="1"/>
      <p:bldP spid="27654" grpId="0"/>
      <p:bldP spid="27655" grpId="0" animBg="1"/>
      <p:bldP spid="27656" grpId="0"/>
      <p:bldP spid="27657" grpId="0" animBg="1"/>
      <p:bldP spid="27658" grpId="0"/>
      <p:bldP spid="27659" grpId="0" animBg="1"/>
      <p:bldP spid="27660" grpId="0"/>
      <p:bldP spid="27661" grpId="0" animBg="1"/>
      <p:bldP spid="27662" grpId="0" animBg="1"/>
      <p:bldP spid="276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625475" y="544513"/>
            <a:ext cx="59626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找出表示颜色的词语，读一读。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28675" name="图片 2"/>
          <p:cNvPicPr>
            <a:picLocks noChangeAspect="1"/>
          </p:cNvPicPr>
          <p:nvPr/>
        </p:nvPicPr>
        <p:blipFill>
          <a:blip r:embed="rId1"/>
          <a:srcRect l="4446" t="33489" r="2322" b="11312"/>
          <a:stretch>
            <a:fillRect/>
          </a:stretch>
        </p:blipFill>
        <p:spPr>
          <a:xfrm>
            <a:off x="817563" y="1314450"/>
            <a:ext cx="3956050" cy="3124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6" name="椭圆 3"/>
          <p:cNvSpPr/>
          <p:nvPr/>
        </p:nvSpPr>
        <p:spPr>
          <a:xfrm>
            <a:off x="2360613" y="1347788"/>
            <a:ext cx="614362" cy="215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28677" name="组合 4"/>
          <p:cNvPicPr/>
          <p:nvPr/>
        </p:nvPicPr>
        <p:blipFill>
          <a:blip r:embed="rId2"/>
          <a:stretch>
            <a:fillRect/>
          </a:stretch>
        </p:blipFill>
        <p:spPr>
          <a:xfrm>
            <a:off x="3127375" y="1006475"/>
            <a:ext cx="5291138" cy="13160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8678" name="组合 7"/>
          <p:cNvPicPr/>
          <p:nvPr/>
        </p:nvPicPr>
        <p:blipFill>
          <a:blip r:embed="rId3"/>
          <a:stretch>
            <a:fillRect/>
          </a:stretch>
        </p:blipFill>
        <p:spPr>
          <a:xfrm>
            <a:off x="3365500" y="1706563"/>
            <a:ext cx="5314950" cy="24939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1279525" y="574675"/>
            <a:ext cx="714057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你觉得秋雨还会把五彩缤纷的颜色给谁？仿照课文说一说。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9699" name="矩形 2"/>
          <p:cNvSpPr/>
          <p:nvPr/>
        </p:nvSpPr>
        <p:spPr>
          <a:xfrm>
            <a:off x="2460625" y="1939925"/>
            <a:ext cx="5959475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你看，它把黄色给了银杏树，黄黄的叶子像一把把小扇子，扇哪扇哪，扇走了夏天的炎热。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457200" y="403225"/>
            <a:ext cx="70421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读课文说说你认为哪个句子特别生动。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30723" name="图片 2"/>
          <p:cNvPicPr>
            <a:picLocks noChangeAspect="1"/>
          </p:cNvPicPr>
          <p:nvPr/>
        </p:nvPicPr>
        <p:blipFill>
          <a:blip r:embed="rId1"/>
          <a:srcRect l="4446" t="33489" r="2322" b="11312"/>
          <a:stretch>
            <a:fillRect/>
          </a:stretch>
        </p:blipFill>
        <p:spPr>
          <a:xfrm>
            <a:off x="581025" y="1022350"/>
            <a:ext cx="4787900" cy="3778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4" name="椭圆 3"/>
          <p:cNvSpPr/>
          <p:nvPr/>
        </p:nvSpPr>
        <p:spPr>
          <a:xfrm>
            <a:off x="1036638" y="1377950"/>
            <a:ext cx="673100" cy="2270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0725" name="椭圆 4"/>
          <p:cNvSpPr/>
          <p:nvPr/>
        </p:nvSpPr>
        <p:spPr>
          <a:xfrm>
            <a:off x="3305175" y="1344613"/>
            <a:ext cx="674688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0726" name="矩形 2"/>
          <p:cNvSpPr>
            <a:spLocks noChangeArrowheads="1"/>
          </p:cNvSpPr>
          <p:nvPr/>
        </p:nvSpPr>
        <p:spPr bwMode="auto">
          <a:xfrm>
            <a:off x="2073275" y="1095375"/>
            <a:ext cx="868363" cy="4778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4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比作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7" name="椭圆 6"/>
          <p:cNvSpPr/>
          <p:nvPr/>
        </p:nvSpPr>
        <p:spPr>
          <a:xfrm>
            <a:off x="4154488" y="1616075"/>
            <a:ext cx="463550" cy="2270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0728" name="矩形 2"/>
          <p:cNvSpPr>
            <a:spLocks noChangeArrowheads="1"/>
          </p:cNvSpPr>
          <p:nvPr/>
        </p:nvSpPr>
        <p:spPr bwMode="auto">
          <a:xfrm>
            <a:off x="4773613" y="1458913"/>
            <a:ext cx="868362" cy="4762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4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比作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9" name="椭圆 8"/>
          <p:cNvSpPr/>
          <p:nvPr/>
        </p:nvSpPr>
        <p:spPr>
          <a:xfrm>
            <a:off x="860425" y="1984375"/>
            <a:ext cx="485775" cy="2270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0730" name="椭圆 9"/>
          <p:cNvSpPr/>
          <p:nvPr/>
        </p:nvSpPr>
        <p:spPr>
          <a:xfrm>
            <a:off x="1395413" y="2279650"/>
            <a:ext cx="465137" cy="2270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0731" name="矩形 2"/>
          <p:cNvSpPr>
            <a:spLocks noChangeArrowheads="1"/>
          </p:cNvSpPr>
          <p:nvPr/>
        </p:nvSpPr>
        <p:spPr bwMode="auto">
          <a:xfrm>
            <a:off x="1808163" y="1722438"/>
            <a:ext cx="868362" cy="4762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4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比作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2" name="椭圆 11"/>
          <p:cNvSpPr/>
          <p:nvPr/>
        </p:nvSpPr>
        <p:spPr>
          <a:xfrm>
            <a:off x="1989138" y="2233613"/>
            <a:ext cx="930275" cy="2730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0733" name="椭圆 12"/>
          <p:cNvSpPr/>
          <p:nvPr/>
        </p:nvSpPr>
        <p:spPr>
          <a:xfrm>
            <a:off x="4618038" y="2182813"/>
            <a:ext cx="487362" cy="233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0734" name="椭圆 13"/>
          <p:cNvSpPr/>
          <p:nvPr/>
        </p:nvSpPr>
        <p:spPr>
          <a:xfrm>
            <a:off x="615950" y="2557463"/>
            <a:ext cx="1373188" cy="2936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0735" name="矩形 2"/>
          <p:cNvSpPr>
            <a:spLocks noChangeArrowheads="1"/>
          </p:cNvSpPr>
          <p:nvPr/>
        </p:nvSpPr>
        <p:spPr bwMode="auto">
          <a:xfrm>
            <a:off x="3094038" y="3519488"/>
            <a:ext cx="868362" cy="4762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4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6" name="椭圆 15"/>
          <p:cNvSpPr/>
          <p:nvPr/>
        </p:nvSpPr>
        <p:spPr>
          <a:xfrm>
            <a:off x="2676525" y="3114675"/>
            <a:ext cx="931863" cy="2714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0737" name="椭圆 16"/>
          <p:cNvSpPr/>
          <p:nvPr/>
        </p:nvSpPr>
        <p:spPr>
          <a:xfrm>
            <a:off x="669925" y="3478213"/>
            <a:ext cx="1646238" cy="2936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0738" name="组合 17"/>
          <p:cNvGrpSpPr/>
          <p:nvPr/>
        </p:nvGrpSpPr>
        <p:grpSpPr>
          <a:xfrm>
            <a:off x="5399088" y="2392363"/>
            <a:ext cx="3297237" cy="1893887"/>
            <a:chOff x="-804608" y="474555"/>
            <a:chExt cx="3296650" cy="1894295"/>
          </a:xfrm>
        </p:grpSpPr>
        <p:sp>
          <p:nvSpPr>
            <p:cNvPr id="30739" name="思想气泡: 云 18"/>
            <p:cNvSpPr/>
            <p:nvPr/>
          </p:nvSpPr>
          <p:spPr>
            <a:xfrm>
              <a:off x="-804608" y="474555"/>
              <a:ext cx="3296650" cy="1894295"/>
            </a:xfrm>
            <a:prstGeom prst="cloudCallout">
              <a:avLst>
                <a:gd name="adj1" fmla="val -81591"/>
                <a:gd name="adj2" fmla="val -7918"/>
              </a:avLst>
            </a:prstGeom>
            <a:solidFill>
              <a:schemeClr val="bg1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0740" name="矩形 2"/>
            <p:cNvSpPr/>
            <p:nvPr/>
          </p:nvSpPr>
          <p:spPr>
            <a:xfrm>
              <a:off x="-427494" y="733342"/>
              <a:ext cx="2415595" cy="131141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  <a:spcBef>
                  <a:spcPts val="900"/>
                </a:spcBef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    比喻、拟人修辞手法的运用让文章增色许多。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 animBg="1"/>
      <p:bldP spid="30726" grpId="0" animBg="1"/>
      <p:bldP spid="30727" grpId="0" animBg="1"/>
      <p:bldP spid="30728" grpId="0" animBg="1"/>
      <p:bldP spid="30729" grpId="0" animBg="1"/>
      <p:bldP spid="30730" grpId="0" animBg="1"/>
      <p:bldP spid="30731" grpId="0" animBg="1"/>
      <p:bldP spid="30732" grpId="0" animBg="1"/>
      <p:bldP spid="30733" grpId="0" animBg="1"/>
      <p:bldP spid="30734" grpId="0" animBg="1"/>
      <p:bldP spid="30735" grpId="0" animBg="1"/>
      <p:bldP spid="30736" grpId="0" animBg="1"/>
      <p:bldP spid="307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1646238" y="1058863"/>
            <a:ext cx="5851525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你是如何知道秋天来了的？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3315" name="文本框 2"/>
          <p:cNvSpPr txBox="1">
            <a:spLocks noChangeArrowheads="1"/>
          </p:cNvSpPr>
          <p:nvPr/>
        </p:nvSpPr>
        <p:spPr bwMode="auto">
          <a:xfrm>
            <a:off x="814388" y="720725"/>
            <a:ext cx="1550987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28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spc="0">
                <a:solidFill>
                  <a:srgbClr val="7F6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>
              <a:solidFill>
                <a:srgbClr val="7F6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025650"/>
            <a:ext cx="2476500" cy="1982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7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2025650"/>
            <a:ext cx="2044700" cy="1982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8" name="TextBox 7"/>
          <p:cNvSpPr txBox="1"/>
          <p:nvPr/>
        </p:nvSpPr>
        <p:spPr>
          <a:xfrm>
            <a:off x="814388" y="212725"/>
            <a:ext cx="1662112" cy="5222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 hangingPunct="0"/>
            <a:r>
              <a:rPr lang="zh-CN" altLang="en-US" sz="2800" b="1" spc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激情导入</a:t>
            </a:r>
            <a:endParaRPr lang="zh-CN" altLang="en-US" sz="2800" b="1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cxnSp>
        <p:nvCxnSpPr>
          <p:cNvPr id="13319" name="直接连接符 7"/>
          <p:cNvCxnSpPr>
            <a:stCxn id="13318" idx="3"/>
          </p:cNvCxnSpPr>
          <p:nvPr/>
        </p:nvCxnSpPr>
        <p:spPr>
          <a:xfrm>
            <a:off x="2476500" y="474663"/>
            <a:ext cx="6472238" cy="0"/>
          </a:xfrm>
          <a:prstGeom prst="line">
            <a:avLst/>
          </a:prstGeom>
          <a:noFill/>
          <a:ln w="6350">
            <a:solidFill>
              <a:srgbClr val="E8B418"/>
            </a:solidFill>
            <a:miter lim="800000"/>
          </a:ln>
        </p:spPr>
      </p:cxnSp>
      <p:pic>
        <p:nvPicPr>
          <p:cNvPr id="13320" name="图片 8" descr="未标题-27"/>
          <p:cNvPicPr>
            <a:picLocks noChangeAspect="1"/>
          </p:cNvPicPr>
          <p:nvPr/>
        </p:nvPicPr>
        <p:blipFill>
          <a:blip r:embed="rId3"/>
          <a:srcRect b="10495"/>
          <a:stretch>
            <a:fillRect/>
          </a:stretch>
        </p:blipFill>
        <p:spPr>
          <a:xfrm>
            <a:off x="280988" y="231775"/>
            <a:ext cx="542925" cy="56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"/>
          <p:cNvPicPr>
            <a:picLocks noChangeAspect="1"/>
          </p:cNvPicPr>
          <p:nvPr/>
        </p:nvPicPr>
        <p:blipFill>
          <a:blip r:embed="rId1"/>
          <a:srcRect t="68725"/>
          <a:stretch>
            <a:fillRect/>
          </a:stretch>
        </p:blipFill>
        <p:spPr>
          <a:xfrm>
            <a:off x="1301750" y="1081088"/>
            <a:ext cx="5649913" cy="1325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7" name="矩形 4"/>
          <p:cNvSpPr/>
          <p:nvPr/>
        </p:nvSpPr>
        <p:spPr>
          <a:xfrm>
            <a:off x="452438" y="366713"/>
            <a:ext cx="61277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我们的小鼻子感受到了什么气味？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1748" name="矩形 2"/>
          <p:cNvSpPr/>
          <p:nvPr/>
        </p:nvSpPr>
        <p:spPr>
          <a:xfrm>
            <a:off x="1474788" y="2506663"/>
            <a:ext cx="51054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香甜的气味，丰收的香气。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椭圆 7"/>
          <p:cNvSpPr/>
          <p:nvPr/>
        </p:nvSpPr>
        <p:spPr>
          <a:xfrm>
            <a:off x="2940050" y="1169988"/>
            <a:ext cx="349250" cy="3254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1750" name="椭圆 8"/>
          <p:cNvSpPr/>
          <p:nvPr/>
        </p:nvSpPr>
        <p:spPr>
          <a:xfrm>
            <a:off x="6178550" y="1473200"/>
            <a:ext cx="273050" cy="3270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1751" name="椭圆 9"/>
          <p:cNvSpPr/>
          <p:nvPr/>
        </p:nvSpPr>
        <p:spPr>
          <a:xfrm>
            <a:off x="4854575" y="1895475"/>
            <a:ext cx="285750" cy="3381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1752" name="矩形 2"/>
          <p:cNvSpPr>
            <a:spLocks noChangeArrowheads="1"/>
          </p:cNvSpPr>
          <p:nvPr/>
        </p:nvSpPr>
        <p:spPr bwMode="auto">
          <a:xfrm>
            <a:off x="7094538" y="1235075"/>
            <a:ext cx="868362" cy="4778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4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3" name="矩形 2"/>
          <p:cNvSpPr/>
          <p:nvPr/>
        </p:nvSpPr>
        <p:spPr>
          <a:xfrm>
            <a:off x="735013" y="3148013"/>
            <a:ext cx="74485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如果你走在田野里、果园里、公园里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</a:rPr>
              <a:t>你的小鼻子会感受到什么？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 animBg="1"/>
      <p:bldP spid="31750" grpId="0" animBg="1"/>
      <p:bldP spid="31751" grpId="0" animBg="1"/>
      <p:bldP spid="31752" grpId="0" animBg="1"/>
      <p:bldP spid="317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2492375" y="3478213"/>
            <a:ext cx="508476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说说这句话告诉你什么信息。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2771" name="矩形 2"/>
          <p:cNvSpPr/>
          <p:nvPr/>
        </p:nvSpPr>
        <p:spPr>
          <a:xfrm>
            <a:off x="1036638" y="1350963"/>
            <a:ext cx="7335837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秋天的雨，吹起了金色的小喇叭。它告诉大家，冬天快要来了。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2" name="矩形 2"/>
          <p:cNvSpPr>
            <a:spLocks noChangeArrowheads="1"/>
          </p:cNvSpPr>
          <p:nvPr/>
        </p:nvSpPr>
        <p:spPr bwMode="auto">
          <a:xfrm>
            <a:off x="4049713" y="2676525"/>
            <a:ext cx="1309687" cy="52387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zh-CN" altLang="en-US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中心句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3" name="矩形 4"/>
          <p:cNvSpPr/>
          <p:nvPr/>
        </p:nvSpPr>
        <p:spPr>
          <a:xfrm>
            <a:off x="1100138" y="519113"/>
            <a:ext cx="50863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找一找第</a:t>
            </a: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</a:rPr>
              <a:t>自然段的总起句。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"/>
          <p:cNvSpPr/>
          <p:nvPr/>
        </p:nvSpPr>
        <p:spPr>
          <a:xfrm>
            <a:off x="635000" y="774700"/>
            <a:ext cx="6894513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作者是怎样围绕一个意思展开描述的？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33795" name="矩形 2"/>
          <p:cNvSpPr/>
          <p:nvPr/>
        </p:nvSpPr>
        <p:spPr>
          <a:xfrm>
            <a:off x="635000" y="1573213"/>
            <a:ext cx="7874000" cy="2311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先写动物，后写植物的变化。描写动物时，安排了小松鼠、小青蛙这两种具有代表性的小动物；写植物时，安排了松柏、杨树和柳树。课文重点描写了这些事物的变化。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757238" y="820738"/>
            <a:ext cx="762952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秋天的雨，挺会关心人的，它跟好朋友都说了些什么？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779463" y="2147888"/>
            <a:ext cx="7629525" cy="1681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秋天的雨，它告诉小松鼠：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寒冷的冬天就要来了，趁着天气还温暖，赶紧储存些粮食吧！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769938" y="534988"/>
            <a:ext cx="7629525" cy="3651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秋天的雨，是一把钥匙。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秋天的雨，有一盒五彩缤纷的颜料。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秋天的雨，藏着非常好闻的气味。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秋天的雨，吹起了金色的小喇叭。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秋天的雨，带给大地的是一曲丰收的歌，带给小朋友的是一首欢乐的歌。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1281113" y="644525"/>
            <a:ext cx="7629525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想一想：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       </a:t>
            </a:r>
            <a:r>
              <a:rPr lang="zh-CN" altLang="en-US" sz="3000" b="1">
                <a:latin typeface="宋体" panose="02010600030101010101" pitchFamily="2" charset="-122"/>
              </a:rPr>
              <a:t>哪句话是文章的总起句？哪句话点明了主题，表达了作者的情感？哪些段落对秋天进行了具体的描述？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36867" name="矩形 2"/>
          <p:cNvSpPr/>
          <p:nvPr/>
        </p:nvSpPr>
        <p:spPr>
          <a:xfrm>
            <a:off x="2949575" y="3087688"/>
            <a:ext cx="495935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总的结构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757238" y="927100"/>
            <a:ext cx="7629525" cy="1681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这篇文章在最后表达了作者对秋天的喜爱和赞美之情，你能不能仿照课文表达一下自己的情感？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37891" name="矩形 2"/>
          <p:cNvSpPr/>
          <p:nvPr/>
        </p:nvSpPr>
        <p:spPr>
          <a:xfrm>
            <a:off x="796925" y="2905125"/>
            <a:ext cx="75501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秋天的雨，带给小动物的是一首幸福的歌。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/>
          <p:nvPr/>
        </p:nvSpPr>
        <p:spPr>
          <a:xfrm>
            <a:off x="757238" y="471488"/>
            <a:ext cx="7627937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现在你正处在美好的秋天里，跟大家分享一下你的感受吧！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38915" name="Picture 2"/>
          <p:cNvPicPr>
            <a:picLocks noChangeAspect="1"/>
          </p:cNvPicPr>
          <p:nvPr/>
        </p:nvPicPr>
        <p:blipFill>
          <a:blip r:embed="rId1"/>
          <a:srcRect l="12668"/>
          <a:stretch>
            <a:fillRect/>
          </a:stretch>
        </p:blipFill>
        <p:spPr>
          <a:xfrm>
            <a:off x="755650" y="1693863"/>
            <a:ext cx="2100263" cy="1604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38916" name="Picture 4"/>
          <p:cNvPicPr>
            <a:picLocks noChangeAspect="1"/>
          </p:cNvPicPr>
          <p:nvPr/>
        </p:nvPicPr>
        <p:blipFill>
          <a:blip r:embed="rId2"/>
          <a:srcRect l="14861"/>
          <a:stretch>
            <a:fillRect/>
          </a:stretch>
        </p:blipFill>
        <p:spPr>
          <a:xfrm>
            <a:off x="3403600" y="1693863"/>
            <a:ext cx="2012950" cy="1604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38917" name="Picture 6"/>
          <p:cNvPicPr>
            <a:picLocks noChangeAspect="1"/>
          </p:cNvPicPr>
          <p:nvPr/>
        </p:nvPicPr>
        <p:blipFill>
          <a:blip r:embed="rId3"/>
          <a:srcRect l="12569" r="6470"/>
          <a:stretch>
            <a:fillRect/>
          </a:stretch>
        </p:blipFill>
        <p:spPr>
          <a:xfrm>
            <a:off x="5964238" y="1693863"/>
            <a:ext cx="2324100" cy="1658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38918" name="矩形 5"/>
          <p:cNvSpPr/>
          <p:nvPr/>
        </p:nvSpPr>
        <p:spPr>
          <a:xfrm>
            <a:off x="903288" y="3463925"/>
            <a:ext cx="1804987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蓝蓝的天空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9" name="矩形 6"/>
          <p:cNvSpPr/>
          <p:nvPr/>
        </p:nvSpPr>
        <p:spPr>
          <a:xfrm>
            <a:off x="3422650" y="3463925"/>
            <a:ext cx="1973263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鸣叫的蟋蟀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20" name="矩形 7"/>
          <p:cNvSpPr/>
          <p:nvPr/>
        </p:nvSpPr>
        <p:spPr>
          <a:xfrm>
            <a:off x="6067425" y="3463925"/>
            <a:ext cx="21177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香甜的柿子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19" grpId="0"/>
      <p:bldP spid="389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4"/>
          <p:cNvSpPr/>
          <p:nvPr/>
        </p:nvSpPr>
        <p:spPr>
          <a:xfrm>
            <a:off x="3862388" y="792163"/>
            <a:ext cx="4895850" cy="3367087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358775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</a:rPr>
              <a:t>说说你有哪些不懂的词语。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marL="457200" lvl="0" indent="-358775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</a:rPr>
              <a:t>每段话中，作者是抓住了哪个方面来表达的？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marL="457200" lvl="0" indent="-358775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</a:rPr>
              <a:t>每段话在构段上呈现出一个什么共同点？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marL="457200" lvl="0" indent="-358775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</a:rPr>
              <a:t>你会运用这种技巧来说说秋天的雨在你眼中是什么样子的吗？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39939" name="图片 7" descr="未标题-27"/>
          <p:cNvPicPr>
            <a:picLocks noChangeAspect="1"/>
          </p:cNvPicPr>
          <p:nvPr/>
        </p:nvPicPr>
        <p:blipFill>
          <a:blip r:embed="rId1"/>
          <a:srcRect b="10495"/>
          <a:stretch>
            <a:fillRect/>
          </a:stretch>
        </p:blipFill>
        <p:spPr>
          <a:xfrm>
            <a:off x="280988" y="231775"/>
            <a:ext cx="542925" cy="56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9940" name="TextBox 7"/>
          <p:cNvSpPr txBox="1"/>
          <p:nvPr/>
        </p:nvSpPr>
        <p:spPr>
          <a:xfrm>
            <a:off x="823913" y="212725"/>
            <a:ext cx="16621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阅读链接</a:t>
            </a:r>
            <a:endParaRPr lang="zh-CN" altLang="en-US" sz="2800" b="1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cxnSp>
        <p:nvCxnSpPr>
          <p:cNvPr id="39941" name="直接连接符 8"/>
          <p:cNvCxnSpPr>
            <a:stCxn id="39940" idx="3"/>
          </p:cNvCxnSpPr>
          <p:nvPr/>
        </p:nvCxnSpPr>
        <p:spPr>
          <a:xfrm>
            <a:off x="2486025" y="474663"/>
            <a:ext cx="6453188" cy="0"/>
          </a:xfrm>
          <a:prstGeom prst="line">
            <a:avLst/>
          </a:prstGeom>
          <a:noFill/>
          <a:ln w="6350">
            <a:solidFill>
              <a:srgbClr val="E8B418"/>
            </a:solidFill>
            <a:miter lim="800000"/>
          </a:ln>
        </p:spPr>
      </p:cxnSp>
      <p:pic>
        <p:nvPicPr>
          <p:cNvPr id="3994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8" y="735013"/>
            <a:ext cx="3679825" cy="4251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2"/>
          <p:cNvSpPr/>
          <p:nvPr/>
        </p:nvSpPr>
        <p:spPr>
          <a:xfrm>
            <a:off x="441325" y="728663"/>
            <a:ext cx="8428038" cy="3792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358775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en-US" altLang="zh-CN" sz="2400" b="1"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</a:rPr>
              <a:t>秋天的雨</a:t>
            </a:r>
            <a:r>
              <a:rPr lang="en-US" altLang="zh-CN" sz="2400" b="1"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</a:rPr>
              <a:t>是一篇抒情意味很浓的散文。课文题目虽是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秋天的雨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，但实际上是写秋天。课文的内容丰富多彩，抓住秋天的特点，从秋天的到来写起，写了秋天缤纷的色彩，秋天的丰收景象，还有深秋中各种动植物准备过冬的情景。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marL="457200" lvl="0" indent="-358775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</a:rPr>
              <a:t>尝试围绕一个中心意思写一段话。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marL="457200" lvl="0" indent="-358775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宋体" panose="02010600030101010101" pitchFamily="2" charset="-122"/>
              </a:rPr>
              <a:t>指定一个景物，从颜色、味道、形状、动作等方面对景物进行描写，并且能展开合理的联想。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40963" name="图片 5" descr="未标题-27"/>
          <p:cNvPicPr>
            <a:picLocks noChangeAspect="1"/>
          </p:cNvPicPr>
          <p:nvPr/>
        </p:nvPicPr>
        <p:blipFill>
          <a:blip r:embed="rId1"/>
          <a:srcRect b="10495"/>
          <a:stretch>
            <a:fillRect/>
          </a:stretch>
        </p:blipFill>
        <p:spPr>
          <a:xfrm>
            <a:off x="280988" y="231775"/>
            <a:ext cx="542925" cy="56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64" name="TextBox 7"/>
          <p:cNvSpPr txBox="1"/>
          <p:nvPr/>
        </p:nvSpPr>
        <p:spPr>
          <a:xfrm>
            <a:off x="823913" y="212725"/>
            <a:ext cx="16621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关注写法</a:t>
            </a:r>
            <a:endParaRPr lang="zh-CN" altLang="en-US" sz="2800" b="1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cxnSp>
        <p:nvCxnSpPr>
          <p:cNvPr id="40965" name="直接连接符 6"/>
          <p:cNvCxnSpPr>
            <a:stCxn id="40964" idx="3"/>
          </p:cNvCxnSpPr>
          <p:nvPr/>
        </p:nvCxnSpPr>
        <p:spPr>
          <a:xfrm>
            <a:off x="2486025" y="474663"/>
            <a:ext cx="6453188" cy="0"/>
          </a:xfrm>
          <a:prstGeom prst="line">
            <a:avLst/>
          </a:prstGeom>
          <a:noFill/>
          <a:ln w="6350">
            <a:solidFill>
              <a:srgbClr val="E8B418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4443413" y="1614488"/>
            <a:ext cx="2792412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秋天的雨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椭圆 4"/>
          <p:cNvSpPr/>
          <p:nvPr/>
        </p:nvSpPr>
        <p:spPr bwMode="auto">
          <a:xfrm>
            <a:off x="3722688" y="1663700"/>
            <a:ext cx="720725" cy="720725"/>
          </a:xfrm>
          <a:prstGeom prst="ellipse">
            <a:avLst/>
          </a:prstGeom>
          <a:solidFill>
            <a:srgbClr val="E8333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340" name="文本框 1"/>
          <p:cNvSpPr txBox="1"/>
          <p:nvPr/>
        </p:nvSpPr>
        <p:spPr>
          <a:xfrm>
            <a:off x="3838575" y="1614488"/>
            <a:ext cx="2792413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1" name="图片 1"/>
          <p:cNvPicPr>
            <a:picLocks noChangeAspect="1"/>
          </p:cNvPicPr>
          <p:nvPr/>
        </p:nvPicPr>
        <p:blipFill>
          <a:blip r:embed="rId2"/>
          <a:srcRect l="32879"/>
          <a:stretch>
            <a:fillRect/>
          </a:stretch>
        </p:blipFill>
        <p:spPr>
          <a:xfrm>
            <a:off x="254000" y="4316413"/>
            <a:ext cx="2622550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2"/>
          <p:cNvSpPr txBox="1"/>
          <p:nvPr/>
        </p:nvSpPr>
        <p:spPr>
          <a:xfrm>
            <a:off x="914400" y="1341438"/>
            <a:ext cx="544513" cy="2062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秋天的雨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文本框 3"/>
          <p:cNvSpPr txBox="1"/>
          <p:nvPr/>
        </p:nvSpPr>
        <p:spPr>
          <a:xfrm>
            <a:off x="1895475" y="841375"/>
            <a:ext cx="11493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总起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文本框 4"/>
          <p:cNvSpPr txBox="1"/>
          <p:nvPr/>
        </p:nvSpPr>
        <p:spPr>
          <a:xfrm>
            <a:off x="3924300" y="792163"/>
            <a:ext cx="343217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打开秋天的大门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9" name="文本框 5"/>
          <p:cNvSpPr txBox="1"/>
          <p:nvPr/>
        </p:nvSpPr>
        <p:spPr>
          <a:xfrm>
            <a:off x="1941513" y="2160588"/>
            <a:ext cx="11477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分述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0" name="文本框 6"/>
          <p:cNvSpPr txBox="1"/>
          <p:nvPr/>
        </p:nvSpPr>
        <p:spPr>
          <a:xfrm>
            <a:off x="3241675" y="1501775"/>
            <a:ext cx="22320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缤纷的色彩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1" name="文本框 7"/>
          <p:cNvSpPr txBox="1"/>
          <p:nvPr/>
        </p:nvSpPr>
        <p:spPr>
          <a:xfrm>
            <a:off x="3241675" y="2160588"/>
            <a:ext cx="22320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好闻的气味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2" name="文本框 8"/>
          <p:cNvSpPr txBox="1"/>
          <p:nvPr/>
        </p:nvSpPr>
        <p:spPr>
          <a:xfrm>
            <a:off x="3243263" y="2819400"/>
            <a:ext cx="22304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金色的喇叭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3" name="文本框 9"/>
          <p:cNvSpPr txBox="1"/>
          <p:nvPr/>
        </p:nvSpPr>
        <p:spPr>
          <a:xfrm>
            <a:off x="1924050" y="3581400"/>
            <a:ext cx="10715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4" name="文本框 10"/>
          <p:cNvSpPr txBox="1"/>
          <p:nvPr/>
        </p:nvSpPr>
        <p:spPr>
          <a:xfrm>
            <a:off x="3924300" y="3549650"/>
            <a:ext cx="330041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丰收、欢乐之歌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5" name="文本框 11"/>
          <p:cNvSpPr txBox="1"/>
          <p:nvPr/>
        </p:nvSpPr>
        <p:spPr>
          <a:xfrm>
            <a:off x="5884863" y="2079625"/>
            <a:ext cx="1049337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特点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6" name="文本框 12"/>
          <p:cNvSpPr txBox="1"/>
          <p:nvPr/>
        </p:nvSpPr>
        <p:spPr>
          <a:xfrm>
            <a:off x="7408863" y="1833563"/>
            <a:ext cx="1049337" cy="1077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喜爱赞美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7" name="新月形 13"/>
          <p:cNvSpPr/>
          <p:nvPr/>
        </p:nvSpPr>
        <p:spPr>
          <a:xfrm>
            <a:off x="1646238" y="1149350"/>
            <a:ext cx="288925" cy="2760663"/>
          </a:xfrm>
          <a:prstGeom prst="moon">
            <a:avLst>
              <a:gd name="adj" fmla="val 20454"/>
            </a:avLst>
          </a:prstGeom>
          <a:solidFill>
            <a:srgbClr val="FFC00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998" name="矩形 14"/>
          <p:cNvSpPr/>
          <p:nvPr/>
        </p:nvSpPr>
        <p:spPr>
          <a:xfrm>
            <a:off x="2925763" y="1084263"/>
            <a:ext cx="868362" cy="857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999" name="新月形 15"/>
          <p:cNvSpPr/>
          <p:nvPr/>
        </p:nvSpPr>
        <p:spPr>
          <a:xfrm>
            <a:off x="2965450" y="1714500"/>
            <a:ext cx="288925" cy="1525588"/>
          </a:xfrm>
          <a:prstGeom prst="moon">
            <a:avLst>
              <a:gd name="adj" fmla="val 20454"/>
            </a:avLst>
          </a:prstGeom>
          <a:solidFill>
            <a:srgbClr val="FFC00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2000" name="矩形 16"/>
          <p:cNvSpPr/>
          <p:nvPr/>
        </p:nvSpPr>
        <p:spPr>
          <a:xfrm>
            <a:off x="2925763" y="3830638"/>
            <a:ext cx="868362" cy="857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2001" name="新月形 17"/>
          <p:cNvSpPr/>
          <p:nvPr/>
        </p:nvSpPr>
        <p:spPr>
          <a:xfrm flipH="1">
            <a:off x="5505450" y="1703388"/>
            <a:ext cx="288925" cy="1524000"/>
          </a:xfrm>
          <a:prstGeom prst="moon">
            <a:avLst>
              <a:gd name="adj" fmla="val 20454"/>
            </a:avLst>
          </a:prstGeom>
          <a:solidFill>
            <a:srgbClr val="FFC00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2002" name="新月形 18"/>
          <p:cNvSpPr/>
          <p:nvPr/>
        </p:nvSpPr>
        <p:spPr>
          <a:xfrm flipH="1">
            <a:off x="7026275" y="1096963"/>
            <a:ext cx="288925" cy="2760662"/>
          </a:xfrm>
          <a:prstGeom prst="moon">
            <a:avLst>
              <a:gd name="adj" fmla="val 20454"/>
            </a:avLst>
          </a:prstGeom>
          <a:solidFill>
            <a:srgbClr val="FFC00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42003" name="图片 21" descr="未标题-27"/>
          <p:cNvPicPr>
            <a:picLocks noChangeAspect="1"/>
          </p:cNvPicPr>
          <p:nvPr/>
        </p:nvPicPr>
        <p:blipFill>
          <a:blip r:embed="rId1"/>
          <a:srcRect b="10495"/>
          <a:stretch>
            <a:fillRect/>
          </a:stretch>
        </p:blipFill>
        <p:spPr>
          <a:xfrm>
            <a:off x="280988" y="231775"/>
            <a:ext cx="542925" cy="56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2004" name="TextBox 7"/>
          <p:cNvSpPr txBox="1"/>
          <p:nvPr/>
        </p:nvSpPr>
        <p:spPr>
          <a:xfrm>
            <a:off x="823913" y="212725"/>
            <a:ext cx="16621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板书设计</a:t>
            </a:r>
            <a:endParaRPr lang="zh-CN" altLang="en-US" sz="2800" b="1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cxnSp>
        <p:nvCxnSpPr>
          <p:cNvPr id="42005" name="直接连接符 22"/>
          <p:cNvCxnSpPr>
            <a:stCxn id="42004" idx="3"/>
          </p:cNvCxnSpPr>
          <p:nvPr/>
        </p:nvCxnSpPr>
        <p:spPr>
          <a:xfrm>
            <a:off x="2486025" y="474663"/>
            <a:ext cx="6453188" cy="0"/>
          </a:xfrm>
          <a:prstGeom prst="line">
            <a:avLst/>
          </a:prstGeom>
          <a:noFill/>
          <a:ln w="6350">
            <a:solidFill>
              <a:srgbClr val="E8B418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8" grpId="0"/>
      <p:bldP spid="41989" grpId="0"/>
      <p:bldP spid="41990" grpId="0"/>
      <p:bldP spid="41991" grpId="0"/>
      <p:bldP spid="41992" grpId="0"/>
      <p:bldP spid="41993" grpId="0"/>
      <p:bldP spid="41994" grpId="0"/>
      <p:bldP spid="41995" grpId="0"/>
      <p:bldP spid="41996" grpId="0"/>
      <p:bldP spid="41997" grpId="0" animBg="1"/>
      <p:bldP spid="41998" grpId="0" animBg="1"/>
      <p:bldP spid="41999" grpId="0" animBg="1"/>
      <p:bldP spid="42000" grpId="0" animBg="1"/>
      <p:bldP spid="42001" grpId="0" animBg="1"/>
      <p:bldP spid="4200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2"/>
          <p:cNvSpPr/>
          <p:nvPr/>
        </p:nvSpPr>
        <p:spPr>
          <a:xfrm>
            <a:off x="912813" y="1238250"/>
            <a:ext cx="7318375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自由读课文，读准字音。读完课文你脑中浮现出一幅怎样的画面？印象最深的是什么？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5363" name="图片 5" descr="未标题-27"/>
          <p:cNvPicPr>
            <a:picLocks noChangeAspect="1"/>
          </p:cNvPicPr>
          <p:nvPr/>
        </p:nvPicPr>
        <p:blipFill>
          <a:blip r:embed="rId1"/>
          <a:srcRect b="10495"/>
          <a:stretch>
            <a:fillRect/>
          </a:stretch>
        </p:blipFill>
        <p:spPr>
          <a:xfrm>
            <a:off x="280988" y="231775"/>
            <a:ext cx="542925" cy="56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4" name="TextBox 7"/>
          <p:cNvSpPr txBox="1"/>
          <p:nvPr/>
        </p:nvSpPr>
        <p:spPr>
          <a:xfrm>
            <a:off x="823913" y="212725"/>
            <a:ext cx="1662112" cy="5222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 hangingPunct="0"/>
            <a:r>
              <a:rPr lang="zh-CN" altLang="en-US" sz="2800" b="1" spc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初读课文</a:t>
            </a:r>
            <a:endParaRPr lang="zh-CN" altLang="en-US" sz="2800" b="1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cxnSp>
        <p:nvCxnSpPr>
          <p:cNvPr id="15365" name="直接连接符 6"/>
          <p:cNvCxnSpPr>
            <a:stCxn id="15364" idx="3"/>
          </p:cNvCxnSpPr>
          <p:nvPr/>
        </p:nvCxnSpPr>
        <p:spPr>
          <a:xfrm>
            <a:off x="2486025" y="474663"/>
            <a:ext cx="6453188" cy="0"/>
          </a:xfrm>
          <a:prstGeom prst="line">
            <a:avLst/>
          </a:prstGeom>
          <a:noFill/>
          <a:ln w="6350">
            <a:solidFill>
              <a:srgbClr val="E8B418"/>
            </a:solidFill>
            <a:miter lim="800000"/>
          </a:ln>
        </p:spPr>
      </p:cxn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2"/>
          <p:cNvSpPr/>
          <p:nvPr/>
        </p:nvSpPr>
        <p:spPr>
          <a:xfrm>
            <a:off x="912813" y="911225"/>
            <a:ext cx="6665912" cy="2390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秋天的雨，是一把钥匙。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秋天的雨，有一盒五彩缤纷的颜料。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秋天的雨，藏着非常好闻的气味。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秋天的雨，吹起了金色的小喇叭。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3"/>
          <p:cNvSpPr/>
          <p:nvPr/>
        </p:nvSpPr>
        <p:spPr>
          <a:xfrm>
            <a:off x="912813" y="82550"/>
            <a:ext cx="7318375" cy="71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全文写了秋天的雨哪几个方面的内容。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6388" name="组合 4"/>
          <p:cNvGrpSpPr/>
          <p:nvPr/>
        </p:nvGrpSpPr>
        <p:grpSpPr>
          <a:xfrm>
            <a:off x="4729163" y="3154363"/>
            <a:ext cx="4097337" cy="1790700"/>
            <a:chOff x="683046" y="159821"/>
            <a:chExt cx="4098504" cy="1790165"/>
          </a:xfrm>
        </p:grpSpPr>
        <p:sp>
          <p:nvSpPr>
            <p:cNvPr id="16390" name="思想气泡: 云 5"/>
            <p:cNvSpPr/>
            <p:nvPr/>
          </p:nvSpPr>
          <p:spPr>
            <a:xfrm>
              <a:off x="683046" y="159821"/>
              <a:ext cx="4098504" cy="1790165"/>
            </a:xfrm>
            <a:prstGeom prst="cloudCallout">
              <a:avLst>
                <a:gd name="adj1" fmla="val -66750"/>
                <a:gd name="adj2" fmla="val -35440"/>
              </a:avLst>
            </a:prstGeom>
            <a:solidFill>
              <a:schemeClr val="bg1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391" name="矩形 2"/>
            <p:cNvSpPr/>
            <p:nvPr/>
          </p:nvSpPr>
          <p:spPr>
            <a:xfrm>
              <a:off x="800616" y="271637"/>
              <a:ext cx="3760367" cy="13845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ts val="9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   这些句子在段落中的什么位置？它们在段落中起什么作用？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89" name="矩形 2"/>
          <p:cNvSpPr/>
          <p:nvPr/>
        </p:nvSpPr>
        <p:spPr>
          <a:xfrm>
            <a:off x="2203450" y="3540125"/>
            <a:ext cx="1644650" cy="509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2"/>
          <p:cNvSpPr/>
          <p:nvPr/>
        </p:nvSpPr>
        <p:spPr>
          <a:xfrm>
            <a:off x="573088" y="500063"/>
            <a:ext cx="8048625" cy="2686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秋天的雨，是一把钥匙。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秋天的雨，有一盒五彩缤纷的颜料。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秋天的雨，藏着非常好闻的气味。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秋天的雨，吹起了金色的小喇叭。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411" name="直接连接符 3"/>
          <p:cNvCxnSpPr/>
          <p:nvPr/>
        </p:nvCxnSpPr>
        <p:spPr>
          <a:xfrm>
            <a:off x="2308225" y="1112838"/>
            <a:ext cx="517525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17412" name="直接连接符 4"/>
          <p:cNvCxnSpPr/>
          <p:nvPr/>
        </p:nvCxnSpPr>
        <p:spPr>
          <a:xfrm>
            <a:off x="4370388" y="1112838"/>
            <a:ext cx="895350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17413" name="矩形 2"/>
          <p:cNvSpPr/>
          <p:nvPr/>
        </p:nvSpPr>
        <p:spPr>
          <a:xfrm>
            <a:off x="5862638" y="500063"/>
            <a:ext cx="108108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414" name="直接连接符 7"/>
          <p:cNvCxnSpPr/>
          <p:nvPr/>
        </p:nvCxnSpPr>
        <p:spPr>
          <a:xfrm>
            <a:off x="2308225" y="1768475"/>
            <a:ext cx="517525" cy="0"/>
          </a:xfrm>
          <a:prstGeom prst="line">
            <a:avLst/>
          </a:prstGeom>
          <a:noFill/>
          <a:ln w="19050">
            <a:solidFill>
              <a:srgbClr val="0033CC"/>
            </a:solidFill>
            <a:miter lim="800000"/>
          </a:ln>
        </p:spPr>
      </p:cxnSp>
      <p:cxnSp>
        <p:nvCxnSpPr>
          <p:cNvPr id="17415" name="直接连接符 8"/>
          <p:cNvCxnSpPr/>
          <p:nvPr/>
        </p:nvCxnSpPr>
        <p:spPr>
          <a:xfrm>
            <a:off x="3159125" y="1768475"/>
            <a:ext cx="511175" cy="0"/>
          </a:xfrm>
          <a:prstGeom prst="line">
            <a:avLst/>
          </a:prstGeom>
          <a:noFill/>
          <a:ln w="19050">
            <a:solidFill>
              <a:srgbClr val="0033CC"/>
            </a:solidFill>
            <a:miter lim="800000"/>
          </a:ln>
        </p:spPr>
      </p:cxnSp>
      <p:cxnSp>
        <p:nvCxnSpPr>
          <p:cNvPr id="17416" name="直接连接符 11"/>
          <p:cNvCxnSpPr/>
          <p:nvPr/>
        </p:nvCxnSpPr>
        <p:spPr>
          <a:xfrm>
            <a:off x="2308225" y="3111500"/>
            <a:ext cx="517525" cy="0"/>
          </a:xfrm>
          <a:prstGeom prst="line">
            <a:avLst/>
          </a:prstGeom>
          <a:noFill/>
          <a:ln w="19050">
            <a:solidFill>
              <a:srgbClr val="0033CC"/>
            </a:solidFill>
            <a:miter lim="800000"/>
          </a:ln>
        </p:spPr>
      </p:cxnSp>
      <p:cxnSp>
        <p:nvCxnSpPr>
          <p:cNvPr id="17417" name="直接连接符 12"/>
          <p:cNvCxnSpPr/>
          <p:nvPr/>
        </p:nvCxnSpPr>
        <p:spPr>
          <a:xfrm>
            <a:off x="3159125" y="3111500"/>
            <a:ext cx="511175" cy="0"/>
          </a:xfrm>
          <a:prstGeom prst="line">
            <a:avLst/>
          </a:prstGeom>
          <a:noFill/>
          <a:ln w="19050">
            <a:solidFill>
              <a:srgbClr val="0033CC"/>
            </a:solidFill>
            <a:miter lim="800000"/>
          </a:ln>
        </p:spPr>
      </p:cxnSp>
      <p:sp>
        <p:nvSpPr>
          <p:cNvPr id="17418" name="矩形 2"/>
          <p:cNvSpPr/>
          <p:nvPr/>
        </p:nvSpPr>
        <p:spPr>
          <a:xfrm>
            <a:off x="7351713" y="1889125"/>
            <a:ext cx="107950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9" name="矩形 14"/>
          <p:cNvSpPr/>
          <p:nvPr/>
        </p:nvSpPr>
        <p:spPr>
          <a:xfrm>
            <a:off x="573088" y="3213100"/>
            <a:ext cx="7318375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尝试仿写比喻和拟人的句子。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8" grpId="0"/>
      <p:bldP spid="174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3"/>
          <p:cNvSpPr/>
          <p:nvPr/>
        </p:nvSpPr>
        <p:spPr>
          <a:xfrm>
            <a:off x="823913" y="982663"/>
            <a:ext cx="76136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读课文第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自然段，读得舒缓一点儿，要用欣赏、赞美的语气感受秋雨的特点。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877888" y="2230438"/>
            <a:ext cx="7388225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秋天的雨，是一把钥匙。它带着清凉和温柔，轻轻地，轻轻地，趁你没留意，把秋天的大门打开了。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6" name="组合 5"/>
          <p:cNvGrpSpPr/>
          <p:nvPr/>
        </p:nvGrpSpPr>
        <p:grpSpPr>
          <a:xfrm>
            <a:off x="473075" y="4029075"/>
            <a:ext cx="4098925" cy="781050"/>
            <a:chOff x="683046" y="569032"/>
            <a:chExt cx="4098504" cy="782197"/>
          </a:xfrm>
        </p:grpSpPr>
        <p:sp>
          <p:nvSpPr>
            <p:cNvPr id="18440" name="思想气泡: 云 6"/>
            <p:cNvSpPr/>
            <p:nvPr/>
          </p:nvSpPr>
          <p:spPr>
            <a:xfrm>
              <a:off x="683046" y="569032"/>
              <a:ext cx="4098504" cy="782197"/>
            </a:xfrm>
            <a:prstGeom prst="cloudCallout">
              <a:avLst>
                <a:gd name="adj1" fmla="val 30924"/>
                <a:gd name="adj2" fmla="val -127934"/>
              </a:avLst>
            </a:prstGeom>
            <a:solidFill>
              <a:schemeClr val="bg1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441" name="矩形 2"/>
            <p:cNvSpPr/>
            <p:nvPr/>
          </p:nvSpPr>
          <p:spPr>
            <a:xfrm>
              <a:off x="958128" y="659851"/>
              <a:ext cx="3760367" cy="50840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  <a:spcBef>
                  <a:spcPts val="9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秋天的雨有什么特点？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437" name="图片 9" descr="未标题-27"/>
          <p:cNvPicPr>
            <a:picLocks noChangeAspect="1"/>
          </p:cNvPicPr>
          <p:nvPr/>
        </p:nvPicPr>
        <p:blipFill>
          <a:blip r:embed="rId1"/>
          <a:srcRect b="10495"/>
          <a:stretch>
            <a:fillRect/>
          </a:stretch>
        </p:blipFill>
        <p:spPr>
          <a:xfrm>
            <a:off x="280988" y="231775"/>
            <a:ext cx="542925" cy="56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8" name="TextBox 7"/>
          <p:cNvSpPr txBox="1"/>
          <p:nvPr/>
        </p:nvSpPr>
        <p:spPr>
          <a:xfrm>
            <a:off x="823913" y="212725"/>
            <a:ext cx="166211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/>
            <a:r>
              <a:rPr lang="zh-CN" altLang="en-US" sz="2800" b="1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感知文本</a:t>
            </a:r>
            <a:endParaRPr lang="zh-CN" altLang="en-US" sz="2800" b="1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  <p:cxnSp>
        <p:nvCxnSpPr>
          <p:cNvPr id="18439" name="直接连接符 10"/>
          <p:cNvCxnSpPr>
            <a:stCxn id="18438" idx="3"/>
          </p:cNvCxnSpPr>
          <p:nvPr/>
        </p:nvCxnSpPr>
        <p:spPr>
          <a:xfrm>
            <a:off x="2486025" y="474663"/>
            <a:ext cx="6453188" cy="0"/>
          </a:xfrm>
          <a:prstGeom prst="line">
            <a:avLst/>
          </a:prstGeom>
          <a:noFill/>
          <a:ln w="6350">
            <a:solidFill>
              <a:srgbClr val="E8B418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576263" y="184150"/>
            <a:ext cx="7618412" cy="157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读第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en-US" altLang="zh-CN" sz="2800" b="1">
                <a:latin typeface="宋体" panose="02010600030101010101" pitchFamily="2" charset="-122"/>
              </a:rPr>
              <a:t>—</a:t>
            </a: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</a:rPr>
              <a:t>自然段，想一想秋天的雨带来了什么，把你喜欢的段落多读两遍。每个自然段的内容是什么？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19459" name="图片 3"/>
          <p:cNvPicPr>
            <a:picLocks noChangeAspect="1"/>
          </p:cNvPicPr>
          <p:nvPr/>
        </p:nvPicPr>
        <p:blipFill>
          <a:blip r:embed="rId1"/>
          <a:srcRect l="4446" t="33489" r="2322" b="11312"/>
          <a:stretch>
            <a:fillRect/>
          </a:stretch>
        </p:blipFill>
        <p:spPr>
          <a:xfrm>
            <a:off x="447675" y="1827213"/>
            <a:ext cx="3595688" cy="2840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0" name="图片 5"/>
          <p:cNvPicPr>
            <a:picLocks noChangeAspect="1"/>
          </p:cNvPicPr>
          <p:nvPr/>
        </p:nvPicPr>
        <p:blipFill>
          <a:blip r:embed="rId2"/>
          <a:srcRect l="2129" t="11138" b="44739"/>
          <a:stretch>
            <a:fillRect/>
          </a:stretch>
        </p:blipFill>
        <p:spPr>
          <a:xfrm>
            <a:off x="4043363" y="1827213"/>
            <a:ext cx="3595687" cy="1216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1" name="矩形 2"/>
          <p:cNvSpPr/>
          <p:nvPr/>
        </p:nvSpPr>
        <p:spPr>
          <a:xfrm>
            <a:off x="501650" y="1693863"/>
            <a:ext cx="425450" cy="449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9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矩形 2"/>
          <p:cNvSpPr/>
          <p:nvPr/>
        </p:nvSpPr>
        <p:spPr>
          <a:xfrm>
            <a:off x="534988" y="3787775"/>
            <a:ext cx="425450" cy="449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9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矩形 2"/>
          <p:cNvSpPr/>
          <p:nvPr/>
        </p:nvSpPr>
        <p:spPr>
          <a:xfrm>
            <a:off x="4111625" y="1763713"/>
            <a:ext cx="425450" cy="449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9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4" name="矩形 2"/>
          <p:cNvSpPr/>
          <p:nvPr/>
        </p:nvSpPr>
        <p:spPr>
          <a:xfrm>
            <a:off x="860425" y="2292350"/>
            <a:ext cx="2768600" cy="476250"/>
          </a:xfrm>
          <a:prstGeom prst="rect">
            <a:avLst/>
          </a:prstGeom>
          <a:gradFill rotWithShape="1">
            <a:gsLst>
              <a:gs pos="0">
                <a:srgbClr val="A8B7DF"/>
              </a:gs>
              <a:gs pos="50000">
                <a:srgbClr val="9AABD9"/>
              </a:gs>
              <a:gs pos="100000">
                <a:srgbClr val="879ED7"/>
              </a:gs>
            </a:gsLst>
            <a:lin ang="5400000"/>
          </a:gradFill>
          <a:ln w="6350">
            <a:solidFill>
              <a:srgbClr val="4472C4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五彩缤纷的颜料盒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矩形 2"/>
          <p:cNvSpPr/>
          <p:nvPr/>
        </p:nvSpPr>
        <p:spPr>
          <a:xfrm>
            <a:off x="1062038" y="3998913"/>
            <a:ext cx="2366962" cy="476250"/>
          </a:xfrm>
          <a:prstGeom prst="rect">
            <a:avLst/>
          </a:prstGeom>
          <a:gradFill rotWithShape="1">
            <a:gsLst>
              <a:gs pos="0">
                <a:srgbClr val="A8B7DF"/>
              </a:gs>
              <a:gs pos="50000">
                <a:srgbClr val="9AABD9"/>
              </a:gs>
              <a:gs pos="100000">
                <a:srgbClr val="879ED7"/>
              </a:gs>
            </a:gsLst>
            <a:lin ang="5400000"/>
          </a:gradFill>
          <a:ln w="6350">
            <a:solidFill>
              <a:srgbClr val="4472C4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非常好闻的气味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矩形 2"/>
          <p:cNvSpPr/>
          <p:nvPr/>
        </p:nvSpPr>
        <p:spPr>
          <a:xfrm>
            <a:off x="4792663" y="2143125"/>
            <a:ext cx="2125662" cy="476250"/>
          </a:xfrm>
          <a:prstGeom prst="rect">
            <a:avLst/>
          </a:prstGeom>
          <a:gradFill rotWithShape="1">
            <a:gsLst>
              <a:gs pos="0">
                <a:srgbClr val="A8B7DF"/>
              </a:gs>
              <a:gs pos="50000">
                <a:srgbClr val="9AABD9"/>
              </a:gs>
              <a:gs pos="100000">
                <a:srgbClr val="879ED7"/>
              </a:gs>
            </a:gsLst>
            <a:lin ang="5400000"/>
          </a:gradFill>
          <a:ln w="6350">
            <a:solidFill>
              <a:srgbClr val="4472C4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吹起了小喇叭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67" name="组合 12"/>
          <p:cNvGrpSpPr/>
          <p:nvPr/>
        </p:nvGrpSpPr>
        <p:grpSpPr>
          <a:xfrm>
            <a:off x="4537075" y="3106738"/>
            <a:ext cx="4243388" cy="1820862"/>
            <a:chOff x="683045" y="569032"/>
            <a:chExt cx="4243563" cy="1821515"/>
          </a:xfrm>
        </p:grpSpPr>
        <p:sp>
          <p:nvSpPr>
            <p:cNvPr id="19468" name="思想气泡: 云 13"/>
            <p:cNvSpPr/>
            <p:nvPr/>
          </p:nvSpPr>
          <p:spPr>
            <a:xfrm>
              <a:off x="683045" y="569032"/>
              <a:ext cx="4243563" cy="1821515"/>
            </a:xfrm>
            <a:prstGeom prst="cloudCallout">
              <a:avLst>
                <a:gd name="adj1" fmla="val -61292"/>
                <a:gd name="adj2" fmla="val -56009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9469" name="矩形 2"/>
            <p:cNvSpPr/>
            <p:nvPr/>
          </p:nvSpPr>
          <p:spPr>
            <a:xfrm>
              <a:off x="1021183" y="704060"/>
              <a:ext cx="3760367" cy="145636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  <a:spcBef>
                  <a:spcPts val="9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   你最喜欢哪一个自然段？与大家分享一下自己的体会。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animBg="1"/>
      <p:bldP spid="19465" grpId="0" animBg="1"/>
      <p:bldP spid="194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1"/>
          <p:cNvPicPr>
            <a:picLocks noChangeAspect="1"/>
          </p:cNvPicPr>
          <p:nvPr/>
        </p:nvPicPr>
        <p:blipFill>
          <a:blip r:embed="rId1"/>
          <a:srcRect l="4446" t="33489" r="2322" b="11312"/>
          <a:stretch>
            <a:fillRect/>
          </a:stretch>
        </p:blipFill>
        <p:spPr>
          <a:xfrm>
            <a:off x="557213" y="590550"/>
            <a:ext cx="3595687" cy="2838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3" name="图片 2"/>
          <p:cNvPicPr>
            <a:picLocks noChangeAspect="1"/>
          </p:cNvPicPr>
          <p:nvPr/>
        </p:nvPicPr>
        <p:blipFill>
          <a:blip r:embed="rId2"/>
          <a:srcRect l="2129" t="11138" b="44739"/>
          <a:stretch>
            <a:fillRect/>
          </a:stretch>
        </p:blipFill>
        <p:spPr>
          <a:xfrm>
            <a:off x="4152900" y="590550"/>
            <a:ext cx="3595688" cy="1216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矩形 2"/>
          <p:cNvSpPr/>
          <p:nvPr/>
        </p:nvSpPr>
        <p:spPr>
          <a:xfrm>
            <a:off x="611188" y="457200"/>
            <a:ext cx="425450" cy="449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9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矩形 2"/>
          <p:cNvSpPr/>
          <p:nvPr/>
        </p:nvSpPr>
        <p:spPr>
          <a:xfrm>
            <a:off x="644525" y="2549525"/>
            <a:ext cx="425450" cy="449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9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矩形 2"/>
          <p:cNvSpPr/>
          <p:nvPr/>
        </p:nvSpPr>
        <p:spPr>
          <a:xfrm>
            <a:off x="4221163" y="525463"/>
            <a:ext cx="425450" cy="449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ts val="9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矩形 2"/>
          <p:cNvSpPr>
            <a:spLocks noChangeArrowheads="1"/>
          </p:cNvSpPr>
          <p:nvPr/>
        </p:nvSpPr>
        <p:spPr bwMode="auto">
          <a:xfrm>
            <a:off x="969963" y="681038"/>
            <a:ext cx="3073400" cy="131127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感受秋天的色彩美。边读边想象银杏叶的美丽，读出动感。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矩形 2"/>
          <p:cNvSpPr>
            <a:spLocks noChangeArrowheads="1"/>
          </p:cNvSpPr>
          <p:nvPr/>
        </p:nvSpPr>
        <p:spPr bwMode="auto">
          <a:xfrm>
            <a:off x="969963" y="2925763"/>
            <a:ext cx="3073400" cy="49847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感受秋雨带来的香甜。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矩形 2"/>
          <p:cNvSpPr>
            <a:spLocks noChangeArrowheads="1"/>
          </p:cNvSpPr>
          <p:nvPr/>
        </p:nvSpPr>
        <p:spPr bwMode="auto">
          <a:xfrm>
            <a:off x="4511675" y="1112838"/>
            <a:ext cx="3071813" cy="49847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读出小动物们的可爱。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90" name="组合 9"/>
          <p:cNvGrpSpPr/>
          <p:nvPr/>
        </p:nvGrpSpPr>
        <p:grpSpPr>
          <a:xfrm>
            <a:off x="4221163" y="2157413"/>
            <a:ext cx="4637087" cy="2428875"/>
            <a:chOff x="683045" y="569032"/>
            <a:chExt cx="4638102" cy="2427726"/>
          </a:xfrm>
        </p:grpSpPr>
        <p:sp>
          <p:nvSpPr>
            <p:cNvPr id="20491" name="思想气泡: 云 10"/>
            <p:cNvSpPr/>
            <p:nvPr/>
          </p:nvSpPr>
          <p:spPr>
            <a:xfrm>
              <a:off x="683045" y="569032"/>
              <a:ext cx="4638102" cy="2427726"/>
            </a:xfrm>
            <a:prstGeom prst="cloudCallout">
              <a:avLst>
                <a:gd name="adj1" fmla="val -53484"/>
                <a:gd name="adj2" fmla="val -62807"/>
              </a:avLst>
            </a:prstGeom>
            <a:solidFill>
              <a:schemeClr val="bg1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0492" name="矩形 2"/>
            <p:cNvSpPr/>
            <p:nvPr/>
          </p:nvSpPr>
          <p:spPr>
            <a:xfrm>
              <a:off x="918215" y="806113"/>
              <a:ext cx="4167762" cy="193033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  <a:spcBef>
                  <a:spcPts val="9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    秋雨吹起了金色的小喇叭，你听到它的声音了吗？动植物听到秋雨的声音有什么表现呢？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nimBg="1"/>
      <p:bldP spid="20488" grpId="0" animBg="1"/>
      <p:bldP spid="20489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</a:spPr>
      <a:bodyPr>
        <a:spAutoFit/>
      </a:bodyPr>
      <a:lstStyle>
        <a:defPPr eaLnBrk="1" hangingPunct="1">
          <a:lnSpc>
            <a:spcPct val="130000"/>
          </a:lnSpc>
          <a:defRPr sz="3200" b="1" dirty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2055</Words>
  <Application>WPS 演示</Application>
  <PresentationFormat>全屏显示(16:9)</PresentationFormat>
  <Paragraphs>262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楷体</vt:lpstr>
      <vt:lpstr>Times New Roman</vt:lpstr>
      <vt:lpstr>黑体</vt:lpstr>
      <vt:lpstr>等线 Light</vt:lpstr>
      <vt:lpstr>Calibri</vt:lpstr>
      <vt:lpstr>Arial</vt:lpstr>
      <vt:lpstr>微软雅黑</vt:lpstr>
      <vt:lpstr>Arial Unicode MS</vt:lpstr>
      <vt:lpstr>等线</vt:lpstr>
      <vt:lpstr>Cambria</vt:lpstr>
      <vt:lpstr>2_自定义设计方案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2016-01-14T07:05:00Z</dcterms:created>
  <dcterms:modified xsi:type="dcterms:W3CDTF">2023-09-25T16:51:11Z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8CEA4C6DC8FB4A78A1AA4931A0A18293_12</vt:lpwstr>
  </property>
  <property fmtid="{D5CDD505-2E9C-101B-9397-08002B2CF9AE}" pid="3" name="KSOProductBuildVer">
    <vt:lpwstr>2052-12.1.0.15374</vt:lpwstr>
  </property>
</Properties>
</file>