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73" r:id="rId5"/>
    <p:sldId id="274" r:id="rId6"/>
    <p:sldId id="257" r:id="rId7"/>
    <p:sldId id="258" r:id="rId8"/>
    <p:sldId id="259" r:id="rId9"/>
    <p:sldId id="261" r:id="rId10"/>
    <p:sldId id="275" r:id="rId11"/>
    <p:sldId id="278" r:id="rId12"/>
    <p:sldId id="280" r:id="rId13"/>
    <p:sldId id="279" r:id="rId14"/>
    <p:sldId id="263" r:id="rId15"/>
    <p:sldId id="264" r:id="rId16"/>
    <p:sldId id="268" r:id="rId17"/>
    <p:sldId id="276" r:id="rId18"/>
    <p:sldId id="277" r:id="rId19"/>
    <p:sldId id="266" r:id="rId20"/>
    <p:sldId id="289" r:id="rId21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marL="0" lvl="0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FF"/>
    <a:srgbClr val="0000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-10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l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1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684213" y="1916113"/>
            <a:ext cx="7772400" cy="1470025"/>
          </a:xfrm>
        </p:spPr>
        <p:txBody>
          <a:bodyPr anchor="ctr" anchorCtr="0"/>
          <a:p>
            <a:pPr defTabSz="914400">
              <a:buClrTx/>
              <a:buSzTx/>
              <a:buFontTx/>
              <a:buNone/>
            </a:pPr>
            <a:r>
              <a:rPr lang="en-US" altLang="zh-CN" sz="6600" kern="1200" baseline="0">
                <a:latin typeface="Arial" panose="020B0604020202020204" pitchFamily="34" charset="0"/>
                <a:ea typeface="宋体" panose="02010600030101010101" pitchFamily="2" charset="-122"/>
              </a:rPr>
              <a:t>Lesson 4</a:t>
            </a:r>
            <a:endParaRPr lang="en-US" altLang="zh-CN" sz="66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1403350" y="4076700"/>
            <a:ext cx="6400800" cy="1295400"/>
          </a:xfrm>
        </p:spPr>
        <p:txBody>
          <a:bodyPr/>
          <a:p>
            <a:pPr defTabSz="914400">
              <a:buClrTx/>
              <a:buSzTx/>
              <a:buFontTx/>
            </a:pPr>
            <a:r>
              <a:rPr lang="en-US" altLang="zh-CN" sz="6600" b="1" kern="1200" baseline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Making Dinner</a:t>
            </a:r>
            <a:endParaRPr lang="en-US" altLang="zh-CN" sz="6600" b="1" kern="1200" baseline="0">
              <a:solidFill>
                <a:srgbClr val="3333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5" name="图片 46084" descr="u=2389016092,2091988083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140200" cy="3778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8" name="文本框 46087"/>
          <p:cNvSpPr txBox="1"/>
          <p:nvPr/>
        </p:nvSpPr>
        <p:spPr>
          <a:xfrm>
            <a:off x="4500563" y="836613"/>
            <a:ext cx="140176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>
                <a:latin typeface="Arial" panose="020B0604020202020204" pitchFamily="34" charset="0"/>
              </a:rPr>
              <a:t>It’s ….</a:t>
            </a:r>
            <a:endParaRPr lang="en-US" altLang="zh-CN" sz="3200" b="1">
              <a:latin typeface="Arial" panose="020B0604020202020204" pitchFamily="34" charset="0"/>
            </a:endParaRPr>
          </a:p>
        </p:txBody>
      </p:sp>
      <p:sp>
        <p:nvSpPr>
          <p:cNvPr id="46089" name="文本框 46088"/>
          <p:cNvSpPr txBox="1"/>
          <p:nvPr/>
        </p:nvSpPr>
        <p:spPr>
          <a:xfrm>
            <a:off x="4859338" y="1773238"/>
            <a:ext cx="20415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latin typeface="Arial" panose="020B0604020202020204" pitchFamily="34" charset="0"/>
              </a:rPr>
              <a:t>Time for …</a:t>
            </a:r>
            <a:endParaRPr lang="en-US" altLang="zh-CN" sz="2800" b="1">
              <a:latin typeface="Arial" panose="020B0604020202020204" pitchFamily="34" charset="0"/>
            </a:endParaRPr>
          </a:p>
        </p:txBody>
      </p:sp>
      <p:sp>
        <p:nvSpPr>
          <p:cNvPr id="46090" name="文本框 46089"/>
          <p:cNvSpPr txBox="1"/>
          <p:nvPr/>
        </p:nvSpPr>
        <p:spPr>
          <a:xfrm>
            <a:off x="468313" y="4005263"/>
            <a:ext cx="259238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latin typeface="Arial" panose="020B0604020202020204" pitchFamily="34" charset="0"/>
              </a:rPr>
              <a:t>What’s for …?</a:t>
            </a:r>
            <a:endParaRPr lang="en-US" altLang="zh-CN" sz="2800" b="1">
              <a:latin typeface="Arial" panose="020B0604020202020204" pitchFamily="34" charset="0"/>
            </a:endParaRPr>
          </a:p>
        </p:txBody>
      </p:sp>
      <p:pic>
        <p:nvPicPr>
          <p:cNvPr id="46098" name="图片 46097" descr="点击可以放大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4663" y="2636838"/>
            <a:ext cx="4356100" cy="3267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99" name="矩形 46098"/>
          <p:cNvSpPr/>
          <p:nvPr/>
        </p:nvSpPr>
        <p:spPr>
          <a:xfrm>
            <a:off x="539750" y="5373688"/>
            <a:ext cx="7993063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en-US" altLang="zh-CN" sz="6600">
                <a:solidFill>
                  <a:srgbClr val="3333FF"/>
                </a:solidFill>
                <a:latin typeface="Times New Roman" panose="02020603050405020304" pitchFamily="18" charset="0"/>
              </a:rPr>
              <a:t>Vegetables and meat</a:t>
            </a:r>
            <a:endParaRPr lang="en-US" altLang="zh-CN" sz="6600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6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6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6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8" grpId="0"/>
      <p:bldP spid="46089" grpId="0"/>
      <p:bldP spid="46090" grpId="0"/>
      <p:bldP spid="4609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61" name="图片 45060" descr="u=4145021911,619685795&amp;fm=90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924300" cy="3924300"/>
          </a:xfrm>
          <a:prstGeom prst="rect">
            <a:avLst/>
          </a:prstGeom>
          <a:solidFill>
            <a:srgbClr val="0000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45062" name="文本框 45061"/>
          <p:cNvSpPr txBox="1"/>
          <p:nvPr/>
        </p:nvSpPr>
        <p:spPr>
          <a:xfrm>
            <a:off x="4500563" y="765175"/>
            <a:ext cx="1401762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>
                <a:latin typeface="Arial" panose="020B0604020202020204" pitchFamily="34" charset="0"/>
              </a:rPr>
              <a:t>It’s ….</a:t>
            </a:r>
            <a:endParaRPr lang="en-US" altLang="zh-CN" sz="3200" b="1">
              <a:latin typeface="Arial" panose="020B0604020202020204" pitchFamily="34" charset="0"/>
            </a:endParaRPr>
          </a:p>
        </p:txBody>
      </p:sp>
      <p:sp>
        <p:nvSpPr>
          <p:cNvPr id="45063" name="文本框 45062"/>
          <p:cNvSpPr txBox="1"/>
          <p:nvPr/>
        </p:nvSpPr>
        <p:spPr>
          <a:xfrm>
            <a:off x="5435600" y="1916113"/>
            <a:ext cx="20415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latin typeface="Arial" panose="020B0604020202020204" pitchFamily="34" charset="0"/>
              </a:rPr>
              <a:t>Time for …</a:t>
            </a:r>
            <a:endParaRPr lang="en-US" altLang="zh-CN" sz="2800" b="1">
              <a:latin typeface="Arial" panose="020B0604020202020204" pitchFamily="34" charset="0"/>
            </a:endParaRPr>
          </a:p>
        </p:txBody>
      </p:sp>
      <p:sp>
        <p:nvSpPr>
          <p:cNvPr id="45064" name="文本框 45063"/>
          <p:cNvSpPr txBox="1"/>
          <p:nvPr/>
        </p:nvSpPr>
        <p:spPr>
          <a:xfrm>
            <a:off x="395288" y="4581525"/>
            <a:ext cx="25923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latin typeface="Arial" panose="020B0604020202020204" pitchFamily="34" charset="0"/>
              </a:rPr>
              <a:t>What’s for …?</a:t>
            </a:r>
            <a:endParaRPr lang="en-US" altLang="zh-CN" sz="2800" b="1">
              <a:latin typeface="Arial" panose="020B0604020202020204" pitchFamily="34" charset="0"/>
            </a:endParaRPr>
          </a:p>
        </p:txBody>
      </p:sp>
      <p:pic>
        <p:nvPicPr>
          <p:cNvPr id="45065" name="图片 45064" descr="u=998557857,3027494913&amp;gp=-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0200" y="2708275"/>
            <a:ext cx="4465638" cy="3051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66" name="矩形 45065"/>
          <p:cNvSpPr/>
          <p:nvPr/>
        </p:nvSpPr>
        <p:spPr>
          <a:xfrm>
            <a:off x="2555875" y="5715000"/>
            <a:ext cx="4537075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en-US" altLang="zh-CN" sz="8800" b="1">
                <a:solidFill>
                  <a:srgbClr val="FF0000"/>
                </a:solidFill>
                <a:latin typeface="Times New Roman" panose="02020603050405020304" pitchFamily="18" charset="0"/>
              </a:rPr>
              <a:t>carrots</a:t>
            </a:r>
            <a:endParaRPr lang="en-US" altLang="zh-CN" sz="8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8" name="标题 13317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 anchor="ctr" anchorCtr="0"/>
          <a:p>
            <a:r>
              <a:rPr lang="en-US" altLang="zh-CN" sz="6000" b="1">
                <a:solidFill>
                  <a:srgbClr val="FF0000"/>
                </a:solidFill>
                <a:latin typeface="Times New Roman" panose="02020603050405020304" pitchFamily="18" charset="0"/>
              </a:rPr>
              <a:t>Wash the </a:t>
            </a:r>
            <a:r>
              <a:rPr lang="en-US" altLang="zh-CN" sz="6000" b="1">
                <a:solidFill>
                  <a:srgbClr val="0000FF"/>
                </a:solidFill>
                <a:latin typeface="Times New Roman" panose="02020603050405020304" pitchFamily="18" charset="0"/>
              </a:rPr>
              <a:t>dirty</a:t>
            </a:r>
            <a:r>
              <a:rPr lang="en-US" altLang="zh-CN" sz="6000" b="1">
                <a:solidFill>
                  <a:srgbClr val="FF0000"/>
                </a:solidFill>
                <a:latin typeface="Times New Roman" panose="02020603050405020304" pitchFamily="18" charset="0"/>
              </a:rPr>
              <a:t> dishes</a:t>
            </a:r>
            <a:endParaRPr lang="en-US" altLang="zh-CN" sz="6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3322" name="图片 13321" descr="WashingDishes_Ful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66838"/>
            <a:ext cx="5576888" cy="54911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6385"/>
          <p:cNvSpPr>
            <a:spLocks noGrp="1"/>
          </p:cNvSpPr>
          <p:nvPr>
            <p:ph type="title"/>
          </p:nvPr>
        </p:nvSpPr>
        <p:spPr>
          <a:xfrm>
            <a:off x="0" y="0"/>
            <a:ext cx="9145588" cy="1143000"/>
          </a:xfrm>
        </p:spPr>
        <p:txBody>
          <a:bodyPr anchor="ctr" anchorCtr="0"/>
          <a:p>
            <a:r>
              <a:rPr lang="en-US" altLang="zh-CN" sz="5400" b="1">
                <a:solidFill>
                  <a:srgbClr val="FF0000"/>
                </a:solidFill>
                <a:latin typeface="Times New Roman" panose="02020603050405020304" pitchFamily="18" charset="0"/>
              </a:rPr>
              <a:t>The dishes are </a:t>
            </a:r>
            <a:r>
              <a:rPr lang="en-US" altLang="zh-CN" sz="5400" b="1">
                <a:solidFill>
                  <a:srgbClr val="0000FF"/>
                </a:solidFill>
                <a:latin typeface="Times New Roman" panose="02020603050405020304" pitchFamily="18" charset="0"/>
              </a:rPr>
              <a:t>clean</a:t>
            </a:r>
            <a:r>
              <a:rPr lang="en-US" altLang="zh-CN" sz="5400" b="1">
                <a:solidFill>
                  <a:srgbClr val="FF0000"/>
                </a:solidFill>
                <a:latin typeface="Times New Roman" panose="02020603050405020304" pitchFamily="18" charset="0"/>
              </a:rPr>
              <a:t> and </a:t>
            </a:r>
            <a:r>
              <a:rPr lang="en-US" altLang="zh-CN" sz="5400" b="1">
                <a:solidFill>
                  <a:srgbClr val="0000FF"/>
                </a:solidFill>
                <a:latin typeface="Times New Roman" panose="02020603050405020304" pitchFamily="18" charset="0"/>
              </a:rPr>
              <a:t>dry.</a:t>
            </a:r>
            <a:endParaRPr lang="en-US" altLang="zh-CN" sz="54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6391" name="图片 16390" descr="burleigh-cat-dish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1306513"/>
            <a:ext cx="7850187" cy="5551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4" name="文本框 20483"/>
          <p:cNvSpPr txBox="1"/>
          <p:nvPr/>
        </p:nvSpPr>
        <p:spPr>
          <a:xfrm>
            <a:off x="0" y="0"/>
            <a:ext cx="9144000" cy="6497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6000" dirty="0">
                <a:latin typeface="Arial" panose="020B0604020202020204" pitchFamily="34" charset="0"/>
              </a:rPr>
              <a:t>练习：</a:t>
            </a:r>
            <a:endParaRPr lang="zh-CN" altLang="en-US" sz="6000" dirty="0">
              <a:latin typeface="Arial" panose="020B0604020202020204" pitchFamily="34" charset="0"/>
            </a:endParaRPr>
          </a:p>
          <a:p>
            <a:pPr algn="l"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</a:rPr>
              <a:t>1.What time ___  ____?            ________( 6:00.)</a:t>
            </a:r>
            <a:endParaRPr lang="en-US" altLang="zh-CN" sz="3600" b="1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algn="l"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</a:rPr>
              <a:t>2.Let’s_______ (help)  my mother  make </a:t>
            </a:r>
            <a:endParaRPr lang="en-US" altLang="zh-CN" sz="3600" b="1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algn="l"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</a:rPr>
              <a:t>dinner.</a:t>
            </a:r>
            <a:endParaRPr lang="en-US" altLang="zh-CN" sz="3600" b="1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algn="l"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</a:rPr>
              <a:t>3,She _____(</a:t>
            </a:r>
            <a:r>
              <a:rPr lang="en-US" altLang="zh-CN" sz="3600" b="1" err="1">
                <a:solidFill>
                  <a:srgbClr val="0000FF"/>
                </a:solidFill>
                <a:latin typeface="Arial" panose="020B0604020202020204" pitchFamily="34" charset="0"/>
              </a:rPr>
              <a:t>need)____vegetables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</a:rPr>
              <a:t>.</a:t>
            </a:r>
            <a:endParaRPr lang="en-US" altLang="zh-CN" sz="3600" b="1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algn="l"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</a:rPr>
              <a:t>4.Here are some _______(potato).</a:t>
            </a:r>
            <a:endParaRPr lang="en-US" altLang="zh-CN" sz="3600" b="1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algn="l"/>
            <a:r>
              <a:rPr lang="en-US" altLang="zh-CN" sz="4000">
                <a:solidFill>
                  <a:srgbClr val="CC00FF"/>
                </a:solidFill>
                <a:latin typeface="Arial" panose="020B0604020202020204" pitchFamily="34" charset="0"/>
              </a:rPr>
              <a:t>5,   </a:t>
            </a:r>
            <a:r>
              <a:rPr lang="en-US" altLang="zh-CN" sz="5400" b="1">
                <a:solidFill>
                  <a:srgbClr val="CC00FF"/>
                </a:solidFill>
                <a:latin typeface="Arial" panose="020B0604020202020204" pitchFamily="34" charset="0"/>
              </a:rPr>
              <a:t>c_ </a:t>
            </a:r>
            <a:r>
              <a:rPr lang="en-US" altLang="zh-CN" sz="5400" b="1" err="1">
                <a:solidFill>
                  <a:srgbClr val="CC00FF"/>
                </a:solidFill>
                <a:latin typeface="Arial" panose="020B0604020202020204" pitchFamily="34" charset="0"/>
              </a:rPr>
              <a:t>rr_t</a:t>
            </a:r>
            <a:r>
              <a:rPr lang="en-US" altLang="zh-CN" sz="5400" b="1">
                <a:solidFill>
                  <a:srgbClr val="CC00FF"/>
                </a:solidFill>
                <a:latin typeface="Arial" panose="020B0604020202020204" pitchFamily="34" charset="0"/>
              </a:rPr>
              <a:t>                d_ _</a:t>
            </a:r>
            <a:r>
              <a:rPr lang="en-US" altLang="zh-CN" sz="5400" b="1" err="1">
                <a:solidFill>
                  <a:srgbClr val="CC00FF"/>
                </a:solidFill>
                <a:latin typeface="Arial" panose="020B0604020202020204" pitchFamily="34" charset="0"/>
              </a:rPr>
              <a:t>ty</a:t>
            </a:r>
            <a:endParaRPr lang="en-US" altLang="zh-CN" sz="5400" b="1">
              <a:solidFill>
                <a:srgbClr val="CC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标题 37889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pPr algn="l"/>
            <a:r>
              <a:rPr lang="zh-CN" altLang="en-US" dirty="0"/>
              <a:t>课堂小结：</a:t>
            </a:r>
            <a:endParaRPr lang="zh-CN" altLang="en-US" dirty="0"/>
          </a:p>
        </p:txBody>
      </p:sp>
      <p:sp>
        <p:nvSpPr>
          <p:cNvPr id="37891" name="文本占位符 37890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 dirty="0"/>
              <a:t> </a:t>
            </a:r>
            <a:r>
              <a:rPr lang="en-US" altLang="zh-CN"/>
              <a:t>potato ---potatoes  tomato---tomatoes</a:t>
            </a:r>
            <a:endParaRPr lang="en-US" altLang="zh-CN"/>
          </a:p>
          <a:p>
            <a:r>
              <a:rPr lang="en-US" altLang="zh-CN"/>
              <a:t> make dinner   wash the dishes </a:t>
            </a:r>
            <a:endParaRPr lang="en-US" altLang="zh-CN"/>
          </a:p>
          <a:p>
            <a:r>
              <a:rPr lang="en-US" altLang="zh-CN"/>
              <a:t> clean(</a:t>
            </a:r>
            <a:r>
              <a:rPr lang="zh-CN" altLang="en-US" dirty="0"/>
              <a:t>反义词</a:t>
            </a:r>
            <a:r>
              <a:rPr lang="en-US" altLang="zh-CN"/>
              <a:t>)---dirty</a:t>
            </a:r>
            <a:endParaRPr lang="en-US" altLang="zh-CN"/>
          </a:p>
          <a:p>
            <a:r>
              <a:rPr lang="en-US" altLang="zh-CN"/>
              <a:t>What’s for dinner?</a:t>
            </a:r>
            <a:endParaRPr lang="en-US" altLang="zh-CN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标题 38913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pPr algn="l"/>
            <a:r>
              <a:rPr lang="en-US" altLang="zh-CN"/>
              <a:t>Homework:</a:t>
            </a:r>
            <a:endParaRPr lang="en-US" altLang="zh-CN"/>
          </a:p>
        </p:txBody>
      </p:sp>
      <p:sp>
        <p:nvSpPr>
          <p:cNvPr id="38915" name="文本占位符 38914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/>
              <a:t>A :what time is it?   </a:t>
            </a:r>
            <a:endParaRPr lang="en-US" altLang="zh-CN"/>
          </a:p>
          <a:p>
            <a:r>
              <a:rPr lang="en-US" altLang="zh-CN" err="1"/>
              <a:t>B:It’s</a:t>
            </a:r>
            <a:r>
              <a:rPr lang="en-US" altLang="zh-CN">
                <a:latin typeface="Arial" panose="020B0604020202020204" pitchFamily="34" charset="0"/>
              </a:rPr>
              <a:t>…</a:t>
            </a:r>
            <a:r>
              <a:rPr lang="en-US" altLang="zh-CN"/>
              <a:t>.Time for </a:t>
            </a:r>
            <a:r>
              <a:rPr lang="en-US" altLang="zh-CN" err="1"/>
              <a:t>dinner.what’s</a:t>
            </a:r>
            <a:r>
              <a:rPr lang="en-US" altLang="zh-CN"/>
              <a:t> for dinner?</a:t>
            </a:r>
            <a:endParaRPr lang="en-US" altLang="zh-CN"/>
          </a:p>
          <a:p>
            <a:r>
              <a:rPr lang="en-US" altLang="zh-CN"/>
              <a:t>A :  </a:t>
            </a:r>
            <a:r>
              <a:rPr lang="en-US" altLang="zh-CN">
                <a:latin typeface="Arial" panose="020B0604020202020204" pitchFamily="34" charset="0"/>
              </a:rPr>
              <a:t>………………</a:t>
            </a:r>
            <a:r>
              <a:rPr lang="en-US" altLang="zh-CN"/>
              <a:t>.(</a:t>
            </a:r>
            <a:r>
              <a:rPr lang="zh-CN" altLang="en-US" dirty="0"/>
              <a:t>食物名词</a:t>
            </a:r>
            <a:r>
              <a:rPr lang="en-US" altLang="zh-CN"/>
              <a:t>)</a:t>
            </a:r>
            <a:endParaRPr lang="en-US" altLang="zh-CN"/>
          </a:p>
          <a:p>
            <a:r>
              <a:rPr lang="zh-CN" altLang="en-US" dirty="0"/>
              <a:t>找出第五课所有的</a:t>
            </a:r>
            <a:r>
              <a:rPr lang="en-US" altLang="zh-CN" err="1"/>
              <a:t>Be+doing</a:t>
            </a:r>
            <a:r>
              <a:rPr lang="zh-CN" altLang="en-US" dirty="0"/>
              <a:t>的句子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8436" name="矩形 18435" descr="纸袋"/>
          <p:cNvSpPr/>
          <p:nvPr/>
        </p:nvSpPr>
        <p:spPr>
          <a:xfrm>
            <a:off x="1476375" y="3213100"/>
            <a:ext cx="3998913" cy="1597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2"/>
                </a:blipFill>
                <a:effectLst>
                  <a:outerShdw dist="563972" dir="14049740" sx="125000" sy="125000" algn="tl" rotWithShape="0">
                    <a:srgbClr val="C7DFD3">
                      <a:alpha val="80000"/>
                    </a:srgbClr>
                  </a:outerShdw>
                </a:effectLst>
                <a:latin typeface="MS UI Gothic" panose="020B0600070205080204" charset="-128"/>
                <a:ea typeface="MS UI Gothic" panose="020B0600070205080204" charset="-128"/>
              </a:rPr>
              <a:t>Thank you！</a:t>
            </a:r>
            <a:endParaRPr lang="zh-CN" altLang="en-US" sz="3600" b="1">
              <a:ln w="9525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2"/>
              </a:blipFill>
              <a:effectLst>
                <a:outerShdw dist="563972" dir="14049740" sx="125000" sy="125000" algn="tl" rotWithShape="0">
                  <a:srgbClr val="C7DFD3">
                    <a:alpha val="80000"/>
                  </a:srgbClr>
                </a:outerShdw>
              </a:effectLst>
              <a:latin typeface="MS UI Gothic" panose="020B0600070205080204" charset="-128"/>
              <a:ea typeface="MS UI Gothic" panose="020B0600070205080204" charset="-128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标题 27649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pPr algn="l"/>
            <a:r>
              <a:rPr lang="zh-CN" altLang="en-US" sz="5400" b="1" dirty="0">
                <a:solidFill>
                  <a:srgbClr val="FF0000"/>
                </a:solidFill>
              </a:rPr>
              <a:t>预习检测：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  <p:sp>
        <p:nvSpPr>
          <p:cNvPr id="27651" name="文本占位符 27650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/>
              <a:t>Where are the tomatoes?</a:t>
            </a:r>
            <a:endParaRPr lang="en-US" altLang="zh-CN"/>
          </a:p>
          <a:p>
            <a:r>
              <a:rPr lang="en-US" altLang="zh-CN"/>
              <a:t>Where are the potatoes and carrots?</a:t>
            </a:r>
            <a:endParaRPr lang="en-US" altLang="zh-CN"/>
          </a:p>
          <a:p>
            <a:endParaRPr lang="en-US" altLang="zh-CN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标题 28673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pPr algn="l"/>
            <a:r>
              <a:rPr lang="zh-CN" altLang="en-US" dirty="0">
                <a:solidFill>
                  <a:srgbClr val="FF0000"/>
                </a:solidFill>
              </a:rPr>
              <a:t>揭示目标</a:t>
            </a:r>
            <a:r>
              <a:rPr lang="zh-CN" altLang="en-US" dirty="0"/>
              <a:t>：</a:t>
            </a:r>
            <a:endParaRPr lang="zh-CN" altLang="en-US" dirty="0"/>
          </a:p>
        </p:txBody>
      </p:sp>
      <p:sp>
        <p:nvSpPr>
          <p:cNvPr id="28675" name="文本占位符 28674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/>
              <a:t>New words:</a:t>
            </a:r>
            <a:endParaRPr lang="en-US" altLang="zh-CN"/>
          </a:p>
          <a:p>
            <a:r>
              <a:rPr lang="en-US" altLang="zh-CN"/>
              <a:t>      dinner potato  tomato  carrot dirty clean dry</a:t>
            </a:r>
            <a:endParaRPr lang="en-US" altLang="zh-CN"/>
          </a:p>
          <a:p>
            <a:r>
              <a:rPr lang="en-US" altLang="zh-CN"/>
              <a:t>What’s for dinner?</a:t>
            </a:r>
            <a:endParaRPr lang="en-US" altLang="zh-CN"/>
          </a:p>
          <a:p>
            <a:endParaRPr lang="en-US" altLang="zh-CN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82" name="标题 3081"/>
          <p:cNvSpPr>
            <a:spLocks noGrp="1"/>
          </p:cNvSpPr>
          <p:nvPr>
            <p:ph type="title"/>
          </p:nvPr>
        </p:nvSpPr>
        <p:spPr>
          <a:xfrm>
            <a:off x="971550" y="188913"/>
            <a:ext cx="2314575" cy="1143000"/>
          </a:xfrm>
        </p:spPr>
        <p:txBody>
          <a:bodyPr anchor="ctr" anchorCtr="0"/>
          <a:p>
            <a:r>
              <a:rPr lang="en-US" altLang="zh-CN" sz="8000">
                <a:solidFill>
                  <a:srgbClr val="FF0000"/>
                </a:solidFill>
                <a:latin typeface="Times New Roman" panose="02020603050405020304" pitchFamily="18" charset="0"/>
              </a:rPr>
              <a:t>meat</a:t>
            </a:r>
            <a:endParaRPr lang="en-US" altLang="zh-CN" sz="80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077" name="内容占位符 3076" descr="u=801678030,2263640832&amp;gp=2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539750" y="1773238"/>
            <a:ext cx="3333750" cy="3887787"/>
          </a:xfrm>
        </p:spPr>
      </p:pic>
      <p:pic>
        <p:nvPicPr>
          <p:cNvPr id="3081" name="内容占位符 3080" descr="u=3245731100,1699735238&amp;gp=26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500563" y="620713"/>
            <a:ext cx="4248150" cy="4248150"/>
          </a:xfrm>
        </p:spPr>
      </p:pic>
      <p:sp>
        <p:nvSpPr>
          <p:cNvPr id="3085" name="矩形 3084"/>
          <p:cNvSpPr/>
          <p:nvPr/>
        </p:nvSpPr>
        <p:spPr>
          <a:xfrm>
            <a:off x="4500563" y="4797425"/>
            <a:ext cx="4211637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en-US" altLang="zh-CN" sz="8000">
                <a:solidFill>
                  <a:srgbClr val="3333FF"/>
                </a:solidFill>
                <a:latin typeface="Times New Roman" panose="02020603050405020304" pitchFamily="18" charset="0"/>
              </a:rPr>
              <a:t>vegetable</a:t>
            </a:r>
            <a:endParaRPr lang="en-US" altLang="zh-CN" sz="8000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2" grpId="0"/>
      <p:bldP spid="308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4097"/>
          <p:cNvSpPr>
            <a:spLocks noGrp="1"/>
          </p:cNvSpPr>
          <p:nvPr>
            <p:ph type="title"/>
          </p:nvPr>
        </p:nvSpPr>
        <p:spPr>
          <a:xfrm>
            <a:off x="-541337" y="404813"/>
            <a:ext cx="5183187" cy="1143000"/>
          </a:xfrm>
        </p:spPr>
        <p:txBody>
          <a:bodyPr anchor="ctr" anchorCtr="0"/>
          <a:p>
            <a:r>
              <a:rPr lang="en-US" altLang="zh-CN" sz="8800" b="1">
                <a:solidFill>
                  <a:srgbClr val="FF0000"/>
                </a:solidFill>
                <a:latin typeface="Times New Roman" panose="02020603050405020304" pitchFamily="18" charset="0"/>
              </a:rPr>
              <a:t>tomato</a:t>
            </a:r>
            <a:endParaRPr lang="en-US" altLang="zh-CN" sz="8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107" name="图片 4106" descr="U_1691~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2492375"/>
            <a:ext cx="3114675" cy="285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8" name="图片 4107" descr="U_2876~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0200" y="1268413"/>
            <a:ext cx="4608513" cy="3275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9" name="矩形 4108"/>
          <p:cNvSpPr/>
          <p:nvPr/>
        </p:nvSpPr>
        <p:spPr>
          <a:xfrm>
            <a:off x="2339975" y="5229225"/>
            <a:ext cx="8229600" cy="11430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en-US" altLang="zh-CN" sz="6600">
                <a:solidFill>
                  <a:srgbClr val="FF0000"/>
                </a:solidFill>
              </a:rPr>
              <a:t>tomatoes</a:t>
            </a:r>
            <a:endParaRPr lang="en-US" altLang="zh-CN" sz="66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10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/>
          </p:cNvSpPr>
          <p:nvPr>
            <p:ph type="title"/>
          </p:nvPr>
        </p:nvSpPr>
        <p:spPr>
          <a:xfrm>
            <a:off x="-900112" y="476250"/>
            <a:ext cx="6372225" cy="1143000"/>
          </a:xfrm>
        </p:spPr>
        <p:txBody>
          <a:bodyPr anchor="ctr" anchorCtr="0"/>
          <a:p>
            <a:r>
              <a:rPr lang="en-US" altLang="zh-CN" sz="8000">
                <a:solidFill>
                  <a:srgbClr val="FF0000"/>
                </a:solidFill>
              </a:rPr>
              <a:t>potato</a:t>
            </a:r>
            <a:endParaRPr lang="en-US" altLang="zh-CN" sz="8000">
              <a:solidFill>
                <a:srgbClr val="FF0000"/>
              </a:solidFill>
            </a:endParaRPr>
          </a:p>
        </p:txBody>
      </p:sp>
      <p:pic>
        <p:nvPicPr>
          <p:cNvPr id="5127" name="图片 5126" descr="U_4044~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1773238"/>
            <a:ext cx="4103688" cy="4103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8" name="图片 5127" descr="U_3646~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88913"/>
            <a:ext cx="4321175" cy="4176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9" name="矩形 5128"/>
          <p:cNvSpPr/>
          <p:nvPr/>
        </p:nvSpPr>
        <p:spPr>
          <a:xfrm>
            <a:off x="4643438" y="4724400"/>
            <a:ext cx="4186237" cy="14398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en-US" altLang="zh-CN" sz="7200" b="1">
                <a:solidFill>
                  <a:srgbClr val="FF0000"/>
                </a:solidFill>
                <a:latin typeface="Times New Roman" panose="02020603050405020304" pitchFamily="18" charset="0"/>
              </a:rPr>
              <a:t>potatoes</a:t>
            </a:r>
            <a:endParaRPr lang="en-US" altLang="zh-CN" sz="7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2" grpId="1"/>
      <p:bldP spid="51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/>
          </p:cNvSpPr>
          <p:nvPr>
            <p:ph type="title"/>
          </p:nvPr>
        </p:nvSpPr>
        <p:spPr>
          <a:xfrm>
            <a:off x="2268538" y="5373688"/>
            <a:ext cx="4537075" cy="1143000"/>
          </a:xfrm>
        </p:spPr>
        <p:txBody>
          <a:bodyPr anchor="ctr" anchorCtr="0"/>
          <a:p>
            <a:r>
              <a:rPr lang="en-US" altLang="zh-CN" sz="8800" b="1">
                <a:solidFill>
                  <a:srgbClr val="FF0000"/>
                </a:solidFill>
                <a:latin typeface="Times New Roman" panose="02020603050405020304" pitchFamily="18" charset="0"/>
              </a:rPr>
              <a:t>carrots</a:t>
            </a:r>
            <a:endParaRPr lang="en-US" altLang="zh-CN" sz="8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173" name="图片 7172" descr="u=998557857,3027494913&amp;gp=-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088" y="333375"/>
            <a:ext cx="7272337" cy="49672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70" name="标题 36869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pPr algn="l"/>
            <a:r>
              <a:rPr lang="en-US" altLang="zh-CN"/>
              <a:t>Answer these questions:</a:t>
            </a:r>
            <a:endParaRPr lang="en-US" altLang="zh-CN"/>
          </a:p>
        </p:txBody>
      </p:sp>
      <p:sp>
        <p:nvSpPr>
          <p:cNvPr id="36871" name="文本占位符 36870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 b="1"/>
              <a:t>What time is it?</a:t>
            </a:r>
            <a:endParaRPr lang="en-US" altLang="zh-CN" b="1"/>
          </a:p>
          <a:p>
            <a:r>
              <a:rPr lang="en-US" altLang="zh-CN" b="1"/>
              <a:t>What did Jenny eat for </a:t>
            </a:r>
            <a:r>
              <a:rPr lang="en-US" altLang="zh-CN" b="1">
                <a:solidFill>
                  <a:srgbClr val="FF0000"/>
                </a:solidFill>
              </a:rPr>
              <a:t>lunch</a:t>
            </a:r>
            <a:r>
              <a:rPr lang="en-US" altLang="zh-CN"/>
              <a:t>?</a:t>
            </a:r>
            <a:endParaRPr lang="en-US" altLang="zh-CN"/>
          </a:p>
          <a:p>
            <a:r>
              <a:rPr lang="en-US" altLang="zh-CN" b="1"/>
              <a:t>What does Jenny’s mother need</a:t>
            </a:r>
            <a:r>
              <a:rPr lang="en-US" altLang="zh-CN"/>
              <a:t>?</a:t>
            </a:r>
            <a:endParaRPr lang="en-US" altLang="zh-CN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6" name="文本框 44035"/>
          <p:cNvSpPr txBox="1"/>
          <p:nvPr/>
        </p:nvSpPr>
        <p:spPr>
          <a:xfrm>
            <a:off x="3851275" y="836613"/>
            <a:ext cx="1401763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>
                <a:latin typeface="Arial" panose="020B0604020202020204" pitchFamily="34" charset="0"/>
              </a:rPr>
              <a:t>It’s ….</a:t>
            </a:r>
            <a:endParaRPr lang="en-US" altLang="zh-CN" sz="3200" b="1">
              <a:latin typeface="Arial" panose="020B0604020202020204" pitchFamily="34" charset="0"/>
            </a:endParaRPr>
          </a:p>
        </p:txBody>
      </p:sp>
      <p:pic>
        <p:nvPicPr>
          <p:cNvPr id="44038" name="图片 44037" descr="u=3986997820,549479259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721100" cy="3860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9" name="文本框 44038"/>
          <p:cNvSpPr txBox="1"/>
          <p:nvPr/>
        </p:nvSpPr>
        <p:spPr>
          <a:xfrm>
            <a:off x="5580063" y="1773238"/>
            <a:ext cx="20415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latin typeface="Arial" panose="020B0604020202020204" pitchFamily="34" charset="0"/>
              </a:rPr>
              <a:t>Time for …</a:t>
            </a:r>
            <a:endParaRPr lang="en-US" altLang="zh-CN" sz="2800" b="1">
              <a:latin typeface="Arial" panose="020B0604020202020204" pitchFamily="34" charset="0"/>
            </a:endParaRPr>
          </a:p>
        </p:txBody>
      </p:sp>
      <p:sp>
        <p:nvSpPr>
          <p:cNvPr id="44040" name="文本框 44039"/>
          <p:cNvSpPr txBox="1"/>
          <p:nvPr/>
        </p:nvSpPr>
        <p:spPr>
          <a:xfrm>
            <a:off x="250825" y="4365625"/>
            <a:ext cx="25923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latin typeface="Arial" panose="020B0604020202020204" pitchFamily="34" charset="0"/>
              </a:rPr>
              <a:t>What’s for …?</a:t>
            </a:r>
            <a:endParaRPr lang="en-US" altLang="zh-CN" sz="2800" b="1">
              <a:latin typeface="Arial" panose="020B0604020202020204" pitchFamily="34" charset="0"/>
            </a:endParaRPr>
          </a:p>
        </p:txBody>
      </p:sp>
      <p:sp>
        <p:nvSpPr>
          <p:cNvPr id="44043" name="文本框 44042"/>
          <p:cNvSpPr txBox="1"/>
          <p:nvPr/>
        </p:nvSpPr>
        <p:spPr>
          <a:xfrm>
            <a:off x="5508625" y="5949950"/>
            <a:ext cx="302418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>
                <a:latin typeface="Arial" panose="020B0604020202020204" pitchFamily="34" charset="0"/>
              </a:rPr>
              <a:t>Milk and bread</a:t>
            </a:r>
            <a:endParaRPr lang="en-US" altLang="zh-CN" sz="3200" b="1">
              <a:latin typeface="Arial" panose="020B0604020202020204" pitchFamily="34" charset="0"/>
            </a:endParaRPr>
          </a:p>
        </p:txBody>
      </p:sp>
      <p:pic>
        <p:nvPicPr>
          <p:cNvPr id="44046" name="图片 44045" descr="点击可以放大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638" y="2781300"/>
            <a:ext cx="4608512" cy="28622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44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  <p:bldP spid="44039" grpId="0"/>
      <p:bldP spid="44040" grpId="0"/>
      <p:bldP spid="44043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7B7"/>
      </a:accent6>
      <a:hlink>
        <a:srgbClr val="FF5050"/>
      </a:hlink>
      <a:folHlink>
        <a:srgbClr val="FF99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964</Words>
  <Application>WPS 演示</Application>
  <PresentationFormat>在屏幕上显示</PresentationFormat>
  <Paragraphs>95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Arial</vt:lpstr>
      <vt:lpstr>宋体</vt:lpstr>
      <vt:lpstr>Wingdings</vt:lpstr>
      <vt:lpstr>Times New Roman</vt:lpstr>
      <vt:lpstr>MS UI Gothic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Lesson 4</vt:lpstr>
      <vt:lpstr>预习检测：</vt:lpstr>
      <vt:lpstr>揭示目标：</vt:lpstr>
      <vt:lpstr>meat</vt:lpstr>
      <vt:lpstr>tomato</vt:lpstr>
      <vt:lpstr>potato</vt:lpstr>
      <vt:lpstr>carrots</vt:lpstr>
      <vt:lpstr>Answer these questions:</vt:lpstr>
      <vt:lpstr>PowerPoint 演示文稿</vt:lpstr>
      <vt:lpstr>PowerPoint 演示文稿</vt:lpstr>
      <vt:lpstr>PowerPoint 演示文稿</vt:lpstr>
      <vt:lpstr>Wash the dirty dishes</vt:lpstr>
      <vt:lpstr>The dishes are clean and dry.</vt:lpstr>
      <vt:lpstr>PowerPoint 演示文稿</vt:lpstr>
      <vt:lpstr>课堂小结：</vt:lpstr>
      <vt:lpstr>Homework: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56</cp:revision>
  <dcterms:created xsi:type="dcterms:W3CDTF">1998-08-25T19:30:00Z</dcterms:created>
  <dcterms:modified xsi:type="dcterms:W3CDTF">2023-09-30T11:48:53Z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59ACB22909C84F5EA4FFA15C814D4742_13</vt:lpwstr>
  </property>
  <property fmtid="{D5CDD505-2E9C-101B-9397-08002B2CF9AE}" pid="3" name="KSOProductBuildVer">
    <vt:lpwstr>2052-12.1.0.15374</vt:lpwstr>
  </property>
</Properties>
</file>