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15" r:id="rId4"/>
    <p:sldId id="326" r:id="rId6"/>
    <p:sldId id="290" r:id="rId7"/>
    <p:sldId id="309" r:id="rId8"/>
    <p:sldId id="289" r:id="rId9"/>
    <p:sldId id="316" r:id="rId10"/>
    <p:sldId id="332" r:id="rId11"/>
    <p:sldId id="327" r:id="rId12"/>
    <p:sldId id="317" r:id="rId13"/>
    <p:sldId id="339" r:id="rId14"/>
    <p:sldId id="337" r:id="rId15"/>
    <p:sldId id="334" r:id="rId16"/>
    <p:sldId id="336" r:id="rId17"/>
    <p:sldId id="318" r:id="rId18"/>
    <p:sldId id="335" r:id="rId19"/>
    <p:sldId id="323" r:id="rId20"/>
    <p:sldId id="324" r:id="rId21"/>
    <p:sldId id="338" r:id="rId22"/>
    <p:sldId id="325" r:id="rId23"/>
    <p:sldId id="311" r:id="rId24"/>
    <p:sldId id="313" r:id="rId25"/>
    <p:sldId id="304" r:id="rId26"/>
    <p:sldId id="291" r:id="rId27"/>
    <p:sldId id="301" r:id="rId28"/>
    <p:sldId id="295" r:id="rId29"/>
    <p:sldId id="305" r:id="rId30"/>
    <p:sldId id="296" r:id="rId31"/>
    <p:sldId id="294" r:id="rId32"/>
    <p:sldId id="303" r:id="rId33"/>
    <p:sldId id="293" r:id="rId34"/>
    <p:sldId id="302" r:id="rId35"/>
    <p:sldId id="321" r:id="rId36"/>
    <p:sldId id="329" r:id="rId37"/>
    <p:sldId id="320" r:id="rId38"/>
    <p:sldId id="330" r:id="rId39"/>
    <p:sldId id="365" r:id="rId40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56" userDrawn="1">
          <p15:clr>
            <a:srgbClr val="A4A3A4"/>
          </p15:clr>
        </p15:guide>
        <p15:guide id="2" pos="6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7318 wind" initials="7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A922A"/>
    <a:srgbClr val="CC3300"/>
    <a:srgbClr val="0066CC"/>
    <a:srgbClr val="0033CC"/>
    <a:srgbClr val="984902"/>
    <a:srgbClr val="996600"/>
    <a:srgbClr val="990033"/>
    <a:srgbClr val="995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64"/>
    <p:restoredTop sz="94580"/>
  </p:normalViewPr>
  <p:slideViewPr>
    <p:cSldViewPr showGuides="1">
      <p:cViewPr>
        <p:scale>
          <a:sx n="75" d="100"/>
          <a:sy n="75" d="100"/>
        </p:scale>
        <p:origin x="-1458" y="36"/>
      </p:cViewPr>
      <p:guideLst>
        <p:guide orient="horz" pos="1056"/>
        <p:guide pos="6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Times New Roman" panose="02020603050405020304" pitchFamily="18" charset="0"/>
                <a:ea typeface="楷体_GB2312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Times New Roman" panose="02020603050405020304" pitchFamily="18" charset="0"/>
                <a:ea typeface="楷体_GB2312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09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686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09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14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30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50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71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491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325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529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734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939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14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819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34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55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75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96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microsoft.com/office/2007/relationships/media" Target="file:///G:\&#33487;&#32418;-&#21448;&#26159;&#19968;&#24180;&#19977;&#26376;&#19977;.wma" TargetMode="External"/><Relationship Id="rId1" Type="http://schemas.openxmlformats.org/officeDocument/2006/relationships/audio" Target="file:///G:\&#33487;&#32418;-&#21448;&#26159;&#19968;&#24180;&#19977;&#26376;&#19977;.wma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520xy8.com/soft/" TargetMode="Externa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2" descr="背景红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76200"/>
            <a:ext cx="9144000" cy="685800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</p:pic>
      <p:pic>
        <p:nvPicPr>
          <p:cNvPr id="3074" name="Picture 3" descr="背景红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</p:pic>
      <p:sp>
        <p:nvSpPr>
          <p:cNvPr id="3075" name="Text Box 4"/>
          <p:cNvSpPr txBox="1"/>
          <p:nvPr/>
        </p:nvSpPr>
        <p:spPr>
          <a:xfrm>
            <a:off x="1835150" y="2133600"/>
            <a:ext cx="6192838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 dirty="0">
                <a:solidFill>
                  <a:srgbClr val="6600FF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16  </a:t>
            </a:r>
            <a:r>
              <a:rPr lang="zh-CN" altLang="en-US" sz="9600" b="1" dirty="0">
                <a:solidFill>
                  <a:srgbClr val="6600FF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风筝</a:t>
            </a:r>
            <a:endParaRPr lang="zh-CN" altLang="en-US" sz="9600" b="1" dirty="0">
              <a:solidFill>
                <a:srgbClr val="6600FF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pic>
        <p:nvPicPr>
          <p:cNvPr id="3076" name="Picture 6" descr="a5cc_1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692150"/>
            <a:ext cx="2016125" cy="2016125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2150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/>
              <a:t>带着自己的体验和感受（兴奋、激动、自豪）再读全段课文。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Text Box 2"/>
          <p:cNvSpPr txBox="1"/>
          <p:nvPr/>
        </p:nvSpPr>
        <p:spPr>
          <a:xfrm>
            <a:off x="2268538" y="1268413"/>
            <a:ext cx="6624637" cy="42814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我们去放风筝。一个人用手托着，另一个人牵着线，站在远远的地方，说声“放”，那线一紧一松，风筝就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凌空飞起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，渐渐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高过树梢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了。牵线人飞快地跑起来。风筝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越飞越高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，在空中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翩翩飞舞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着，我们</a:t>
            </a:r>
            <a:r>
              <a:rPr lang="zh-CN" altLang="en-US" b="1" u="sng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快活地喊叫着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，在田野里</a:t>
            </a:r>
            <a:r>
              <a:rPr lang="zh-CN" altLang="en-US" b="1" u="sng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拼命地奔跑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。村里人看见了，说：“放得这么高！”　　 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5955" name="Picture 3" descr="r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3124200"/>
            <a:ext cx="1731963" cy="289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2560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/>
              <a:t>以不同的形式读第四段课文，从那些词语的朗读上能感受到“我们”的快乐或难受。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2"/>
          <p:cNvSpPr>
            <a:spLocks noGrp="1"/>
          </p:cNvSpPr>
          <p:nvPr>
            <p:ph idx="1"/>
          </p:nvPr>
        </p:nvSpPr>
        <p:spPr>
          <a:xfrm>
            <a:off x="900113" y="1557338"/>
            <a:ext cx="7772400" cy="41148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     </a:t>
            </a:r>
            <a:r>
              <a:rPr lang="zh-CN" altLang="en-US" b="1" dirty="0"/>
              <a:t>从早晨玩到下午，我们还是歇不下来，牵着风筝在田野里奔跑。风筝越飞越高，似乎飞到了云彩上。</a:t>
            </a:r>
            <a:r>
              <a:rPr lang="zh-CN" altLang="en-US" b="1" dirty="0">
                <a:solidFill>
                  <a:schemeClr val="tx2"/>
                </a:solidFill>
              </a:rPr>
              <a:t>忽然吹来一阵风，线嘣地</a:t>
            </a:r>
            <a:r>
              <a:rPr lang="zh-CN" altLang="en-US" b="1" dirty="0">
                <a:solidFill>
                  <a:schemeClr val="hlink"/>
                </a:solidFill>
              </a:rPr>
              <a:t>断了</a:t>
            </a:r>
            <a:r>
              <a:rPr lang="zh-CN" altLang="en-US" b="1" dirty="0">
                <a:solidFill>
                  <a:schemeClr val="tx2"/>
                </a:solidFill>
              </a:rPr>
              <a:t>。风筝在空中抖动了一下，便极快地</a:t>
            </a:r>
            <a:r>
              <a:rPr lang="zh-CN" altLang="en-US" b="1" dirty="0">
                <a:solidFill>
                  <a:schemeClr val="hlink"/>
                </a:solidFill>
              </a:rPr>
              <a:t>飞走了</a:t>
            </a:r>
            <a:r>
              <a:rPr lang="zh-CN" altLang="en-US" b="1" dirty="0">
                <a:solidFill>
                  <a:schemeClr val="tx2"/>
                </a:solidFill>
              </a:rPr>
              <a:t>。我们</a:t>
            </a:r>
            <a:r>
              <a:rPr lang="zh-CN" altLang="en-US" b="1" u="sng" dirty="0">
                <a:solidFill>
                  <a:schemeClr val="tx2"/>
                </a:solidFill>
              </a:rPr>
              <a:t>大惊失色</a:t>
            </a:r>
            <a:r>
              <a:rPr lang="zh-CN" altLang="en-US" b="1" dirty="0">
                <a:solidFill>
                  <a:schemeClr val="tx2"/>
                </a:solidFill>
              </a:rPr>
              <a:t>，</a:t>
            </a:r>
            <a:r>
              <a:rPr lang="zh-CN" altLang="en-US" b="1" u="sng" dirty="0">
                <a:solidFill>
                  <a:schemeClr val="tx2"/>
                </a:solidFill>
              </a:rPr>
              <a:t>千呼万唤</a:t>
            </a:r>
            <a:r>
              <a:rPr lang="zh-CN" altLang="en-US" b="1" dirty="0">
                <a:solidFill>
                  <a:schemeClr val="tx2"/>
                </a:solidFill>
              </a:rPr>
              <a:t>，那风筝越来越小，倏地便</a:t>
            </a:r>
            <a:r>
              <a:rPr lang="zh-CN" altLang="en-US" b="1" dirty="0">
                <a:solidFill>
                  <a:schemeClr val="hlink"/>
                </a:solidFill>
              </a:rPr>
              <a:t>没了踪影</a:t>
            </a:r>
            <a:r>
              <a:rPr lang="zh-CN" altLang="en-US" b="1" dirty="0">
                <a:solidFill>
                  <a:schemeClr val="tx2"/>
                </a:solidFill>
              </a:rPr>
              <a:t>。</a:t>
            </a:r>
            <a:endParaRPr lang="zh-CN" alt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pic0100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 Box 3"/>
          <p:cNvSpPr txBox="1"/>
          <p:nvPr/>
        </p:nvSpPr>
        <p:spPr>
          <a:xfrm>
            <a:off x="1476375" y="4816475"/>
            <a:ext cx="6840538" cy="3140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大惊失色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千呼万唤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，那风筝越来越小，倏地便没了踪影。</a:t>
            </a:r>
            <a:b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3174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/>
              <a:t>小组合作学习</a:t>
            </a:r>
            <a:r>
              <a:rPr lang="en-US" altLang="zh-CN" dirty="0"/>
              <a:t>5—8</a:t>
            </a:r>
            <a:r>
              <a:rPr lang="zh-CN" altLang="en-US" dirty="0"/>
              <a:t>自然段，找出描写孩子们心情的句子，读出孩子们的难过。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en-US" altLang="zh-CN" sz="4000" b="1" dirty="0">
              <a:solidFill>
                <a:srgbClr val="FF0066"/>
              </a:solidFill>
            </a:endParaRPr>
          </a:p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</a:rPr>
              <a:t>我们都哭了，在田野里四处寻找，找了半个下午，还是没有踪影。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6">
                                            <p:txEl>
                                              <p:charRg st="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>
                                            <p:txEl>
                                              <p:charRg st="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6">
                                            <p:txEl>
                                              <p:charRg st="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</a:rPr>
              <a:t>我们垂头丧气地坐在田埂上。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5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37890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/>
              <a:t>回顾课文，畅谈感受：说说自己放风筝的体验。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idx="1"/>
          </p:nvPr>
        </p:nvSpPr>
        <p:spPr>
          <a:xfrm>
            <a:off x="179388" y="0"/>
            <a:ext cx="8964612" cy="6858000"/>
          </a:xfrm>
        </p:spPr>
        <p:txBody>
          <a:bodyPr vert="horz" wrap="square" lIns="91440" tIns="45720" rIns="91440" bIns="45720" anchor="t" anchorCtr="0"/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en-US" altLang="zh-CN" dirty="0"/>
              <a:t>                              </a:t>
            </a:r>
            <a:r>
              <a:rPr lang="zh-CN" altLang="en-US" sz="5400" b="1" dirty="0">
                <a:solidFill>
                  <a:srgbClr val="FF0000"/>
                </a:solidFill>
              </a:rPr>
              <a:t>村      居</a:t>
            </a:r>
            <a:endParaRPr lang="zh-CN" altLang="en-US" sz="54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       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草长莺飞二月天，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</a:rPr>
              <a:t>               拂堤杨柳醉春烟。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</a:rPr>
              <a:t>               儿童散学归来早，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</a:rPr>
              <a:t>                忙趁东风放纸鸢。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512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4000" dirty="0">
                <a:solidFill>
                  <a:schemeClr val="hlink"/>
                </a:solidFill>
              </a:rPr>
              <a:t>学习目标</a:t>
            </a:r>
            <a:endParaRPr lang="zh-CN" altLang="en-US" sz="4000" dirty="0">
              <a:solidFill>
                <a:schemeClr val="hlink"/>
              </a:solidFill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chemeClr val="hlink"/>
                </a:solidFill>
              </a:rPr>
              <a:t>         </a:t>
            </a:r>
            <a:r>
              <a:rPr lang="en-US" altLang="zh-CN" dirty="0">
                <a:solidFill>
                  <a:schemeClr val="hlink"/>
                </a:solidFill>
              </a:rPr>
              <a:t>1</a:t>
            </a:r>
            <a:r>
              <a:rPr lang="zh-CN" altLang="en-US" dirty="0">
                <a:solidFill>
                  <a:schemeClr val="hlink"/>
                </a:solidFill>
              </a:rPr>
              <a:t>、有感情的朗读课文。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chemeClr val="hlink"/>
                </a:solidFill>
              </a:rPr>
              <a:t>         </a:t>
            </a:r>
            <a:r>
              <a:rPr lang="en-US" altLang="zh-CN" dirty="0">
                <a:solidFill>
                  <a:schemeClr val="hlink"/>
                </a:solidFill>
              </a:rPr>
              <a:t>2</a:t>
            </a:r>
            <a:r>
              <a:rPr lang="zh-CN" altLang="en-US" dirty="0">
                <a:solidFill>
                  <a:schemeClr val="hlink"/>
                </a:solidFill>
              </a:rPr>
              <a:t>、读懂课文，找出课文中描写心情的句子，体会秋天里放风筝给孩子们带来的乐趣。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>
              <a:buNone/>
            </a:pPr>
            <a:r>
              <a:rPr lang="zh-CN" altLang="en-US" dirty="0">
                <a:solidFill>
                  <a:schemeClr val="hlink"/>
                </a:solidFill>
              </a:rPr>
              <a:t>          </a:t>
            </a:r>
            <a:r>
              <a:rPr lang="en-US" altLang="zh-CN" dirty="0">
                <a:solidFill>
                  <a:schemeClr val="hlink"/>
                </a:solidFill>
              </a:rPr>
              <a:t>3</a:t>
            </a:r>
            <a:r>
              <a:rPr lang="zh-CN" altLang="en-US" dirty="0">
                <a:solidFill>
                  <a:schemeClr val="hlink"/>
                </a:solidFill>
              </a:rPr>
              <a:t>、抄写自己喜欢的句子。</a:t>
            </a:r>
            <a:endParaRPr lang="zh-CN" altLang="en-US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125538"/>
            <a:ext cx="1714500" cy="55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Text Box 3"/>
          <p:cNvSpPr txBox="1"/>
          <p:nvPr/>
        </p:nvSpPr>
        <p:spPr>
          <a:xfrm>
            <a:off x="2574925" y="1846263"/>
            <a:ext cx="5654675" cy="445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　  补充资料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        在中国，风筝已经有两千多年的历史了。最初的风筝是用木头做的，叫木鸢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[yuān]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，后来改用纸做，叫纸鸢  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。在纸鸢上装上竹哨，风吹竹哨，便发出像古筝一样的声音，因此叫“风筝”。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0116" name="Picture 4" descr="r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24200"/>
            <a:ext cx="1731963" cy="289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125538"/>
            <a:ext cx="1714500" cy="55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Text Box 3"/>
          <p:cNvSpPr txBox="1"/>
          <p:nvPr/>
        </p:nvSpPr>
        <p:spPr>
          <a:xfrm>
            <a:off x="2574925" y="1846263"/>
            <a:ext cx="5654675" cy="2486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　山东潍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wéi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坊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fāng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是著名的风筝之都，从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1984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年开始，那里每年都要举办一次国际风筝节。世界最大的风筝博物馆也在潍坊。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93188" name="Picture 4" descr="r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24200"/>
            <a:ext cx="1731963" cy="289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1026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032"/>
          <p:cNvGrpSpPr/>
          <p:nvPr/>
        </p:nvGrpSpPr>
        <p:grpSpPr>
          <a:xfrm>
            <a:off x="0" y="0"/>
            <a:ext cx="9144000" cy="8040688"/>
            <a:chOff x="0" y="0"/>
            <a:chExt cx="5760" cy="5065"/>
          </a:xfrm>
        </p:grpSpPr>
        <p:pic>
          <p:nvPicPr>
            <p:cNvPr id="46083" name="Picture 10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760" cy="50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4" name="Text Box 1031"/>
            <p:cNvSpPr txBox="1"/>
            <p:nvPr/>
          </p:nvSpPr>
          <p:spPr>
            <a:xfrm>
              <a:off x="2160" y="3504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龙头蜈蚣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-304800" y="1143000"/>
            <a:ext cx="9753600" cy="4876800"/>
            <a:chOff x="-192" y="720"/>
            <a:chExt cx="6144" cy="3072"/>
          </a:xfrm>
        </p:grpSpPr>
        <p:pic>
          <p:nvPicPr>
            <p:cNvPr id="48131" name="Picture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92" y="720"/>
              <a:ext cx="6144" cy="30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2" name="Text Box 9"/>
            <p:cNvSpPr txBox="1"/>
            <p:nvPr/>
          </p:nvSpPr>
          <p:spPr>
            <a:xfrm>
              <a:off x="2352" y="3408"/>
              <a:ext cx="11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创意风筝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8"/>
          <p:cNvGrpSpPr/>
          <p:nvPr/>
        </p:nvGrpSpPr>
        <p:grpSpPr>
          <a:xfrm>
            <a:off x="2819400" y="1447800"/>
            <a:ext cx="4587875" cy="5029200"/>
            <a:chOff x="1776" y="912"/>
            <a:chExt cx="2890" cy="3168"/>
          </a:xfrm>
        </p:grpSpPr>
        <p:pic>
          <p:nvPicPr>
            <p:cNvPr id="50179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6" y="912"/>
              <a:ext cx="2317" cy="31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0" name="Text Box 7"/>
            <p:cNvSpPr txBox="1"/>
            <p:nvPr/>
          </p:nvSpPr>
          <p:spPr>
            <a:xfrm>
              <a:off x="4224" y="1872"/>
              <a:ext cx="442" cy="11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京剧脸谱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9"/>
          <p:cNvGrpSpPr/>
          <p:nvPr/>
        </p:nvGrpSpPr>
        <p:grpSpPr>
          <a:xfrm>
            <a:off x="2514600" y="1600200"/>
            <a:ext cx="5181600" cy="4876800"/>
            <a:chOff x="1584" y="1008"/>
            <a:chExt cx="3264" cy="3072"/>
          </a:xfrm>
        </p:grpSpPr>
        <p:pic>
          <p:nvPicPr>
            <p:cNvPr id="52227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4" y="1008"/>
              <a:ext cx="2816" cy="30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28" name="Text Box 8"/>
            <p:cNvSpPr txBox="1"/>
            <p:nvPr/>
          </p:nvSpPr>
          <p:spPr>
            <a:xfrm>
              <a:off x="4502" y="1824"/>
              <a:ext cx="346" cy="1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福禄寿三星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8"/>
          <p:cNvGrpSpPr/>
          <p:nvPr/>
        </p:nvGrpSpPr>
        <p:grpSpPr>
          <a:xfrm>
            <a:off x="2667000" y="838200"/>
            <a:ext cx="5257800" cy="5715000"/>
            <a:chOff x="1680" y="528"/>
            <a:chExt cx="3312" cy="3600"/>
          </a:xfrm>
        </p:grpSpPr>
        <p:pic>
          <p:nvPicPr>
            <p:cNvPr id="54275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0" y="528"/>
              <a:ext cx="2857" cy="3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6" name="Text Box 7"/>
            <p:cNvSpPr txBox="1"/>
            <p:nvPr/>
          </p:nvSpPr>
          <p:spPr>
            <a:xfrm>
              <a:off x="4656" y="1728"/>
              <a:ext cx="336" cy="11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龙的传说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9"/>
          <p:cNvGrpSpPr/>
          <p:nvPr/>
        </p:nvGrpSpPr>
        <p:grpSpPr>
          <a:xfrm>
            <a:off x="1524000" y="1685925"/>
            <a:ext cx="6096000" cy="4878388"/>
            <a:chOff x="960" y="1062"/>
            <a:chExt cx="3840" cy="3073"/>
          </a:xfrm>
        </p:grpSpPr>
        <p:pic>
          <p:nvPicPr>
            <p:cNvPr id="56323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0" y="1062"/>
              <a:ext cx="3840" cy="27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4" name="Text Box 8"/>
            <p:cNvSpPr txBox="1"/>
            <p:nvPr/>
          </p:nvSpPr>
          <p:spPr>
            <a:xfrm>
              <a:off x="2438" y="3808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大金鱼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1447800" y="1657350"/>
            <a:ext cx="6553200" cy="4895850"/>
            <a:chOff x="912" y="1044"/>
            <a:chExt cx="4128" cy="3084"/>
          </a:xfrm>
        </p:grpSpPr>
        <p:pic>
          <p:nvPicPr>
            <p:cNvPr id="58371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2" y="1044"/>
              <a:ext cx="4128" cy="27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72" name="Text Box 5"/>
            <p:cNvSpPr txBox="1"/>
            <p:nvPr/>
          </p:nvSpPr>
          <p:spPr>
            <a:xfrm>
              <a:off x="2521" y="3801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飞　龙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7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8"/>
          <p:cNvGrpSpPr/>
          <p:nvPr/>
        </p:nvGrpSpPr>
        <p:grpSpPr>
          <a:xfrm>
            <a:off x="1371600" y="1689100"/>
            <a:ext cx="6705600" cy="4932363"/>
            <a:chOff x="864" y="1064"/>
            <a:chExt cx="4224" cy="3107"/>
          </a:xfrm>
        </p:grpSpPr>
        <p:pic>
          <p:nvPicPr>
            <p:cNvPr id="60419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4" y="1064"/>
              <a:ext cx="4224" cy="27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20" name="Text Box 7"/>
            <p:cNvSpPr txBox="1"/>
            <p:nvPr/>
          </p:nvSpPr>
          <p:spPr>
            <a:xfrm>
              <a:off x="2476" y="3844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红蜻蜓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小学语文（散文）02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388" y="1322388"/>
            <a:ext cx="1725612" cy="35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1" name="Picture 7" descr="r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051175"/>
            <a:ext cx="1822450" cy="304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3" name="Text Box 9"/>
          <p:cNvSpPr txBox="1"/>
          <p:nvPr/>
        </p:nvSpPr>
        <p:spPr>
          <a:xfrm>
            <a:off x="4787900" y="4076700"/>
            <a:ext cx="1008063" cy="10080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latin typeface="Times New Roman" panose="02020603050405020304" pitchFamily="18" charset="0"/>
                <a:ea typeface="楷体_GB2312" pitchFamily="49" charset="-122"/>
              </a:rPr>
              <a:t>放</a:t>
            </a:r>
            <a:endParaRPr lang="zh-CN" altLang="en-US" sz="6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72" name="Text Box 8"/>
          <p:cNvSpPr txBox="1"/>
          <p:nvPr/>
        </p:nvSpPr>
        <p:spPr>
          <a:xfrm rot="-10800000" flipV="1">
            <a:off x="3059113" y="4073525"/>
            <a:ext cx="1081087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latin typeface="Times New Roman" panose="02020603050405020304" pitchFamily="18" charset="0"/>
                <a:ea typeface="楷体_GB2312" pitchFamily="49" charset="-122"/>
              </a:rPr>
              <a:t>做</a:t>
            </a:r>
            <a:endParaRPr lang="zh-CN" altLang="en-US" sz="6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6516688" y="4221163"/>
            <a:ext cx="935037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dirty="0">
                <a:latin typeface="Times New Roman" panose="02020603050405020304" pitchFamily="18" charset="0"/>
                <a:ea typeface="楷体_GB2312" pitchFamily="49" charset="-122"/>
              </a:rPr>
              <a:t>找</a:t>
            </a:r>
            <a:endParaRPr lang="zh-CN" altLang="en-US" sz="6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4" name="Text Box 11"/>
          <p:cNvSpPr txBox="1"/>
          <p:nvPr/>
        </p:nvSpPr>
        <p:spPr>
          <a:xfrm>
            <a:off x="1331913" y="1773238"/>
            <a:ext cx="7523162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读课文，思考：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课文中写了关于风筝的哪些事？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/>
      <p:bldP spid="62472" grpId="0"/>
      <p:bldP spid="6247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4"/>
          <p:cNvGrpSpPr/>
          <p:nvPr/>
        </p:nvGrpSpPr>
        <p:grpSpPr>
          <a:xfrm>
            <a:off x="533400" y="2441575"/>
            <a:ext cx="8153400" cy="3487738"/>
            <a:chOff x="336" y="1538"/>
            <a:chExt cx="5136" cy="2197"/>
          </a:xfrm>
        </p:grpSpPr>
        <p:pic>
          <p:nvPicPr>
            <p:cNvPr id="62467" name="Picture 1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9EFF7"/>
                </a:clrFrom>
                <a:clrTo>
                  <a:srgbClr val="F9EF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6" y="1538"/>
              <a:ext cx="5136" cy="17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68" name="Text Box 13"/>
            <p:cNvSpPr txBox="1"/>
            <p:nvPr/>
          </p:nvSpPr>
          <p:spPr>
            <a:xfrm>
              <a:off x="2736" y="3408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蝉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Picture 2" descr="小学语文（散文）0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08088"/>
            <a:ext cx="1714500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8"/>
          <p:cNvGrpSpPr/>
          <p:nvPr/>
        </p:nvGrpSpPr>
        <p:grpSpPr>
          <a:xfrm>
            <a:off x="2667000" y="1371600"/>
            <a:ext cx="4953000" cy="5105400"/>
            <a:chOff x="1680" y="864"/>
            <a:chExt cx="3120" cy="3216"/>
          </a:xfrm>
        </p:grpSpPr>
        <p:pic>
          <p:nvPicPr>
            <p:cNvPr id="64515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0" y="864"/>
              <a:ext cx="2680" cy="32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4516" name="Text Box 7"/>
            <p:cNvSpPr txBox="1"/>
            <p:nvPr/>
          </p:nvSpPr>
          <p:spPr>
            <a:xfrm>
              <a:off x="4454" y="1920"/>
              <a:ext cx="346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宝莲灯</a:t>
              </a:r>
              <a:endParaRPr lang="zh-CN" altLang="en-US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Text Box 2"/>
          <p:cNvSpPr txBox="1"/>
          <p:nvPr/>
        </p:nvSpPr>
        <p:spPr>
          <a:xfrm>
            <a:off x="1042988" y="1196975"/>
            <a:ext cx="190500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写话练习</a:t>
            </a:r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79" name="Text Box 3"/>
          <p:cNvSpPr txBox="1"/>
          <p:nvPr/>
        </p:nvSpPr>
        <p:spPr>
          <a:xfrm>
            <a:off x="1979613" y="1916113"/>
            <a:ext cx="5040312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我们拼命地跑到水磨坊，一看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01380" name="Picture 4" descr="r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2819400"/>
            <a:ext cx="1822450" cy="304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Line 5"/>
          <p:cNvSpPr/>
          <p:nvPr/>
        </p:nvSpPr>
        <p:spPr>
          <a:xfrm>
            <a:off x="6732588" y="2349500"/>
            <a:ext cx="1584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6565" name="Line 6"/>
          <p:cNvSpPr/>
          <p:nvPr/>
        </p:nvSpPr>
        <p:spPr>
          <a:xfrm>
            <a:off x="1547813" y="2852738"/>
            <a:ext cx="5400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6566" name="Line 7"/>
          <p:cNvSpPr/>
          <p:nvPr/>
        </p:nvSpPr>
        <p:spPr>
          <a:xfrm>
            <a:off x="6732588" y="2852738"/>
            <a:ext cx="15843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6567" name="Line 8"/>
          <p:cNvSpPr/>
          <p:nvPr/>
        </p:nvSpPr>
        <p:spPr>
          <a:xfrm>
            <a:off x="2627313" y="3500438"/>
            <a:ext cx="57610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11619" name="Rectangle 3"/>
          <p:cNvSpPr>
            <a:spLocks noGrp="1"/>
          </p:cNvSpPr>
          <p:nvPr>
            <p:ph idx="1"/>
          </p:nvPr>
        </p:nvSpPr>
        <p:spPr>
          <a:xfrm>
            <a:off x="900113" y="1989138"/>
            <a:ext cx="7772400" cy="41148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4000" dirty="0">
                <a:solidFill>
                  <a:schemeClr val="hlink"/>
                </a:solidFill>
              </a:rPr>
              <a:t>说一说</a:t>
            </a:r>
            <a:endParaRPr lang="zh-CN" altLang="en-US" sz="4000" dirty="0">
              <a:solidFill>
                <a:schemeClr val="hlink"/>
              </a:solidFill>
            </a:endParaRPr>
          </a:p>
          <a:p>
            <a:pPr eaLnBrk="1" hangingPunct="1"/>
            <a:r>
              <a:rPr lang="zh-CN" altLang="en-US" dirty="0">
                <a:solidFill>
                  <a:schemeClr val="hlink"/>
                </a:solidFill>
              </a:rPr>
              <a:t>学了本课你有什么收获？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/>
            <a:endParaRPr lang="zh-CN" altLang="en-US" dirty="0">
              <a:solidFill>
                <a:schemeClr val="hlink"/>
              </a:solidFill>
            </a:endParaRPr>
          </a:p>
          <a:p>
            <a:pPr eaLnBrk="1" hangingPunct="1"/>
            <a:endParaRPr lang="zh-CN" altLang="en-US" dirty="0"/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/>
                                        <p:tgtEl>
                                          <p:spTgt spid="1116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16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16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6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4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619">
                                            <p:txEl>
                                              <p:charRg st="4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619">
                                            <p:txEl>
                                              <p:charRg st="4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1619">
                                            <p:txEl>
                                              <p:charRg st="4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Picture 2" descr="kuang2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9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Text Box 3"/>
          <p:cNvSpPr txBox="1"/>
          <p:nvPr/>
        </p:nvSpPr>
        <p:spPr>
          <a:xfrm>
            <a:off x="1835150" y="765175"/>
            <a:ext cx="6048375" cy="5549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课外延伸</a:t>
            </a:r>
            <a:b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必做作业</a:t>
            </a:r>
            <a:r>
              <a:rPr lang="en-US" altLang="zh-CN" sz="32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   </a:t>
            </a:r>
            <a:endParaRPr lang="en-US" altLang="zh-CN" sz="32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1</a:t>
            </a:r>
            <a:r>
              <a:rPr lang="zh-CN" altLang="en-US" sz="36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、把喜欢的句子抄下来。</a:t>
            </a:r>
            <a:endParaRPr lang="zh-CN" altLang="en-US" sz="36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２、把你知道的描写心情的词语与大家交流。</a:t>
            </a:r>
            <a:br>
              <a:rPr lang="zh-CN" altLang="en-US" sz="3600" b="1" dirty="0">
                <a:solidFill>
                  <a:srgbClr val="6600FF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br>
              <a:rPr lang="zh-CN" altLang="en-US" b="1" dirty="0">
                <a:solidFill>
                  <a:srgbClr val="99CC00"/>
                </a:solidFill>
                <a:latin typeface="Times New Roman" panose="02020603050405020304" pitchFamily="18" charset="0"/>
                <a:ea typeface="楷体_GB2312" pitchFamily="49" charset="-122"/>
              </a:rPr>
            </a:br>
            <a:r>
              <a:rPr lang="zh-CN" altLang="en-US" b="1" dirty="0">
                <a:solidFill>
                  <a:srgbClr val="99CC00"/>
                </a:solidFill>
                <a:latin typeface="Times New Roman" panose="02020603050405020304" pitchFamily="18" charset="0"/>
                <a:ea typeface="楷体_GB2312" pitchFamily="49" charset="-122"/>
              </a:rPr>
              <a:t>选</a:t>
            </a:r>
            <a:r>
              <a:rPr lang="zh-CN" altLang="en-US" sz="3200" b="1" dirty="0">
                <a:solidFill>
                  <a:srgbClr val="99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做作业</a:t>
            </a:r>
            <a:r>
              <a:rPr lang="zh-CN" altLang="en-US" sz="32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有条件的话，你也亲自做一只你心中的“幸福鸟”。</a:t>
            </a:r>
            <a:br>
              <a:rPr lang="zh-CN" altLang="en-US" sz="32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</a:t>
            </a:r>
            <a:endParaRPr lang="zh-CN" altLang="en-US" sz="32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7270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8800" dirty="0">
                <a:solidFill>
                  <a:schemeClr val="hlink"/>
                </a:solidFill>
              </a:rPr>
              <a:t>谢谢观看      再见！</a:t>
            </a:r>
            <a:endParaRPr lang="zh-CN" altLang="en-US" sz="8800" dirty="0">
              <a:solidFill>
                <a:schemeClr val="hlink"/>
              </a:solidFill>
            </a:endParaRPr>
          </a:p>
        </p:txBody>
      </p:sp>
      <p:pic>
        <p:nvPicPr>
          <p:cNvPr id="112644" name="苏红-又是一年三月三.wma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04025" y="57340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32" fill="hold"/>
                                        <p:tgtEl>
                                          <p:spTgt spid="112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4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4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 Box 2"/>
          <p:cNvSpPr txBox="1"/>
          <p:nvPr/>
        </p:nvSpPr>
        <p:spPr>
          <a:xfrm>
            <a:off x="1295400" y="1981200"/>
            <a:ext cx="6553200" cy="1279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  <a:buChar char="v"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说一说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：读课文第二段，你知道　　他们的心情是怎么样的吗？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7043" name="Picture 3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19200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4" name="Text Box 4"/>
          <p:cNvSpPr txBox="1"/>
          <p:nvPr/>
        </p:nvSpPr>
        <p:spPr>
          <a:xfrm>
            <a:off x="1295400" y="3533775"/>
            <a:ext cx="7010400" cy="8842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快乐，幸福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13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19200"/>
            <a:ext cx="17145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6" name="Text Box 16"/>
          <p:cNvSpPr txBox="1"/>
          <p:nvPr/>
        </p:nvSpPr>
        <p:spPr>
          <a:xfrm>
            <a:off x="1295400" y="1905000"/>
            <a:ext cx="6629400" cy="1797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  <a:buChar char="v"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找一找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哪些词句让你感受到这份快乐和幸福？默读第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自然段，划出有关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  <a:hlinkClick r:id="rId2"/>
              </a:rPr>
              <a:t>句子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，再和同桌交流。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 descr="pic009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428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3" descr="a5cc_1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549275"/>
            <a:ext cx="1851025" cy="185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4"/>
          <p:cNvSpPr txBox="1"/>
          <p:nvPr/>
        </p:nvSpPr>
        <p:spPr>
          <a:xfrm>
            <a:off x="1187450" y="3429000"/>
            <a:ext cx="2663825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1116013" y="3044825"/>
            <a:ext cx="6838950" cy="435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我们精心做着，心中充满了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憧憬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希望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。风筝做好了，却什么也不像了。我们依然快活，把它叫做“幸福鸟”，还把我们的名字写在上面。</a:t>
            </a:r>
            <a:b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536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zh-CN" altLang="en-US" b="1" dirty="0"/>
              <a:t>　赏一赏：让我们带着自己的憧憬和希望朗读全段。</a:t>
            </a:r>
            <a:endParaRPr lang="zh-CN" altLang="en-US" b="1" dirty="0"/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>
                <a:solidFill>
                  <a:schemeClr val="hlink"/>
                </a:solidFill>
              </a:rPr>
              <a:t>读课文第三自然段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/>
            <a:r>
              <a:rPr lang="zh-CN" altLang="en-US" dirty="0">
                <a:solidFill>
                  <a:schemeClr val="hlink"/>
                </a:solidFill>
              </a:rPr>
              <a:t>找出描写孩子们心情的词语和句子，体会感情。</a:t>
            </a:r>
            <a:endParaRPr lang="zh-CN" altLang="en-US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pic0100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3"/>
          <p:cNvSpPr txBox="1"/>
          <p:nvPr/>
        </p:nvSpPr>
        <p:spPr>
          <a:xfrm>
            <a:off x="755650" y="4508500"/>
            <a:ext cx="7632700" cy="192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风筝越飞越高，在空中翩翩飞舞着，我们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快活地喊叫着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，在田野里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拼命地奔跑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40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4" descr="a5cc_1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5175"/>
            <a:ext cx="900113" cy="900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  <p:sndAc>
      <p:stSnd>
        <p:snd r:embed="rId3" name="chimes.wav"/>
      </p:stSnd>
    </p:sndAc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74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6200"/>
      </a:accent4>
      <a:accent5>
        <a:srgbClr val="AAE2CA"/>
      </a:accent5>
      <a:accent6>
        <a:srgbClr val="2D2DB9"/>
      </a:accent6>
      <a:hlink>
        <a:srgbClr val="E03500"/>
      </a:hlink>
      <a:folHlink>
        <a:srgbClr val="64787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9900"/>
        </a:hlink>
        <a:folHlink>
          <a:srgbClr val="7D68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74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CC33"/>
        </a:accent2>
        <a:accent3>
          <a:srgbClr val="FFFFFF"/>
        </a:accent3>
        <a:accent4>
          <a:srgbClr val="006200"/>
        </a:accent4>
        <a:accent5>
          <a:srgbClr val="AAE2CA"/>
        </a:accent5>
        <a:accent6>
          <a:srgbClr val="00B92D"/>
        </a:accent6>
        <a:hlink>
          <a:srgbClr val="E03500"/>
        </a:hlink>
        <a:folHlink>
          <a:srgbClr val="6478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全屏显示(4:3)</PresentationFormat>
  <Paragraphs>105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楷体_GB2312</vt:lpstr>
      <vt:lpstr>新宋体</vt:lpstr>
      <vt:lpstr>华文彩云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6</cp:revision>
  <dcterms:created xsi:type="dcterms:W3CDTF">2002-03-20T07:33:00Z</dcterms:created>
  <dcterms:modified xsi:type="dcterms:W3CDTF">2023-09-25T17:02:26Z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3D13A67EE2A74AF780125E735DC6741D_13</vt:lpwstr>
  </property>
</Properties>
</file>