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257" r:id="rId5"/>
    <p:sldId id="258" r:id="rId6"/>
    <p:sldId id="259" r:id="rId7"/>
    <p:sldId id="262" r:id="rId8"/>
    <p:sldId id="263" r:id="rId9"/>
    <p:sldId id="260" r:id="rId10"/>
    <p:sldId id="261" r:id="rId11"/>
    <p:sldId id="264" r:id="rId12"/>
    <p:sldId id="265" r:id="rId13"/>
    <p:sldId id="268" r:id="rId14"/>
  </p:sldIdLst>
  <p:sldSz cx="9144000" cy="6858000" type="screen4x3"/>
  <p:notesSz cx="6858000" cy="9144000"/>
  <p:custDataLst>
    <p:tags r:id="rId1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-111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3E0CDDF-88E4-4FB0-9A09-2CB9EED1AA6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3E0CDDF-88E4-4FB0-9A09-2CB9EED1AA6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3E0CDDF-88E4-4FB0-9A09-2CB9EED1AA6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3E0CDDF-88E4-4FB0-9A09-2CB9EED1AA6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3E0CDDF-88E4-4FB0-9A09-2CB9EED1AA6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3E0CDDF-88E4-4FB0-9A09-2CB9EED1AA6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3E0CDDF-88E4-4FB0-9A09-2CB9EED1AA6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3E0CDDF-88E4-4FB0-9A09-2CB9EED1AA6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3E0CDDF-88E4-4FB0-9A09-2CB9EED1AA6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3E0CDDF-88E4-4FB0-9A09-2CB9EED1AA6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3E0CDDF-88E4-4FB0-9A09-2CB9EED1AA6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white"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3E0CDDF-88E4-4FB0-9A09-2CB9EED1AA6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16.jpeg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22.jpeg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0.jpeg"/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1.jpeg"/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2.jpeg"/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3.jpeg"/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50" name="图片 3" descr="2010122016150379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TextBox 4"/>
          <p:cNvSpPr txBox="1"/>
          <p:nvPr/>
        </p:nvSpPr>
        <p:spPr>
          <a:xfrm>
            <a:off x="142875" y="1571625"/>
            <a:ext cx="2286000" cy="769938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4400" i="1" dirty="0">
                <a:latin typeface="Comic Sans MS" panose="030F0702030302020204" pitchFamily="66" charset="0"/>
                <a:ea typeface="宋体" panose="02010600030101010101" pitchFamily="2" charset="-122"/>
              </a:rPr>
              <a:t> Unit 4</a:t>
            </a:r>
            <a:endParaRPr lang="zh-CN" altLang="en-US" sz="4400" i="1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71625" y="2786063"/>
            <a:ext cx="6572250" cy="286226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kern="1200" cap="none" spc="0" normalizeH="0" baseline="0" noProof="0" dirty="0" smtClean="0">
                <a:latin typeface="Comic Sans MS" panose="030F0702030302020204" pitchFamily="66" charset="0"/>
                <a:ea typeface="+mn-ea"/>
                <a:cs typeface="+mn-cs"/>
              </a:rPr>
              <a:t>Lesson 23 What Do We Need for the Trip?</a:t>
            </a:r>
            <a:endParaRPr kumimoji="0" lang="zh-CN" altLang="en-US" sz="6000" kern="1200" cap="none" spc="0" normalizeH="0" baseline="0" noProof="0" dirty="0" smtClean="0">
              <a:latin typeface="Comic Sans MS" panose="030F0702030302020204" pitchFamily="66" charset="0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图片 1" descr="2010122016150379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8" y="0"/>
            <a:ext cx="914082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1285875" y="2143125"/>
            <a:ext cx="4357688" cy="1323975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8000" dirty="0">
                <a:latin typeface="Comic Sans MS" panose="030F0702030302020204" pitchFamily="66" charset="0"/>
                <a:ea typeface="宋体" panose="02010600030101010101" pitchFamily="2" charset="-122"/>
              </a:rPr>
              <a:t>See you!</a:t>
            </a:r>
            <a:endParaRPr lang="zh-CN" altLang="en-US" sz="8000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4" name="图片 3" descr="2010122016150379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142875" y="214313"/>
            <a:ext cx="4643438" cy="584200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200" dirty="0">
                <a:latin typeface="Comic Sans MS" panose="030F0702030302020204" pitchFamily="66" charset="0"/>
                <a:ea typeface="宋体" panose="02010600030101010101" pitchFamily="2" charset="-122"/>
              </a:rPr>
              <a:t> Let’ s learn about </a:t>
            </a:r>
            <a:r>
              <a:rPr lang="en-US" altLang="zh-CN" sz="3200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food</a:t>
            </a:r>
            <a:r>
              <a:rPr lang="en-US" altLang="zh-CN" sz="3200" dirty="0">
                <a:latin typeface="Comic Sans MS" panose="030F0702030302020204" pitchFamily="66" charset="0"/>
                <a:ea typeface="宋体" panose="02010600030101010101" pitchFamily="2" charset="-122"/>
              </a:rPr>
              <a:t>!</a:t>
            </a:r>
            <a:endParaRPr lang="zh-CN" altLang="en-US" sz="3200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pic>
        <p:nvPicPr>
          <p:cNvPr id="1025" name="Picture 1" descr="C:\Users\chenchen10\AppData\Roaming\Tencent\Users\1354352631\QQ\WinTemp\RichOle\NQ56{MCT3LK7ZBJE2ZU5VS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43688" y="3286125"/>
            <a:ext cx="2357437" cy="2447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6" name="Picture 2" descr="C:\Users\chenchen10\AppData\Roaming\Tencent\Users\1354352631\QQ\WinTemp\RichOle\M$MHE5FG@_FW)ESNTG[S32U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7625" y="928688"/>
            <a:ext cx="2071688" cy="20081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8" name="Picture 4" descr="c:\users\CHENCH~1\appdata\roaming\360se6\USERDA~1\Temp\0E534E~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750" y="4357688"/>
            <a:ext cx="2428875" cy="1768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9" name="Picture 5" descr="C:\Users\chenchen10\AppData\Roaming\Tencent\Users\1354352631\QQ\WinTemp\RichOle\FZK}AN@83_EWGZO$JBP%EML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00750" y="285750"/>
            <a:ext cx="2971800" cy="21097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0" name="Picture 6" descr="C:\Users\chenchen10\AppData\Roaming\Tencent\Users\1354352631\QQ\WinTemp\RichOle\4X{R@%V$M7]AEQ[$RL9PR8M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4313" y="1071563"/>
            <a:ext cx="3409950" cy="2443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2" name="Picture 8" descr="c:\users\CHENCH~1\appdata\roaming\360se6\USERDA~1\Temp\1-140F~1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43250" y="3786188"/>
            <a:ext cx="3276600" cy="2324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TextBox 11"/>
          <p:cNvSpPr txBox="1"/>
          <p:nvPr/>
        </p:nvSpPr>
        <p:spPr>
          <a:xfrm>
            <a:off x="4357688" y="3071813"/>
            <a:ext cx="1214438" cy="52387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kern="1200" cap="none" spc="0" normalizeH="0" baseline="0" noProof="0" dirty="0" smtClean="0">
                <a:solidFill>
                  <a:srgbClr val="FF0000"/>
                </a:solidFill>
                <a:latin typeface="Comic Sans MS" panose="030F0702030302020204" pitchFamily="66" charset="0"/>
                <a:ea typeface="+mn-ea"/>
                <a:cs typeface="+mn-cs"/>
              </a:rPr>
              <a:t>bread</a:t>
            </a:r>
            <a:endParaRPr kumimoji="0" lang="zh-CN" altLang="en-US" sz="2400" kern="1200" cap="none" spc="0" normalizeH="0" baseline="0" noProof="0" dirty="0" smtClean="0">
              <a:solidFill>
                <a:srgbClr val="FF0000"/>
              </a:solidFill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072313" y="2500313"/>
            <a:ext cx="1214437" cy="523875"/>
          </a:xfrm>
          <a:prstGeom prst="rect">
            <a:avLst/>
          </a:prstGeom>
          <a:solidFill>
            <a:srgbClr val="00B0F0"/>
          </a:solidFill>
          <a:ln w="952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fruits</a:t>
            </a:r>
            <a:endParaRPr lang="zh-CN" altLang="en-US" sz="2800" dirty="0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429500" y="5857875"/>
            <a:ext cx="1000125" cy="584200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200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milk</a:t>
            </a:r>
            <a:endParaRPr lang="zh-CN" altLang="en-US" sz="3200" dirty="0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143375" y="6273800"/>
            <a:ext cx="1357313" cy="52228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kern="1200" cap="none" spc="0" normalizeH="0" baseline="0" noProof="0" dirty="0" smtClean="0">
                <a:solidFill>
                  <a:srgbClr val="FF0000"/>
                </a:solidFill>
                <a:latin typeface="Comic Sans MS" panose="030F0702030302020204" pitchFamily="66" charset="0"/>
                <a:ea typeface="+mn-ea"/>
                <a:cs typeface="+mn-cs"/>
              </a:rPr>
              <a:t>meats</a:t>
            </a:r>
            <a:endParaRPr kumimoji="0" lang="zh-CN" altLang="en-US" sz="2800" kern="1200" cap="none" spc="0" normalizeH="0" baseline="0" noProof="0" dirty="0" smtClean="0">
              <a:solidFill>
                <a:srgbClr val="FF0000"/>
              </a:solidFill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000125" y="6215063"/>
            <a:ext cx="1000125" cy="52387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kern="1200" cap="none" spc="0" normalizeH="0" baseline="0" noProof="0" dirty="0" smtClean="0">
                <a:solidFill>
                  <a:srgbClr val="FF0000"/>
                </a:solidFill>
                <a:latin typeface="Comic Sans MS" panose="030F0702030302020204" pitchFamily="66" charset="0"/>
                <a:ea typeface="+mn-ea"/>
                <a:cs typeface="+mn-cs"/>
              </a:rPr>
              <a:t>eggs</a:t>
            </a:r>
            <a:endParaRPr kumimoji="0" lang="zh-CN" altLang="en-US" sz="2800" kern="1200" cap="none" spc="0" normalizeH="0" baseline="0" noProof="0" dirty="0" smtClean="0">
              <a:solidFill>
                <a:srgbClr val="FF0000"/>
              </a:solidFill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00063" y="3643313"/>
            <a:ext cx="2286000" cy="5842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vegetables</a:t>
            </a:r>
            <a:endParaRPr kumimoji="0" lang="zh-CN" altLang="en-US" sz="32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图片 3" descr="2010122016150379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142875" y="214313"/>
            <a:ext cx="5214938" cy="584200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200" dirty="0">
                <a:latin typeface="Comic Sans MS" panose="030F0702030302020204" pitchFamily="66" charset="0"/>
                <a:ea typeface="宋体" panose="02010600030101010101" pitchFamily="2" charset="-122"/>
              </a:rPr>
              <a:t> Let’ s learn about </a:t>
            </a:r>
            <a:r>
              <a:rPr lang="en-US" altLang="zh-CN" sz="3200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clothes</a:t>
            </a:r>
            <a:r>
              <a:rPr lang="en-US" altLang="zh-CN" sz="3200" dirty="0">
                <a:latin typeface="Comic Sans MS" panose="030F0702030302020204" pitchFamily="66" charset="0"/>
                <a:ea typeface="宋体" panose="02010600030101010101" pitchFamily="2" charset="-122"/>
              </a:rPr>
              <a:t>!</a:t>
            </a:r>
            <a:endParaRPr lang="zh-CN" altLang="en-US" sz="3200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357688" y="3071813"/>
            <a:ext cx="1214438" cy="52387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kern="1200" cap="none" spc="0" normalizeH="0" baseline="0" noProof="0" dirty="0" smtClean="0">
                <a:solidFill>
                  <a:srgbClr val="FF0000"/>
                </a:solidFill>
                <a:latin typeface="Comic Sans MS" panose="030F0702030302020204" pitchFamily="66" charset="0"/>
                <a:ea typeface="+mn-ea"/>
                <a:cs typeface="+mn-cs"/>
              </a:rPr>
              <a:t>  cap</a:t>
            </a:r>
            <a:endParaRPr kumimoji="0" lang="zh-CN" altLang="en-US" sz="2400" kern="1200" cap="none" spc="0" normalizeH="0" baseline="0" noProof="0" dirty="0" smtClean="0">
              <a:solidFill>
                <a:srgbClr val="FF0000"/>
              </a:solidFill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072313" y="2500313"/>
            <a:ext cx="1214437" cy="523875"/>
          </a:xfrm>
          <a:prstGeom prst="rect">
            <a:avLst/>
          </a:prstGeom>
          <a:solidFill>
            <a:srgbClr val="00B0F0"/>
          </a:solidFill>
          <a:ln w="952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dress</a:t>
            </a:r>
            <a:endParaRPr lang="zh-CN" altLang="en-US" sz="2800" dirty="0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358063" y="5857875"/>
            <a:ext cx="1214437" cy="584200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200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coat</a:t>
            </a:r>
            <a:endParaRPr lang="zh-CN" altLang="en-US" sz="3200" dirty="0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143375" y="6273800"/>
            <a:ext cx="1357313" cy="52228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kern="1200" cap="none" spc="0" normalizeH="0" baseline="0" noProof="0" dirty="0" smtClean="0">
                <a:solidFill>
                  <a:srgbClr val="FF0000"/>
                </a:solidFill>
                <a:latin typeface="Comic Sans MS" panose="030F0702030302020204" pitchFamily="66" charset="0"/>
                <a:ea typeface="+mn-ea"/>
                <a:cs typeface="+mn-cs"/>
              </a:rPr>
              <a:t>jacket</a:t>
            </a:r>
            <a:endParaRPr kumimoji="0" lang="zh-CN" altLang="en-US" sz="2800" kern="1200" cap="none" spc="0" normalizeH="0" baseline="0" noProof="0" dirty="0" smtClean="0">
              <a:solidFill>
                <a:srgbClr val="FF0000"/>
              </a:solidFill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000125" y="6215063"/>
            <a:ext cx="1143000" cy="52387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kern="1200" cap="none" spc="0" normalizeH="0" baseline="0" noProof="0" dirty="0" smtClean="0">
                <a:solidFill>
                  <a:srgbClr val="FF0000"/>
                </a:solidFill>
                <a:latin typeface="Comic Sans MS" panose="030F0702030302020204" pitchFamily="66" charset="0"/>
                <a:ea typeface="+mn-ea"/>
                <a:cs typeface="+mn-cs"/>
              </a:rPr>
              <a:t> shirt</a:t>
            </a:r>
            <a:endParaRPr kumimoji="0" lang="zh-CN" altLang="en-US" sz="2800" kern="1200" cap="none" spc="0" normalizeH="0" baseline="0" noProof="0" dirty="0" smtClean="0">
              <a:solidFill>
                <a:srgbClr val="FF0000"/>
              </a:solidFill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71500" y="3357563"/>
            <a:ext cx="2286000" cy="5842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T-shirt</a:t>
            </a:r>
            <a:endParaRPr kumimoji="0" lang="zh-CN" altLang="en-US" sz="32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pic>
        <p:nvPicPr>
          <p:cNvPr id="19" name="Picture 4" descr="1142693196_1161905890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1500" y="1285875"/>
            <a:ext cx="2495550" cy="1873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" name="Picture 4" descr="1245450323840186402"/>
          <p:cNvPicPr>
            <a:picLocks noChangeAspect="1"/>
          </p:cNvPicPr>
          <p:nvPr/>
        </p:nvPicPr>
        <p:blipFill>
          <a:blip r:embed="rId3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43313" y="1071563"/>
            <a:ext cx="2357437" cy="1625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" name="Picture 3" descr="400x400_24095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1500" y="4186238"/>
            <a:ext cx="2000250" cy="20018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" name="Picture 4" descr="1245450323840186402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57938" y="3143250"/>
            <a:ext cx="2597150" cy="2597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" name="Picture 4" descr="1245450323840186402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14688" y="3760788"/>
            <a:ext cx="3429000" cy="2571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" name="Picture 4" descr="1245450323840186402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42013" y="0"/>
            <a:ext cx="3201987" cy="24018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图片 3" descr="2010122016150379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214313" y="142875"/>
            <a:ext cx="5929312" cy="584200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200" dirty="0">
                <a:latin typeface="Comic Sans MS" panose="030F0702030302020204" pitchFamily="66" charset="0"/>
                <a:ea typeface="宋体" panose="02010600030101010101" pitchFamily="2" charset="-122"/>
              </a:rPr>
              <a:t> Let’ s learn about </a:t>
            </a:r>
            <a:r>
              <a:rPr lang="en-US" altLang="zh-CN" sz="3200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living goods</a:t>
            </a:r>
            <a:r>
              <a:rPr lang="en-US" altLang="zh-CN" sz="3200" dirty="0">
                <a:latin typeface="Comic Sans MS" panose="030F0702030302020204" pitchFamily="66" charset="0"/>
                <a:ea typeface="宋体" panose="02010600030101010101" pitchFamily="2" charset="-122"/>
              </a:rPr>
              <a:t>!</a:t>
            </a:r>
            <a:endParaRPr lang="zh-CN" altLang="en-US" sz="3200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786188" y="3000375"/>
            <a:ext cx="1785938" cy="46196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kern="1200" cap="none" spc="0" normalizeH="0" baseline="0" noProof="0" dirty="0" smtClean="0">
                <a:solidFill>
                  <a:srgbClr val="FF0000"/>
                </a:solidFill>
                <a:latin typeface="Comic Sans MS" panose="030F0702030302020204" pitchFamily="66" charset="0"/>
                <a:ea typeface="+mn-ea"/>
                <a:cs typeface="+mn-cs"/>
              </a:rPr>
              <a:t>toothpaste</a:t>
            </a:r>
            <a:endParaRPr kumimoji="0" lang="zh-CN" altLang="en-US" sz="2400" kern="1200" cap="none" spc="0" normalizeH="0" baseline="0" noProof="0" dirty="0" smtClean="0">
              <a:solidFill>
                <a:srgbClr val="FF0000"/>
              </a:solidFill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429500" y="2571750"/>
            <a:ext cx="1214438" cy="523875"/>
          </a:xfrm>
          <a:prstGeom prst="rect">
            <a:avLst/>
          </a:prstGeom>
          <a:solidFill>
            <a:srgbClr val="00B0F0"/>
          </a:solidFill>
          <a:ln w="952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comb</a:t>
            </a:r>
            <a:endParaRPr lang="zh-CN" altLang="en-US" sz="2800" dirty="0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358063" y="6072188"/>
            <a:ext cx="1428750" cy="584200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200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towels</a:t>
            </a:r>
            <a:endParaRPr lang="zh-CN" altLang="en-US" sz="3200" dirty="0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000250" y="5786438"/>
            <a:ext cx="1000125" cy="5238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kern="1200" cap="none" spc="0" normalizeH="0" baseline="0" noProof="0" dirty="0" smtClean="0">
                <a:solidFill>
                  <a:srgbClr val="FF0000"/>
                </a:solidFill>
                <a:latin typeface="Comic Sans MS" panose="030F0702030302020204" pitchFamily="66" charset="0"/>
                <a:ea typeface="+mn-ea"/>
                <a:cs typeface="+mn-cs"/>
              </a:rPr>
              <a:t>cups</a:t>
            </a:r>
            <a:endParaRPr kumimoji="0" lang="zh-CN" altLang="en-US" sz="2800" kern="1200" cap="none" spc="0" normalizeH="0" baseline="0" noProof="0" dirty="0" smtClean="0">
              <a:solidFill>
                <a:srgbClr val="FF0000"/>
              </a:solidFill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85750" y="4429125"/>
            <a:ext cx="2786063" cy="5842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toothbrushes</a:t>
            </a:r>
            <a:endParaRPr kumimoji="0" lang="en-US" altLang="zh-CN" sz="32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pic>
        <p:nvPicPr>
          <p:cNvPr id="15362" name="Picture 2" descr="c:\users\CHENCH~1\appdata\roaming\360se6\USERDA~1\Temp\201001~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0" y="142875"/>
            <a:ext cx="2286000" cy="228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4" name="Picture 4" descr="c:\users\CHENCH~1\appdata\roaming\360se6\USERDA~1\Temp\04426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88" y="1500188"/>
            <a:ext cx="2428875" cy="2428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7" name="Picture 7" descr="C:\Users\chenchen10\AppData\Roaming\Tencent\Users\1354352631\QQ\WinTemp\RichOle\F%MP8ZBIW4FCJ~N6@8I3OK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71813" y="928688"/>
            <a:ext cx="3205162" cy="1793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8" name="Picture 8" descr="C:\Users\chenchen10\AppData\Roaming\Tencent\Users\1354352631\QQ\WinTemp\RichOle\[O%N4HY7XUCY0U0JKE2LSLJ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29375" y="3143250"/>
            <a:ext cx="2571750" cy="2800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70" name="Picture 10" descr="c:\users\CHENCH~1\appdata\roaming\360se6\USERDA~1\Temp\53B32A~1.JPE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86125" y="3929063"/>
            <a:ext cx="2786063" cy="27860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  <p:bldP spid="13" grpId="0" animBg="1"/>
      <p:bldP spid="14" grpId="0" animBg="1"/>
      <p:bldP spid="15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图片 1" descr="2010122016150379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428625" y="428625"/>
            <a:ext cx="2071688" cy="584200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200" dirty="0">
                <a:latin typeface="Comic Sans MS" panose="030F0702030302020204" pitchFamily="66" charset="0"/>
                <a:ea typeface="宋体" panose="02010600030101010101" pitchFamily="2" charset="-122"/>
              </a:rPr>
              <a:t>Pair work</a:t>
            </a:r>
            <a:endParaRPr lang="zh-CN" altLang="en-US" sz="3200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pic>
        <p:nvPicPr>
          <p:cNvPr id="4" name="Picture 1" descr="C:\Users\chenchen10\AppData\Roaming\Tencent\Users\1354352631\QQ\WinTemp\RichOle\F~Y_}NCA09]AY2M(8M8`QF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4643438"/>
            <a:ext cx="1677988" cy="2009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Picture 1" descr="C:\Users\chenchen10\AppData\Roaming\Tencent\Users\1354352631\QQ\WinTemp\RichOle\R@S0V@2X0_$W2Y__86P)}B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15188" y="4643438"/>
            <a:ext cx="1792287" cy="1987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椭圆形标注 5"/>
          <p:cNvSpPr/>
          <p:nvPr/>
        </p:nvSpPr>
        <p:spPr>
          <a:xfrm>
            <a:off x="142875" y="2071688"/>
            <a:ext cx="3429000" cy="1643063"/>
          </a:xfrm>
          <a:prstGeom prst="wedgeEllipseCallout">
            <a:avLst>
              <a:gd name="adj1" fmla="val -33397"/>
              <a:gd name="adj2" fmla="val 97773"/>
            </a:avLst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What do we need for the trip?</a:t>
            </a:r>
            <a:endParaRPr kumimoji="0" lang="zh-CN" alt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7" name="椭圆形标注 6"/>
          <p:cNvSpPr/>
          <p:nvPr/>
        </p:nvSpPr>
        <p:spPr>
          <a:xfrm>
            <a:off x="1857375" y="4572000"/>
            <a:ext cx="5143500" cy="1785938"/>
          </a:xfrm>
          <a:prstGeom prst="wedgeEllipseCallout">
            <a:avLst>
              <a:gd name="adj1" fmla="val 52749"/>
              <a:gd name="adj2" fmla="val 53863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We need </a:t>
            </a: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train tickets </a:t>
            </a: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from </a:t>
            </a:r>
            <a:r>
              <a:rPr kumimoji="0" lang="en-US" altLang="zh-CN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Yiwu</a:t>
            </a: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 to Hangzhou. </a:t>
            </a:r>
            <a:endParaRPr kumimoji="0" lang="zh-CN" alt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pic>
        <p:nvPicPr>
          <p:cNvPr id="19460" name="Picture 4" descr="c:\users\CHENCH~1\appdata\roaming\360se6\USERDA~1\Temp\789813~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43313" y="214313"/>
            <a:ext cx="5238750" cy="3648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图片 1" descr="2010122016150379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428625" y="428625"/>
            <a:ext cx="2071688" cy="584200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200" dirty="0">
                <a:latin typeface="Comic Sans MS" panose="030F0702030302020204" pitchFamily="66" charset="0"/>
                <a:ea typeface="宋体" panose="02010600030101010101" pitchFamily="2" charset="-122"/>
              </a:rPr>
              <a:t>Pair work</a:t>
            </a:r>
            <a:endParaRPr lang="zh-CN" altLang="en-US" sz="3200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pic>
        <p:nvPicPr>
          <p:cNvPr id="4" name="Picture 1" descr="C:\Users\chenchen10\AppData\Roaming\Tencent\Users\1354352631\QQ\WinTemp\RichOle\F~Y_}NCA09]AY2M(8M8`QF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4643438"/>
            <a:ext cx="1677988" cy="2009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Picture 1" descr="C:\Users\chenchen10\AppData\Roaming\Tencent\Users\1354352631\QQ\WinTemp\RichOle\R@S0V@2X0_$W2Y__86P)}B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15188" y="4643438"/>
            <a:ext cx="1792287" cy="1987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椭圆形标注 5"/>
          <p:cNvSpPr/>
          <p:nvPr/>
        </p:nvSpPr>
        <p:spPr>
          <a:xfrm>
            <a:off x="142875" y="1714500"/>
            <a:ext cx="2928938" cy="2000250"/>
          </a:xfrm>
          <a:prstGeom prst="wedgeEllipseCallout">
            <a:avLst>
              <a:gd name="adj1" fmla="val -28294"/>
              <a:gd name="adj2" fmla="val 83268"/>
            </a:avLst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What do we need for the trip?</a:t>
            </a:r>
            <a:endParaRPr kumimoji="0" lang="zh-CN" alt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7" name="椭圆形标注 6"/>
          <p:cNvSpPr/>
          <p:nvPr/>
        </p:nvSpPr>
        <p:spPr>
          <a:xfrm>
            <a:off x="2286000" y="4429125"/>
            <a:ext cx="4429125" cy="1428750"/>
          </a:xfrm>
          <a:prstGeom prst="wedgeEllipseCallout">
            <a:avLst>
              <a:gd name="adj1" fmla="val 50969"/>
              <a:gd name="adj2" fmla="val 50370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We need </a:t>
            </a: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a camera</a:t>
            </a: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. </a:t>
            </a:r>
            <a:endParaRPr kumimoji="0" lang="zh-CN" altLang="en-US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pic>
        <p:nvPicPr>
          <p:cNvPr id="20481" name="Picture 1" descr="C:\Users\chenchen10\AppData\Roaming\Tencent\Users\1354352631\QQ\WinTemp\RichOle\~KZ}4N@F[M{9WZ_O]O0E1AG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43250" y="357188"/>
            <a:ext cx="5786438" cy="38877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图片 1" descr="2010122016150379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428625" y="428625"/>
            <a:ext cx="2071688" cy="584200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200" dirty="0">
                <a:latin typeface="Comic Sans MS" panose="030F0702030302020204" pitchFamily="66" charset="0"/>
                <a:ea typeface="宋体" panose="02010600030101010101" pitchFamily="2" charset="-122"/>
              </a:rPr>
              <a:t>Pair work</a:t>
            </a:r>
            <a:endParaRPr lang="zh-CN" altLang="en-US" sz="3200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pic>
        <p:nvPicPr>
          <p:cNvPr id="4" name="Picture 1" descr="C:\Users\chenchen10\AppData\Roaming\Tencent\Users\1354352631\QQ\WinTemp\RichOle\F~Y_}NCA09]AY2M(8M8`QF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4643438"/>
            <a:ext cx="1677988" cy="2009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Picture 1" descr="C:\Users\chenchen10\AppData\Roaming\Tencent\Users\1354352631\QQ\WinTemp\RichOle\R@S0V@2X0_$W2Y__86P)}B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15188" y="4643438"/>
            <a:ext cx="1792287" cy="1987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椭圆形标注 5"/>
          <p:cNvSpPr/>
          <p:nvPr/>
        </p:nvSpPr>
        <p:spPr>
          <a:xfrm>
            <a:off x="142875" y="2071688"/>
            <a:ext cx="3429000" cy="1643063"/>
          </a:xfrm>
          <a:prstGeom prst="wedgeEllipseCallout">
            <a:avLst>
              <a:gd name="adj1" fmla="val -33397"/>
              <a:gd name="adj2" fmla="val 97773"/>
            </a:avLst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What do we need for the trip?</a:t>
            </a:r>
            <a:endParaRPr kumimoji="0" lang="zh-CN" alt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7" name="椭圆形标注 6"/>
          <p:cNvSpPr/>
          <p:nvPr/>
        </p:nvSpPr>
        <p:spPr>
          <a:xfrm>
            <a:off x="2286000" y="4500563"/>
            <a:ext cx="4429125" cy="1357313"/>
          </a:xfrm>
          <a:prstGeom prst="wedgeEllipseCallout">
            <a:avLst>
              <a:gd name="adj1" fmla="val 61291"/>
              <a:gd name="adj2" fmla="val 73755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We need </a:t>
            </a: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some clothes</a:t>
            </a: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. </a:t>
            </a:r>
            <a:endParaRPr kumimoji="0" lang="zh-CN" altLang="en-US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pic>
        <p:nvPicPr>
          <p:cNvPr id="8" name="图片 6" descr="eb877e94aef21958974aaf784084_800_80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57625" y="428625"/>
            <a:ext cx="4878388" cy="3378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图片 1" descr="2010122016150379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428625" y="428625"/>
            <a:ext cx="2071688" cy="584200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200" dirty="0">
                <a:latin typeface="Comic Sans MS" panose="030F0702030302020204" pitchFamily="66" charset="0"/>
                <a:ea typeface="宋体" panose="02010600030101010101" pitchFamily="2" charset="-122"/>
              </a:rPr>
              <a:t>Pair work</a:t>
            </a:r>
            <a:endParaRPr lang="zh-CN" altLang="en-US" sz="3200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pic>
        <p:nvPicPr>
          <p:cNvPr id="4" name="Picture 1" descr="C:\Users\chenchen10\AppData\Roaming\Tencent\Users\1354352631\QQ\WinTemp\RichOle\F~Y_}NCA09]AY2M(8M8`QF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4643438"/>
            <a:ext cx="1677988" cy="2009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Picture 1" descr="C:\Users\chenchen10\AppData\Roaming\Tencent\Users\1354352631\QQ\WinTemp\RichOle\R@S0V@2X0_$W2Y__86P)}B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15188" y="4643438"/>
            <a:ext cx="1792287" cy="1987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椭圆形标注 5"/>
          <p:cNvSpPr/>
          <p:nvPr/>
        </p:nvSpPr>
        <p:spPr>
          <a:xfrm>
            <a:off x="142875" y="1714500"/>
            <a:ext cx="2928938" cy="2000250"/>
          </a:xfrm>
          <a:prstGeom prst="wedgeEllipseCallout">
            <a:avLst>
              <a:gd name="adj1" fmla="val -28294"/>
              <a:gd name="adj2" fmla="val 83268"/>
            </a:avLst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What do we need for the trip?</a:t>
            </a:r>
            <a:endParaRPr kumimoji="0" lang="zh-CN" alt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7" name="椭圆形标注 6"/>
          <p:cNvSpPr/>
          <p:nvPr/>
        </p:nvSpPr>
        <p:spPr>
          <a:xfrm>
            <a:off x="2286000" y="4429125"/>
            <a:ext cx="4429125" cy="1428750"/>
          </a:xfrm>
          <a:prstGeom prst="wedgeEllipseCallout">
            <a:avLst>
              <a:gd name="adj1" fmla="val 53748"/>
              <a:gd name="adj2" fmla="val 72524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We need </a:t>
            </a: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some food</a:t>
            </a: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. </a:t>
            </a:r>
            <a:endParaRPr kumimoji="0" lang="zh-CN" altLang="en-US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pic>
        <p:nvPicPr>
          <p:cNvPr id="17416" name="Picture 8" descr="c:\users\CHENCH~1\appdata\roaming\360se6\USERDA~1\Temp\201207~1.JPE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86125" y="142875"/>
            <a:ext cx="5715000" cy="3810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图片 1" descr="2010122016150379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428625" y="428625"/>
            <a:ext cx="2857500" cy="584200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200" dirty="0">
                <a:latin typeface="Comic Sans MS" panose="030F0702030302020204" pitchFamily="66" charset="0"/>
                <a:ea typeface="宋体" panose="02010600030101010101" pitchFamily="2" charset="-122"/>
              </a:rPr>
              <a:t>Let’s practice!</a:t>
            </a:r>
            <a:endParaRPr lang="zh-CN" altLang="en-US" sz="3200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4313" y="1643063"/>
            <a:ext cx="3929062" cy="1200150"/>
          </a:xfrm>
          <a:prstGeom prst="rect">
            <a:avLst/>
          </a:prstGeom>
          <a:solidFill>
            <a:srgbClr val="00B0F0"/>
          </a:solidFill>
          <a:ln w="952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600" dirty="0">
                <a:latin typeface="Comic Sans MS" panose="030F0702030302020204" pitchFamily="66" charset="0"/>
                <a:ea typeface="宋体" panose="02010600030101010101" pitchFamily="2" charset="-122"/>
              </a:rPr>
              <a:t>What do we need for the trip?</a:t>
            </a:r>
            <a:endParaRPr lang="zh-CN" altLang="en-US" sz="3600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5" name="右箭头 4"/>
          <p:cNvSpPr/>
          <p:nvPr/>
        </p:nvSpPr>
        <p:spPr>
          <a:xfrm>
            <a:off x="4286250" y="1928813"/>
            <a:ext cx="1571625" cy="571500"/>
          </a:xfrm>
          <a:prstGeom prst="rightArrow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43625" y="1928813"/>
            <a:ext cx="2714625" cy="64611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0" dirty="0" smtClean="0">
                <a:latin typeface="Comic Sans MS" panose="030F0702030302020204" pitchFamily="66" charset="0"/>
                <a:ea typeface="+mn-ea"/>
                <a:cs typeface="+mn-cs"/>
              </a:rPr>
              <a:t>We need …</a:t>
            </a:r>
            <a:endParaRPr kumimoji="0" lang="zh-CN" altLang="en-US" sz="3600" kern="1200" cap="none" spc="0" normalizeH="0" baseline="0" noProof="0" dirty="0" smtClean="0">
              <a:latin typeface="Comic Sans MS" panose="030F0702030302020204" pitchFamily="66" charset="0"/>
              <a:ea typeface="+mn-ea"/>
              <a:cs typeface="+mn-cs"/>
            </a:endParaRPr>
          </a:p>
        </p:txBody>
      </p:sp>
      <p:pic>
        <p:nvPicPr>
          <p:cNvPr id="22539" name="Picture 11" descr="c:\users\CHENCH~1\appdata\roaming\360se6\USERDA~1\Temp\201108~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3786188"/>
            <a:ext cx="3500438" cy="2625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43" name="Picture 15" descr="c:\users\CHENCH~1\appdata\roaming\360se6\USERDA~1\Temp\201407~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625" y="3214688"/>
            <a:ext cx="3500438" cy="2441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2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595</Words>
  <Application>WPS 演示</Application>
  <PresentationFormat>全屏显示(4:3)</PresentationFormat>
  <Paragraphs>80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4" baseType="lpstr">
      <vt:lpstr>Arial</vt:lpstr>
      <vt:lpstr>宋体</vt:lpstr>
      <vt:lpstr>Wingdings</vt:lpstr>
      <vt:lpstr>Calibri</vt:lpstr>
      <vt:lpstr>Comic Sans MS</vt:lpstr>
      <vt:lpstr>微软雅黑</vt:lpstr>
      <vt:lpstr>Arial Unicode MS</vt:lpstr>
      <vt:lpstr>Cambria</vt:lpstr>
      <vt:lpstr>黑体</vt:lpstr>
      <vt:lpstr>Arial</vt:lpstr>
      <vt:lpstr>等线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chenchen10</dc:creator>
  <cp:lastModifiedBy>上帝掷骰子吗</cp:lastModifiedBy>
  <cp:revision>15</cp:revision>
  <dcterms:created xsi:type="dcterms:W3CDTF">2014-08-13T02:30:00Z</dcterms:created>
  <dcterms:modified xsi:type="dcterms:W3CDTF">2023-09-30T16:15:32Z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F09037C0F30A466B847A997541A80EFC_13</vt:lpwstr>
  </property>
  <property fmtid="{D5CDD505-2E9C-101B-9397-08002B2CF9AE}" pid="3" name="KSOProductBuildVer">
    <vt:lpwstr>2052-12.1.0.15374</vt:lpwstr>
  </property>
</Properties>
</file>