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73" r:id="rId5"/>
    <p:sldId id="266" r:id="rId6"/>
    <p:sldId id="295" r:id="rId7"/>
    <p:sldId id="296" r:id="rId8"/>
    <p:sldId id="317" r:id="rId9"/>
    <p:sldId id="274" r:id="rId10"/>
    <p:sldId id="275" r:id="rId11"/>
    <p:sldId id="318" r:id="rId12"/>
    <p:sldId id="276" r:id="rId13"/>
    <p:sldId id="277" r:id="rId14"/>
    <p:sldId id="278" r:id="rId15"/>
    <p:sldId id="279" r:id="rId16"/>
    <p:sldId id="263" r:id="rId17"/>
    <p:sldId id="328"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7" userDrawn="1">
          <p15:clr>
            <a:srgbClr val="A4A3A4"/>
          </p15:clr>
        </p15:guide>
        <p15:guide id="2" pos="38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61A9"/>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17"/>
        <p:guide pos="389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4.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slideLayout" Target="../slideLayouts/slideLayout3.xml"/><Relationship Id="rId10" Type="http://schemas.openxmlformats.org/officeDocument/2006/relationships/tags" Target="../tags/tag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tags" Target="../tags/tag10.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tags" Target="../tags/tag1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tags" Target="../tags/tag1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tags" Target="../tags/tag1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090217" y="2169041"/>
            <a:ext cx="8107680" cy="829945"/>
          </a:xfrm>
          <a:prstGeom prst="rect">
            <a:avLst/>
          </a:prstGeom>
          <a:noFill/>
        </p:spPr>
        <p:txBody>
          <a:bodyPr wrap="none" rtlCol="0">
            <a:spAutoFit/>
          </a:bodyPr>
          <a:lstStyle/>
          <a:p>
            <a:r>
              <a:rPr kumimoji="1" lang="zh-CN" altLang="zh-CN" sz="4800" b="1" dirty="0">
                <a:solidFill>
                  <a:srgbClr val="00B4FF"/>
                </a:solidFill>
              </a:rPr>
              <a:t>除数不接近整十数的笔算除法</a:t>
            </a:r>
            <a:endParaRPr kumimoji="1" lang="zh-CN" altLang="zh-CN" sz="48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647190" y="1320165"/>
            <a:ext cx="8860790" cy="1003935"/>
            <a:chOff x="2594" y="2079"/>
            <a:chExt cx="13954" cy="1581"/>
          </a:xfrm>
        </p:grpSpPr>
        <p:pic>
          <p:nvPicPr>
            <p:cNvPr id="16" name="图片 15" descr="图片2"/>
            <p:cNvPicPr>
              <a:picLocks noChangeAspect="1"/>
            </p:cNvPicPr>
            <p:nvPr/>
          </p:nvPicPr>
          <p:blipFill>
            <a:blip r:embed="rId2"/>
            <a:stretch>
              <a:fillRect/>
            </a:stretch>
          </p:blipFill>
          <p:spPr>
            <a:xfrm rot="2700000">
              <a:off x="2574" y="2099"/>
              <a:ext cx="1555" cy="1515"/>
            </a:xfrm>
            <a:prstGeom prst="rect">
              <a:avLst/>
            </a:prstGeom>
          </p:spPr>
        </p:pic>
        <p:grpSp>
          <p:nvGrpSpPr>
            <p:cNvPr id="17" name="组合 16"/>
            <p:cNvGrpSpPr/>
            <p:nvPr/>
          </p:nvGrpSpPr>
          <p:grpSpPr>
            <a:xfrm rot="0">
              <a:off x="4064" y="2519"/>
              <a:ext cx="12291"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596" y="1859"/>
                <a:ext cx="11940" cy="28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4309" y="2719"/>
              <a:ext cx="12239" cy="725"/>
            </a:xfrm>
            <a:prstGeom prst="rect">
              <a:avLst/>
            </a:prstGeom>
            <a:noFill/>
          </p:spPr>
          <p:txBody>
            <a:bodyPr wrap="none" rtlCol="0" anchor="t">
              <a:spAutoFit/>
            </a:bodyPr>
            <a:p>
              <a:pPr algn="l"/>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394÷65</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，在试商时把</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，得到的商容易（   ）。</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3841750" y="2540000"/>
            <a:ext cx="5255260" cy="460375"/>
          </a:xfrm>
          <a:prstGeom prst="rect">
            <a:avLst/>
          </a:prstGeom>
          <a:noFill/>
        </p:spPr>
        <p:txBody>
          <a:bodyPr wrap="none" rtlCol="0" anchor="t">
            <a:spAutoFit/>
          </a:bodyPr>
          <a:p>
            <a:pPr>
              <a:lnSpc>
                <a:spcPct val="100000"/>
              </a:lnSpc>
              <a:spcBef>
                <a:spcPct val="0"/>
              </a:spcBef>
              <a:buNone/>
            </a:pP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偏大</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B.</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偏小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无法确定</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1621790" y="2961005"/>
            <a:ext cx="6090285" cy="1008380"/>
            <a:chOff x="2476" y="4988"/>
            <a:chExt cx="9591" cy="1588"/>
          </a:xfrm>
        </p:grpSpPr>
        <p:pic>
          <p:nvPicPr>
            <p:cNvPr id="15" name="图片 14" descr="图片1"/>
            <p:cNvPicPr>
              <a:picLocks noChangeAspect="1"/>
            </p:cNvPicPr>
            <p:nvPr/>
          </p:nvPicPr>
          <p:blipFill>
            <a:blip r:embed="rId3"/>
            <a:stretch>
              <a:fillRect/>
            </a:stretch>
          </p:blipFill>
          <p:spPr>
            <a:xfrm rot="2700000">
              <a:off x="2450" y="5014"/>
              <a:ext cx="1588" cy="1536"/>
            </a:xfrm>
            <a:prstGeom prst="rect">
              <a:avLst/>
            </a:prstGeom>
          </p:spPr>
        </p:pic>
        <p:grpSp>
          <p:nvGrpSpPr>
            <p:cNvPr id="35" name="组合 34"/>
            <p:cNvGrpSpPr/>
            <p:nvPr/>
          </p:nvGrpSpPr>
          <p:grpSpPr>
            <a:xfrm rot="0">
              <a:off x="3937" y="5411"/>
              <a:ext cx="8131"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556" y="1932"/>
                <a:ext cx="12041" cy="28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4173" y="5631"/>
              <a:ext cx="7399" cy="725"/>
            </a:xfrm>
            <a:prstGeom prst="rect">
              <a:avLst/>
            </a:prstGeom>
            <a:noFill/>
          </p:spPr>
          <p:txBody>
            <a:bodyPr wrap="none" rtlCol="0" anchor="t">
              <a:spAutoFit/>
            </a:bodyPr>
            <a:p>
              <a:pPr algn="l">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   ）的商是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，余数是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 name="文本框 5"/>
          <p:cNvSpPr txBox="1"/>
          <p:nvPr/>
        </p:nvSpPr>
        <p:spPr>
          <a:xfrm>
            <a:off x="3884930" y="4284980"/>
            <a:ext cx="4512945" cy="460375"/>
          </a:xfrm>
          <a:prstGeom prst="rect">
            <a:avLst/>
          </a:prstGeom>
          <a:noFill/>
        </p:spPr>
        <p:txBody>
          <a:bodyPr wrap="none" rtlCol="0" anchor="t">
            <a:spAutoFit/>
          </a:bodyPr>
          <a:p>
            <a:pPr>
              <a:lnSpc>
                <a:spcPct val="100000"/>
              </a:lnSpc>
              <a:spcBef>
                <a:spcPct val="0"/>
              </a:spcBef>
              <a:buNone/>
            </a:pPr>
            <a:r>
              <a:rPr lang="en-US" altLang="zh-CN" sz="2400" dirty="0">
                <a:solidFill>
                  <a:srgbClr val="000000"/>
                </a:solidFill>
                <a:latin typeface="微软雅黑" panose="020B0503020204020204" pitchFamily="34" charset="-122"/>
                <a:ea typeface="微软雅黑" panose="020B0503020204020204" pitchFamily="34" charset="-122"/>
                <a:sym typeface="+mn-ea"/>
              </a:rPr>
              <a:t>A.906          B.290</a:t>
            </a:r>
            <a:r>
              <a:rPr lang="zh-CN" altLang="en-US" sz="2400" dirty="0">
                <a:solidFill>
                  <a:srgbClr val="000000"/>
                </a:solidFill>
                <a:latin typeface="微软雅黑" panose="020B0503020204020204" pitchFamily="34" charset="-122"/>
                <a:ea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sym typeface="+mn-ea"/>
              </a:rPr>
              <a:t>C.270</a:t>
            </a:r>
            <a:endParaRPr lang="zh-CN" altLang="en-US" sz="240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94790" y="4697730"/>
            <a:ext cx="7750810" cy="975995"/>
            <a:chOff x="2354" y="7673"/>
            <a:chExt cx="12206" cy="1537"/>
          </a:xfrm>
        </p:grpSpPr>
        <p:pic>
          <p:nvPicPr>
            <p:cNvPr id="12" name="图片 11" descr="图片4"/>
            <p:cNvPicPr>
              <a:picLocks noChangeAspect="1"/>
            </p:cNvPicPr>
            <p:nvPr/>
          </p:nvPicPr>
          <p:blipFill>
            <a:blip r:embed="rId4"/>
            <a:stretch>
              <a:fillRect/>
            </a:stretch>
          </p:blipFill>
          <p:spPr>
            <a:xfrm rot="2700000">
              <a:off x="2361" y="7666"/>
              <a:ext cx="1462" cy="1476"/>
            </a:xfrm>
            <a:prstGeom prst="rect">
              <a:avLst/>
            </a:prstGeom>
          </p:spPr>
        </p:pic>
        <p:grpSp>
          <p:nvGrpSpPr>
            <p:cNvPr id="41" name="组合 40"/>
            <p:cNvGrpSpPr/>
            <p:nvPr/>
          </p:nvGrpSpPr>
          <p:grpSpPr>
            <a:xfrm rot="0">
              <a:off x="3841" y="8069"/>
              <a:ext cx="10709"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562" y="1932"/>
                <a:ext cx="12075" cy="2831"/>
              </a:xfrm>
              <a:prstGeom prst="roundRect">
                <a:avLst/>
              </a:prstGeom>
              <a:solidFill>
                <a:srgbClr val="E161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文本框 45"/>
            <p:cNvSpPr txBox="1"/>
            <p:nvPr/>
          </p:nvSpPr>
          <p:spPr>
            <a:xfrm>
              <a:off x="4082" y="8302"/>
              <a:ext cx="10478" cy="725"/>
            </a:xfrm>
            <a:prstGeom prst="rect">
              <a:avLst/>
            </a:prstGeom>
            <a:noFill/>
          </p:spPr>
          <p:txBody>
            <a:bodyPr wrap="none" rtlCol="0" anchor="t">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除数是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或</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，可以把除数看作（   ）来试商。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文本框 7"/>
          <p:cNvSpPr txBox="1"/>
          <p:nvPr/>
        </p:nvSpPr>
        <p:spPr>
          <a:xfrm>
            <a:off x="3841750" y="5925185"/>
            <a:ext cx="3616960" cy="460375"/>
          </a:xfrm>
          <a:prstGeom prst="rect">
            <a:avLst/>
          </a:prstGeom>
          <a:noFill/>
        </p:spPr>
        <p:txBody>
          <a:bodyPr wrap="none" rtlCol="0" anchor="t">
            <a:spAutoFit/>
          </a:bodyPr>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sym typeface="+mn-ea"/>
              </a:rPr>
              <a:t> A.23        B.29</a:t>
            </a:r>
            <a:r>
              <a:rPr lang="zh-CN" altLang="en-US" sz="2400" dirty="0">
                <a:solidFill>
                  <a:schemeClr val="tx1"/>
                </a:solidFill>
                <a:latin typeface="微软雅黑" panose="020B0503020204020204" pitchFamily="34" charset="-122"/>
                <a:ea typeface="微软雅黑" panose="020B0503020204020204" pitchFamily="34" charset="-122"/>
                <a:sym typeface="+mn-ea"/>
              </a:rPr>
              <a:t>        </a:t>
            </a:r>
            <a:r>
              <a:rPr lang="en-US" altLang="zh-CN" sz="2400" dirty="0">
                <a:solidFill>
                  <a:schemeClr val="tx1"/>
                </a:solidFill>
                <a:latin typeface="微软雅黑" panose="020B0503020204020204" pitchFamily="34" charset="-122"/>
                <a:ea typeface="微软雅黑" panose="020B0503020204020204" pitchFamily="34" charset="-122"/>
                <a:sym typeface="+mn-ea"/>
              </a:rPr>
              <a:t>C.25</a:t>
            </a:r>
            <a:endParaRPr lang="en-US" altLang="zh-CN" sz="2400" dirty="0">
              <a:solidFill>
                <a:schemeClr val="tx1"/>
              </a:solidFill>
              <a:latin typeface="微软雅黑" panose="020B0503020204020204" pitchFamily="34" charset="-122"/>
              <a:ea typeface="微软雅黑" panose="020B0503020204020204" pitchFamily="34" charset="-122"/>
              <a:sym typeface="+mn-ea"/>
            </a:endParaRPr>
          </a:p>
        </p:txBody>
      </p:sp>
      <p:sp>
        <p:nvSpPr>
          <p:cNvPr id="9" name="TextBox 51"/>
          <p:cNvSpPr txBox="1">
            <a:spLocks noChangeArrowheads="1"/>
          </p:cNvSpPr>
          <p:nvPr/>
        </p:nvSpPr>
        <p:spPr bwMode="auto">
          <a:xfrm>
            <a:off x="9419151" y="1679869"/>
            <a:ext cx="56872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tx1"/>
                </a:solidFill>
                <a:latin typeface="微软雅黑" panose="020B0503020204020204" pitchFamily="34" charset="-122"/>
                <a:ea typeface="微软雅黑" panose="020B0503020204020204" pitchFamily="34" charset="-122"/>
              </a:rPr>
              <a:t>B</a:t>
            </a:r>
            <a:endParaRPr lang="en-US" altLang="zh-CN" sz="3200" dirty="0">
              <a:solidFill>
                <a:schemeClr val="tx1"/>
              </a:solidFill>
              <a:latin typeface="微软雅黑" panose="020B0503020204020204" pitchFamily="34" charset="-122"/>
              <a:ea typeface="微软雅黑" panose="020B0503020204020204" pitchFamily="34" charset="-122"/>
            </a:endParaRPr>
          </a:p>
        </p:txBody>
      </p:sp>
      <p:sp>
        <p:nvSpPr>
          <p:cNvPr id="10" name="TextBox 51"/>
          <p:cNvSpPr txBox="1">
            <a:spLocks noChangeArrowheads="1"/>
          </p:cNvSpPr>
          <p:nvPr/>
        </p:nvSpPr>
        <p:spPr bwMode="auto">
          <a:xfrm>
            <a:off x="3674297" y="3336678"/>
            <a:ext cx="56872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tx1"/>
                </a:solidFill>
                <a:latin typeface="微软雅黑" panose="020B0503020204020204" pitchFamily="34" charset="-122"/>
                <a:ea typeface="微软雅黑" panose="020B0503020204020204" pitchFamily="34" charset="-122"/>
              </a:rPr>
              <a:t>B</a:t>
            </a:r>
            <a:endParaRPr lang="en-US" altLang="zh-CN" sz="3200" dirty="0">
              <a:solidFill>
                <a:schemeClr val="tx1"/>
              </a:solidFill>
              <a:latin typeface="微软雅黑" panose="020B0503020204020204" pitchFamily="34" charset="-122"/>
              <a:ea typeface="微软雅黑" panose="020B0503020204020204" pitchFamily="34" charset="-122"/>
            </a:endParaRPr>
          </a:p>
        </p:txBody>
      </p:sp>
      <p:sp>
        <p:nvSpPr>
          <p:cNvPr id="11" name="TextBox 51"/>
          <p:cNvSpPr txBox="1">
            <a:spLocks noChangeArrowheads="1"/>
          </p:cNvSpPr>
          <p:nvPr/>
        </p:nvSpPr>
        <p:spPr bwMode="auto">
          <a:xfrm>
            <a:off x="7287907" y="5062135"/>
            <a:ext cx="56872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tx1"/>
                </a:solidFill>
                <a:latin typeface="微软雅黑" panose="020B0503020204020204" pitchFamily="34" charset="-122"/>
                <a:ea typeface="微软雅黑" panose="020B0503020204020204" pitchFamily="34" charset="-122"/>
              </a:rPr>
              <a:t>C</a:t>
            </a:r>
            <a:endParaRPr lang="en-US" altLang="zh-CN" sz="3200" dirty="0">
              <a:solidFill>
                <a:schemeClr val="tx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par>
                                <p:cTn id="13" presetID="1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left)">
                                      <p:cBhvr>
                                        <p:cTn id="24" dur="500"/>
                                        <p:tgtEl>
                                          <p:spTgt spid="6"/>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1" name="圆角矩形 30"/>
          <p:cNvSpPr/>
          <p:nvPr/>
        </p:nvSpPr>
        <p:spPr>
          <a:xfrm>
            <a:off x="6967855" y="2374265"/>
            <a:ext cx="1149350" cy="421640"/>
          </a:xfrm>
          <a:prstGeom prst="roundRect">
            <a:avLst/>
          </a:prstGeom>
          <a:solidFill>
            <a:srgbClr val="92D05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 name="TextBox 1"/>
          <p:cNvSpPr txBox="1"/>
          <p:nvPr/>
        </p:nvSpPr>
        <p:spPr>
          <a:xfrm>
            <a:off x="2160270" y="979170"/>
            <a:ext cx="7871460" cy="1091565"/>
          </a:xfrm>
          <a:prstGeom prst="rect">
            <a:avLst/>
          </a:prstGeom>
          <a:noFill/>
        </p:spPr>
        <p:txBody>
          <a:bodyPr wrap="square" rtlCol="0">
            <a:spAutoFit/>
          </a:body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某印刷厂要将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349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开的白纸装订成每本</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张的笔记本，这些白纸最多可以装订成多少本这样的笔记本？</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4"/>
          <p:cNvSpPr>
            <a:spLocks noChangeArrowheads="1"/>
          </p:cNvSpPr>
          <p:nvPr/>
        </p:nvSpPr>
        <p:spPr bwMode="auto">
          <a:xfrm>
            <a:off x="3557270" y="2315845"/>
            <a:ext cx="1903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349 ÷ 38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17"/>
          <p:cNvSpPr/>
          <p:nvPr/>
        </p:nvSpPr>
        <p:spPr>
          <a:xfrm>
            <a:off x="2436975" y="5232518"/>
            <a:ext cx="7802879" cy="432000"/>
          </a:xfrm>
          <a:prstGeom prst="roundRect">
            <a:avLst/>
          </a:prstGeom>
          <a:noFill/>
          <a:ln w="25400" cap="flat" cmpd="sng" algn="ctr">
            <a:noFill/>
            <a:prstDash val="solid"/>
          </a:ln>
          <a:effectLst/>
        </p:spPr>
        <p:txBody>
          <a:bodyPr rtlCol="0" anchor="ctr"/>
          <a:lstStyle/>
          <a:p>
            <a:pPr lvl="0" defTabSz="685800">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这些白纸最多可以装订成</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本这样的笔记本。</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17"/>
          <p:cNvSpPr/>
          <p:nvPr/>
        </p:nvSpPr>
        <p:spPr>
          <a:xfrm>
            <a:off x="5364384" y="2374556"/>
            <a:ext cx="3406396" cy="4320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（本）</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p:nvPr/>
        </p:nvCxnSpPr>
        <p:spPr>
          <a:xfrm>
            <a:off x="4646081" y="4405808"/>
            <a:ext cx="128117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49"/>
          <p:cNvSpPr txBox="1">
            <a:spLocks noChangeArrowheads="1"/>
          </p:cNvSpPr>
          <p:nvPr/>
        </p:nvSpPr>
        <p:spPr bwMode="auto">
          <a:xfrm>
            <a:off x="5395144" y="2961499"/>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TextBox 50"/>
          <p:cNvSpPr txBox="1">
            <a:spLocks noChangeArrowheads="1"/>
          </p:cNvSpPr>
          <p:nvPr/>
        </p:nvSpPr>
        <p:spPr bwMode="auto">
          <a:xfrm>
            <a:off x="4862099" y="3924745"/>
            <a:ext cx="11786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3 4 2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TextBox 51"/>
          <p:cNvSpPr txBox="1">
            <a:spLocks noChangeArrowheads="1"/>
          </p:cNvSpPr>
          <p:nvPr/>
        </p:nvSpPr>
        <p:spPr bwMode="auto">
          <a:xfrm>
            <a:off x="5418669" y="4433235"/>
            <a:ext cx="37298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158959" y="3384768"/>
            <a:ext cx="2076876" cy="534035"/>
            <a:chOff x="3430587" y="1497434"/>
            <a:chExt cx="2076876" cy="534035"/>
          </a:xfrm>
        </p:grpSpPr>
        <p:pic>
          <p:nvPicPr>
            <p:cNvPr id="2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29"/>
            <p:cNvSpPr txBox="1">
              <a:spLocks noChangeArrowheads="1"/>
            </p:cNvSpPr>
            <p:nvPr/>
          </p:nvSpPr>
          <p:spPr bwMode="auto">
            <a:xfrm>
              <a:off x="3430587" y="149743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Text Box 30"/>
            <p:cNvSpPr txBox="1">
              <a:spLocks noChangeArrowheads="1"/>
            </p:cNvSpPr>
            <p:nvPr/>
          </p:nvSpPr>
          <p:spPr bwMode="auto">
            <a:xfrm>
              <a:off x="4131100" y="149743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3 4 9</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2" name="圆角矩形标注 31"/>
          <p:cNvSpPr/>
          <p:nvPr/>
        </p:nvSpPr>
        <p:spPr>
          <a:xfrm>
            <a:off x="6478905" y="3254375"/>
            <a:ext cx="2909570" cy="608330"/>
          </a:xfrm>
          <a:prstGeom prst="wedgeRoundRectCallout">
            <a:avLst>
              <a:gd name="adj1" fmla="val -19244"/>
              <a:gd name="adj2" fmla="val -98196"/>
              <a:gd name="adj3" fmla="val 16667"/>
            </a:avLst>
          </a:prstGeom>
          <a:solidFill>
            <a:schemeClr val="bg1"/>
          </a:solidFill>
          <a:ln w="57150">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张不够装订</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本。</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up)">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10" grpId="0" bldLvl="0" animBg="1"/>
      <p:bldP spid="24" grpId="0"/>
      <p:bldP spid="25" grpId="0"/>
      <p:bldP spid="26" grpId="0"/>
      <p:bldP spid="31" grpId="0" bldLvl="0" animBg="1"/>
      <p:bldP spid="3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0" name="圆角矩形 69"/>
          <p:cNvSpPr/>
          <p:nvPr/>
        </p:nvSpPr>
        <p:spPr>
          <a:xfrm>
            <a:off x="6805930" y="2360295"/>
            <a:ext cx="1689735" cy="468000"/>
          </a:xfrm>
          <a:prstGeom prst="roundRect">
            <a:avLst/>
          </a:prstGeom>
          <a:solidFill>
            <a:srgbClr val="92D05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988185" y="986155"/>
            <a:ext cx="8496935" cy="1091565"/>
          </a:xfrm>
          <a:prstGeom prst="rect">
            <a:avLst/>
          </a:prstGeom>
          <a:noFill/>
        </p:spPr>
        <p:txBody>
          <a:bodyPr wrap="square" rtlCol="0">
            <a:spAutoFit/>
          </a:bodyPr>
          <a:lstStyle/>
          <a:p>
            <a:pPr>
              <a:lnSpc>
                <a:spcPts val="39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水果店要将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千克苹果装入纸箱，每个纸箱最多能装</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千克，至少需要多少个这样的纸箱？</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7"/>
          <p:cNvSpPr txBox="1">
            <a:spLocks noChangeArrowheads="1"/>
          </p:cNvSpPr>
          <p:nvPr/>
        </p:nvSpPr>
        <p:spPr bwMode="auto">
          <a:xfrm>
            <a:off x="3393178" y="2342011"/>
            <a:ext cx="195477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130 ÷ 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22"/>
          <p:cNvSpPr txBox="1">
            <a:spLocks noChangeArrowheads="1"/>
          </p:cNvSpPr>
          <p:nvPr/>
        </p:nvSpPr>
        <p:spPr bwMode="auto">
          <a:xfrm>
            <a:off x="2992326" y="5865759"/>
            <a:ext cx="54006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答：至少需要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个这样的纸箱。</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0" name="直接连接符 59"/>
          <p:cNvCxnSpPr/>
          <p:nvPr/>
        </p:nvCxnSpPr>
        <p:spPr>
          <a:xfrm>
            <a:off x="3852575" y="4261886"/>
            <a:ext cx="128117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49"/>
          <p:cNvSpPr txBox="1">
            <a:spLocks noChangeArrowheads="1"/>
          </p:cNvSpPr>
          <p:nvPr/>
        </p:nvSpPr>
        <p:spPr bwMode="auto">
          <a:xfrm>
            <a:off x="4665984" y="2909652"/>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2" name="TextBox 50"/>
          <p:cNvSpPr txBox="1">
            <a:spLocks noChangeArrowheads="1"/>
          </p:cNvSpPr>
          <p:nvPr/>
        </p:nvSpPr>
        <p:spPr bwMode="auto">
          <a:xfrm>
            <a:off x="4169346" y="3741453"/>
            <a:ext cx="11786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1 2 0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3" name="TextBox 51"/>
          <p:cNvSpPr txBox="1">
            <a:spLocks noChangeArrowheads="1"/>
          </p:cNvSpPr>
          <p:nvPr/>
        </p:nvSpPr>
        <p:spPr bwMode="auto">
          <a:xfrm>
            <a:off x="5282331" y="2361808"/>
            <a:ext cx="410889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4" name="TextBox 51"/>
          <p:cNvSpPr txBox="1">
            <a:spLocks noChangeArrowheads="1"/>
          </p:cNvSpPr>
          <p:nvPr/>
        </p:nvSpPr>
        <p:spPr bwMode="auto">
          <a:xfrm>
            <a:off x="4431274" y="4274708"/>
            <a:ext cx="82002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3487373" y="3275771"/>
            <a:ext cx="2060366" cy="534035"/>
            <a:chOff x="3430587" y="1465684"/>
            <a:chExt cx="2060366" cy="534035"/>
          </a:xfrm>
        </p:grpSpPr>
        <p:pic>
          <p:nvPicPr>
            <p:cNvPr id="6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8" name="Text Box 30"/>
            <p:cNvSpPr txBox="1">
              <a:spLocks noChangeArrowheads="1"/>
            </p:cNvSpPr>
            <p:nvPr/>
          </p:nvSpPr>
          <p:spPr bwMode="auto">
            <a:xfrm>
              <a:off x="411459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1 3 0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69" name="圆角矩形 17"/>
          <p:cNvSpPr/>
          <p:nvPr/>
        </p:nvSpPr>
        <p:spPr>
          <a:xfrm>
            <a:off x="3487420" y="5121275"/>
            <a:ext cx="3006725" cy="4318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 + 1 = 9</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圆角矩形标注 70"/>
          <p:cNvSpPr/>
          <p:nvPr/>
        </p:nvSpPr>
        <p:spPr>
          <a:xfrm>
            <a:off x="6637655" y="3359785"/>
            <a:ext cx="3846830" cy="608330"/>
          </a:xfrm>
          <a:prstGeom prst="wedgeRoundRectCallout">
            <a:avLst>
              <a:gd name="adj1" fmla="val -23544"/>
              <a:gd name="adj2" fmla="val -117214"/>
              <a:gd name="adj3" fmla="val 16667"/>
            </a:avLst>
          </a:prstGeom>
          <a:solidFill>
            <a:schemeClr val="bg1"/>
          </a:solidFill>
          <a:ln w="38100">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千克也需要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个纸箱。</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left)">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wipe(left)">
                                      <p:cBhvr>
                                        <p:cTn id="42" dur="500"/>
                                        <p:tgtEl>
                                          <p:spTgt spid="7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500"/>
                                        <p:tgtEl>
                                          <p:spTgt spid="6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left)">
                                      <p:cBhvr>
                                        <p:cTn id="5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61" grpId="0"/>
      <p:bldP spid="62" grpId="0"/>
      <p:bldP spid="63" grpId="0"/>
      <p:bldP spid="64" grpId="0"/>
      <p:bldP spid="69" grpId="0" bldLvl="0" animBg="1"/>
      <p:bldP spid="70" grpId="0" bldLvl="0" animBg="1"/>
      <p:bldP spid="7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zh-CN" sz="2400" b="1" dirty="0"/>
              <a:t>课堂小结</a:t>
            </a:r>
            <a:endParaRPr kumimoji="1" lang="zh-CN" altLang="zh-CN" sz="2400" b="1" dirty="0"/>
          </a:p>
        </p:txBody>
      </p:sp>
      <p:grpSp>
        <p:nvGrpSpPr>
          <p:cNvPr id="4" name="组合 3"/>
          <p:cNvGrpSpPr/>
          <p:nvPr/>
        </p:nvGrpSpPr>
        <p:grpSpPr>
          <a:xfrm>
            <a:off x="3418205" y="1098550"/>
            <a:ext cx="4634230" cy="699770"/>
            <a:chOff x="5383" y="1730"/>
            <a:chExt cx="7298" cy="1102"/>
          </a:xfrm>
        </p:grpSpPr>
        <p:sp>
          <p:nvSpPr>
            <p:cNvPr id="7" name="圆角矩形 6"/>
            <p:cNvSpPr/>
            <p:nvPr/>
          </p:nvSpPr>
          <p:spPr>
            <a:xfrm>
              <a:off x="5383" y="1730"/>
              <a:ext cx="7298"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736" y="1919"/>
              <a:ext cx="6528" cy="725"/>
            </a:xfrm>
            <a:prstGeom prst="rect">
              <a:avLst/>
            </a:prstGeom>
            <a:noFill/>
          </p:spPr>
          <p:txBody>
            <a:bodyPr wrap="none" rtlCol="0" anchor="t">
              <a:spAutoFit/>
            </a:bodyPr>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除数不接近整十数的试商方法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0" name="箭头: 右 11"/>
          <p:cNvSpPr/>
          <p:nvPr/>
        </p:nvSpPr>
        <p:spPr>
          <a:xfrm>
            <a:off x="4707255" y="2382520"/>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5560060" y="4792345"/>
            <a:ext cx="6097270" cy="778510"/>
            <a:chOff x="8742" y="7970"/>
            <a:chExt cx="9602" cy="1226"/>
          </a:xfrm>
        </p:grpSpPr>
        <p:grpSp>
          <p:nvGrpSpPr>
            <p:cNvPr id="60" name="组合 59"/>
            <p:cNvGrpSpPr/>
            <p:nvPr/>
          </p:nvGrpSpPr>
          <p:grpSpPr>
            <a:xfrm rot="0">
              <a:off x="8742" y="7970"/>
              <a:ext cx="8923" cy="1227"/>
              <a:chOff x="5488" y="1621"/>
              <a:chExt cx="12197" cy="3351"/>
            </a:xfrm>
          </p:grpSpPr>
          <p:grpSp>
            <p:nvGrpSpPr>
              <p:cNvPr id="61" name="组合 60"/>
              <p:cNvGrpSpPr/>
              <p:nvPr/>
            </p:nvGrpSpPr>
            <p:grpSpPr>
              <a:xfrm>
                <a:off x="5488" y="1621"/>
                <a:ext cx="12197" cy="3351"/>
                <a:chOff x="5488" y="1621"/>
                <a:chExt cx="12197" cy="3351"/>
              </a:xfrm>
            </p:grpSpPr>
            <p:sp>
              <p:nvSpPr>
                <p:cNvPr id="62" name="圆角矩形 6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4" name="圆角矩形 63"/>
              <p:cNvSpPr/>
              <p:nvPr/>
            </p:nvSpPr>
            <p:spPr>
              <a:xfrm>
                <a:off x="5627" y="1932"/>
                <a:ext cx="11934" cy="278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TextBox 19"/>
            <p:cNvSpPr txBox="1"/>
            <p:nvPr/>
          </p:nvSpPr>
          <p:spPr>
            <a:xfrm>
              <a:off x="8944" y="8221"/>
              <a:ext cx="9401" cy="725"/>
            </a:xfrm>
            <a:prstGeom prst="rect">
              <a:avLst/>
            </a:prstGeom>
            <a:noFill/>
            <a:ln w="19050">
              <a:noFill/>
            </a:ln>
          </p:spPr>
          <p:txBody>
            <a:bodyPr wrap="square" rtlCol="0">
              <a:spAutoFit/>
            </a:bodyPr>
            <a:p>
              <a:r>
                <a:rPr lang="zh-CN" altLang="en-US" sz="2400" dirty="0">
                  <a:latin typeface="微软雅黑" panose="020B0503020204020204" pitchFamily="34" charset="-122"/>
                  <a:ea typeface="微软雅黑" panose="020B0503020204020204" pitchFamily="34" charset="-122"/>
                </a:rPr>
                <a:t>方法</a:t>
              </a:r>
              <a:r>
                <a:rPr lang="zh-CN" altLang="en-US" sz="2400" dirty="0">
                  <a:solidFill>
                    <a:srgbClr val="C00000"/>
                  </a:solidFill>
                  <a:latin typeface="微软雅黑" panose="020B0503020204020204" pitchFamily="34" charset="-122"/>
                  <a:ea typeface="微软雅黑" panose="020B0503020204020204" pitchFamily="34" charset="-122"/>
                </a:rPr>
                <a:t>简便</a:t>
              </a:r>
              <a:r>
                <a:rPr lang="zh-CN" altLang="en-US" sz="2400" dirty="0">
                  <a:latin typeface="微软雅黑" panose="020B0503020204020204" pitchFamily="34" charset="-122"/>
                  <a:ea typeface="微软雅黑" panose="020B0503020204020204" pitchFamily="34" charset="-122"/>
                </a:rPr>
                <a:t>，常常要看</a:t>
              </a:r>
              <a:r>
                <a:rPr lang="zh-CN" altLang="en-US" sz="2400" dirty="0">
                  <a:solidFill>
                    <a:srgbClr val="C00000"/>
                  </a:solidFill>
                  <a:latin typeface="微软雅黑" panose="020B0503020204020204" pitchFamily="34" charset="-122"/>
                  <a:ea typeface="微软雅黑" panose="020B0503020204020204" pitchFamily="34" charset="-122"/>
                </a:rPr>
                <a:t>余数</a:t>
              </a:r>
              <a:r>
                <a:rPr lang="zh-CN" altLang="en-US" sz="2400" dirty="0">
                  <a:latin typeface="微软雅黑" panose="020B0503020204020204" pitchFamily="34" charset="-122"/>
                  <a:ea typeface="微软雅黑" panose="020B0503020204020204" pitchFamily="34" charset="-122"/>
                </a:rPr>
                <a:t>的情况</a:t>
              </a:r>
              <a:r>
                <a:rPr lang="zh-CN" altLang="en-US" sz="2400" dirty="0">
                  <a:solidFill>
                    <a:srgbClr val="C00000"/>
                  </a:solidFill>
                  <a:latin typeface="微软雅黑" panose="020B0503020204020204" pitchFamily="34" charset="-122"/>
                  <a:ea typeface="微软雅黑" panose="020B0503020204020204" pitchFamily="34" charset="-122"/>
                </a:rPr>
                <a:t>调商</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27100" y="2223770"/>
            <a:ext cx="3193415" cy="724535"/>
            <a:chOff x="2334" y="6870"/>
            <a:chExt cx="5029" cy="1141"/>
          </a:xfrm>
        </p:grpSpPr>
        <p:grpSp>
          <p:nvGrpSpPr>
            <p:cNvPr id="18" name="组合 17"/>
            <p:cNvGrpSpPr/>
            <p:nvPr/>
          </p:nvGrpSpPr>
          <p:grpSpPr>
            <a:xfrm rot="0">
              <a:off x="2334" y="6870"/>
              <a:ext cx="5029" cy="1141"/>
              <a:chOff x="5488" y="1621"/>
              <a:chExt cx="12197" cy="3351"/>
            </a:xfrm>
          </p:grpSpPr>
          <p:grpSp>
            <p:nvGrpSpPr>
              <p:cNvPr id="19" name="组合 18"/>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923925" y="3406140"/>
            <a:ext cx="3193415" cy="724535"/>
            <a:chOff x="2334" y="6870"/>
            <a:chExt cx="5029" cy="1141"/>
          </a:xfrm>
        </p:grpSpPr>
        <p:grpSp>
          <p:nvGrpSpPr>
            <p:cNvPr id="23" name="组合 22"/>
            <p:cNvGrpSpPr/>
            <p:nvPr/>
          </p:nvGrpSpPr>
          <p:grpSpPr>
            <a:xfrm rot="0">
              <a:off x="2334" y="6870"/>
              <a:ext cx="5029" cy="1141"/>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1" name="组合 30"/>
          <p:cNvGrpSpPr/>
          <p:nvPr/>
        </p:nvGrpSpPr>
        <p:grpSpPr>
          <a:xfrm>
            <a:off x="822325" y="4505325"/>
            <a:ext cx="3426460" cy="1454785"/>
            <a:chOff x="2334" y="6870"/>
            <a:chExt cx="5029" cy="1141"/>
          </a:xfrm>
        </p:grpSpPr>
        <p:grpSp>
          <p:nvGrpSpPr>
            <p:cNvPr id="32" name="组合 31"/>
            <p:cNvGrpSpPr/>
            <p:nvPr/>
          </p:nvGrpSpPr>
          <p:grpSpPr>
            <a:xfrm rot="0">
              <a:off x="2334" y="6870"/>
              <a:ext cx="5029" cy="1141"/>
              <a:chOff x="5488" y="1621"/>
              <a:chExt cx="12197" cy="3351"/>
            </a:xfrm>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圆角矩形 35"/>
              <p:cNvSpPr/>
              <p:nvPr/>
            </p:nvSpPr>
            <p:spPr>
              <a:xfrm>
                <a:off x="5652" y="1734"/>
                <a:ext cx="11815" cy="31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文本框 36"/>
            <p:cNvSpPr txBox="1"/>
            <p:nvPr/>
          </p:nvSpPr>
          <p:spPr>
            <a:xfrm>
              <a:off x="2451" y="6902"/>
              <a:ext cx="4818" cy="940"/>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根据被除数的前两位和除数的大小直接试商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1" name="箭头: 右 11"/>
          <p:cNvSpPr/>
          <p:nvPr/>
        </p:nvSpPr>
        <p:spPr>
          <a:xfrm>
            <a:off x="4707255" y="3528060"/>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42" name="箭头: 右 11"/>
          <p:cNvSpPr/>
          <p:nvPr/>
        </p:nvSpPr>
        <p:spPr>
          <a:xfrm>
            <a:off x="4707255" y="4983480"/>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627370" y="3402965"/>
            <a:ext cx="4919980" cy="723900"/>
            <a:chOff x="8785" y="6691"/>
            <a:chExt cx="7748" cy="1140"/>
          </a:xfrm>
        </p:grpSpPr>
        <p:grpSp>
          <p:nvGrpSpPr>
            <p:cNvPr id="44" name="组合 43"/>
            <p:cNvGrpSpPr/>
            <p:nvPr/>
          </p:nvGrpSpPr>
          <p:grpSpPr>
            <a:xfrm rot="0">
              <a:off x="8785" y="6691"/>
              <a:ext cx="7749" cy="1141"/>
              <a:chOff x="5488" y="1621"/>
              <a:chExt cx="12197" cy="3351"/>
            </a:xfrm>
          </p:grpSpPr>
          <p:grpSp>
            <p:nvGrpSpPr>
              <p:cNvPr id="45" name="组合 44"/>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576" y="1932"/>
                <a:ext cx="12047"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TextBox 19"/>
            <p:cNvSpPr txBox="1"/>
            <p:nvPr/>
          </p:nvSpPr>
          <p:spPr>
            <a:xfrm>
              <a:off x="8953" y="6882"/>
              <a:ext cx="7431" cy="725"/>
            </a:xfrm>
            <a:prstGeom prst="rect">
              <a:avLst/>
            </a:prstGeom>
            <a:noFill/>
            <a:ln w="19050">
              <a:noFill/>
            </a:ln>
          </p:spPr>
          <p:txBody>
            <a:bodyPr wrap="square" rtlCol="0">
              <a:spAutoFit/>
            </a:bodyPr>
            <a:p>
              <a:r>
                <a:rPr lang="zh-CN" altLang="en-US" sz="2400" dirty="0">
                  <a:latin typeface="微软雅黑" panose="020B0503020204020204" pitchFamily="34" charset="-122"/>
                  <a:ea typeface="微软雅黑" panose="020B0503020204020204" pitchFamily="34" charset="-122"/>
                </a:rPr>
                <a:t>调商的可能性</a:t>
              </a:r>
              <a:r>
                <a:rPr lang="zh-CN" altLang="en-US" sz="2400" dirty="0">
                  <a:solidFill>
                    <a:srgbClr val="C00000"/>
                  </a:solidFill>
                  <a:latin typeface="微软雅黑" panose="020B0503020204020204" pitchFamily="34" charset="-122"/>
                  <a:ea typeface="微软雅黑" panose="020B0503020204020204" pitchFamily="34" charset="-122"/>
                </a:rPr>
                <a:t>较小</a:t>
              </a:r>
              <a:r>
                <a:rPr lang="zh-CN" altLang="en-US" sz="2400" dirty="0">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不容易计算</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560060" y="2226310"/>
            <a:ext cx="5412740" cy="723900"/>
            <a:chOff x="8785" y="4309"/>
            <a:chExt cx="8524" cy="1140"/>
          </a:xfrm>
        </p:grpSpPr>
        <p:grpSp>
          <p:nvGrpSpPr>
            <p:cNvPr id="52" name="组合 51"/>
            <p:cNvGrpSpPr/>
            <p:nvPr/>
          </p:nvGrpSpPr>
          <p:grpSpPr>
            <a:xfrm rot="0">
              <a:off x="8785" y="4309"/>
              <a:ext cx="8524" cy="1141"/>
              <a:chOff x="5488" y="1621"/>
              <a:chExt cx="12197" cy="3351"/>
            </a:xfrm>
          </p:grpSpPr>
          <p:grpSp>
            <p:nvGrpSpPr>
              <p:cNvPr id="53" name="组合 52"/>
              <p:cNvGrpSpPr/>
              <p:nvPr/>
            </p:nvGrpSpPr>
            <p:grpSpPr>
              <a:xfrm>
                <a:off x="5488" y="1621"/>
                <a:ext cx="12197" cy="3351"/>
                <a:chOff x="5488" y="1621"/>
                <a:chExt cx="12197" cy="3351"/>
              </a:xfrm>
            </p:grpSpPr>
            <p:sp>
              <p:nvSpPr>
                <p:cNvPr id="54" name="圆角矩形 5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圆角矩形 55"/>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TextBox 19"/>
            <p:cNvSpPr txBox="1"/>
            <p:nvPr/>
          </p:nvSpPr>
          <p:spPr>
            <a:xfrm>
              <a:off x="9154" y="4517"/>
              <a:ext cx="7749" cy="725"/>
            </a:xfrm>
            <a:prstGeom prst="rect">
              <a:avLst/>
            </a:prstGeom>
            <a:noFill/>
            <a:ln w="19050">
              <a:noFill/>
            </a:ln>
          </p:spPr>
          <p:txBody>
            <a:bodyPr wrap="square" rtlCol="0">
              <a:spAutoFit/>
            </a:bodyPr>
            <a:p>
              <a:r>
                <a:rPr lang="zh-CN" altLang="en-US" sz="2400" dirty="0">
                  <a:latin typeface="微软雅黑" panose="020B0503020204020204" pitchFamily="34" charset="-122"/>
                  <a:ea typeface="微软雅黑" panose="020B0503020204020204" pitchFamily="34" charset="-122"/>
                </a:rPr>
                <a:t>商容易</a:t>
              </a:r>
              <a:r>
                <a:rPr lang="zh-CN" altLang="en-US" sz="2400" dirty="0">
                  <a:solidFill>
                    <a:srgbClr val="C00000"/>
                  </a:solidFill>
                  <a:latin typeface="微软雅黑" panose="020B0503020204020204" pitchFamily="34" charset="-122"/>
                  <a:ea typeface="微软雅黑" panose="020B0503020204020204" pitchFamily="34" charset="-122"/>
                </a:rPr>
                <a:t>偏小</a:t>
              </a:r>
              <a:r>
                <a:rPr lang="zh-CN" altLang="en-US" sz="2400" dirty="0">
                  <a:latin typeface="微软雅黑" panose="020B0503020204020204" pitchFamily="34" charset="-122"/>
                  <a:ea typeface="微软雅黑" panose="020B0503020204020204" pitchFamily="34" charset="-122"/>
                </a:rPr>
                <a:t>，需要调商，</a:t>
              </a:r>
              <a:r>
                <a:rPr lang="zh-CN" altLang="en-US" sz="2400" dirty="0">
                  <a:solidFill>
                    <a:srgbClr val="C00000"/>
                  </a:solidFill>
                  <a:latin typeface="微软雅黑" panose="020B0503020204020204" pitchFamily="34" charset="-122"/>
                  <a:ea typeface="微软雅黑" panose="020B0503020204020204" pitchFamily="34" charset="-122"/>
                </a:rPr>
                <a:t>比较容易</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righ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p:tgtEl>
                                          <p:spTgt spid="31"/>
                                        </p:tgtEl>
                                        <p:attrNameLst>
                                          <p:attrName>ppt_x</p:attrName>
                                        </p:attrNameLst>
                                      </p:cBhvr>
                                      <p:tavLst>
                                        <p:tav tm="0">
                                          <p:val>
                                            <p:strVal val="#ppt_x-#ppt_w*1.125000"/>
                                          </p:val>
                                        </p:tav>
                                        <p:tav tm="100000">
                                          <p:val>
                                            <p:strVal val="#ppt_x"/>
                                          </p:val>
                                        </p:tav>
                                      </p:tavLst>
                                    </p:anim>
                                    <p:animEffect transition="in" filter="wipe(right)">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1" grpId="0" bldLvl="0" animBg="1"/>
      <p:bldP spid="4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7" name="MH_SubTitle_1"/>
          <p:cNvSpPr/>
          <p:nvPr>
            <p:custDataLst>
              <p:tags r:id="rId2"/>
            </p:custDataLst>
          </p:nvPr>
        </p:nvSpPr>
        <p:spPr>
          <a:xfrm>
            <a:off x="2053590" y="205359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FFC00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3" name="MH_SubTitle_1"/>
          <p:cNvSpPr/>
          <p:nvPr>
            <p:custDataLst>
              <p:tags r:id="rId3"/>
            </p:custDataLst>
          </p:nvPr>
        </p:nvSpPr>
        <p:spPr>
          <a:xfrm>
            <a:off x="2053590" y="3079115"/>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FFC00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4" name="MH_SubTitle_1"/>
          <p:cNvSpPr/>
          <p:nvPr>
            <p:custDataLst>
              <p:tags r:id="rId4"/>
            </p:custDataLst>
          </p:nvPr>
        </p:nvSpPr>
        <p:spPr>
          <a:xfrm>
            <a:off x="2053590" y="413385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FFC00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5" name="MH_SubTitle_1"/>
          <p:cNvSpPr/>
          <p:nvPr>
            <p:custDataLst>
              <p:tags r:id="rId5"/>
            </p:custDataLst>
          </p:nvPr>
        </p:nvSpPr>
        <p:spPr>
          <a:xfrm>
            <a:off x="2053590" y="520319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FFC00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6" name="MH_SubTitle_1"/>
          <p:cNvSpPr/>
          <p:nvPr>
            <p:custDataLst>
              <p:tags r:id="rId6"/>
            </p:custDataLst>
          </p:nvPr>
        </p:nvSpPr>
        <p:spPr>
          <a:xfrm>
            <a:off x="6647180" y="205359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92D05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8" name="MH_SubTitle_1"/>
          <p:cNvSpPr/>
          <p:nvPr>
            <p:custDataLst>
              <p:tags r:id="rId7"/>
            </p:custDataLst>
          </p:nvPr>
        </p:nvSpPr>
        <p:spPr>
          <a:xfrm>
            <a:off x="6647180" y="3079115"/>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92D05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9" name="MH_SubTitle_1"/>
          <p:cNvSpPr/>
          <p:nvPr>
            <p:custDataLst>
              <p:tags r:id="rId8"/>
            </p:custDataLst>
          </p:nvPr>
        </p:nvSpPr>
        <p:spPr>
          <a:xfrm>
            <a:off x="6647180" y="413385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92D05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10" name="MH_SubTitle_1"/>
          <p:cNvSpPr/>
          <p:nvPr>
            <p:custDataLst>
              <p:tags r:id="rId9"/>
            </p:custDataLst>
          </p:nvPr>
        </p:nvSpPr>
        <p:spPr>
          <a:xfrm>
            <a:off x="6647180" y="5203190"/>
            <a:ext cx="3269615" cy="70040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92D05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grpSp>
        <p:nvGrpSpPr>
          <p:cNvPr id="13" name="组合 12"/>
          <p:cNvGrpSpPr/>
          <p:nvPr/>
        </p:nvGrpSpPr>
        <p:grpSpPr>
          <a:xfrm>
            <a:off x="3665855" y="920115"/>
            <a:ext cx="4516120" cy="699770"/>
            <a:chOff x="5773" y="1449"/>
            <a:chExt cx="7112" cy="1102"/>
          </a:xfrm>
        </p:grpSpPr>
        <p:sp>
          <p:nvSpPr>
            <p:cNvPr id="12" name="MH_SubTitle_1"/>
            <p:cNvSpPr/>
            <p:nvPr>
              <p:custDataLst>
                <p:tags r:id="rId10"/>
              </p:custDataLst>
            </p:nvPr>
          </p:nvSpPr>
          <p:spPr>
            <a:xfrm>
              <a:off x="5773" y="1449"/>
              <a:ext cx="7112" cy="1103"/>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00B0F0"/>
            </a:solidFill>
            <a:ln w="25400" cap="flat" cmpd="sng" algn="ctr">
              <a:noFill/>
              <a:prstDash val="solid"/>
            </a:ln>
            <a:effectLst/>
          </p:spPr>
          <p:txBody>
            <a:bodyPr lIns="396000" tIns="0" rIns="0" bIns="0" anchor="ctr">
              <a:normAutofit/>
            </a:bodyPr>
            <a:p>
              <a:pPr>
                <a:lnSpc>
                  <a:spcPct val="130000"/>
                </a:lnSpc>
                <a:defRPr/>
              </a:pPr>
              <a:endParaRPr lang="zh-CN" altLang="en-US" sz="1600" kern="0" dirty="0">
                <a:solidFill>
                  <a:srgbClr val="4D4D4D"/>
                </a:solidFill>
                <a:cs typeface="Arial" panose="020B0604020202020204" pitchFamily="34" charset="0"/>
              </a:endParaRPr>
            </a:p>
          </p:txBody>
        </p:sp>
        <p:sp>
          <p:nvSpPr>
            <p:cNvPr id="11" name="Text Box 3"/>
            <p:cNvSpPr txBox="1">
              <a:spLocks noChangeArrowheads="1"/>
            </p:cNvSpPr>
            <p:nvPr/>
          </p:nvSpPr>
          <p:spPr bwMode="auto">
            <a:xfrm>
              <a:off x="6315" y="1638"/>
              <a:ext cx="657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dirty="0">
                  <a:latin typeface="微软雅黑" panose="020B0503020204020204" pitchFamily="34" charset="-122"/>
                  <a:ea typeface="微软雅黑" panose="020B0503020204020204" pitchFamily="34" charset="-122"/>
                </a:rPr>
                <a:t>比一比，看谁算的又对又快。</a:t>
              </a:r>
              <a:endParaRPr lang="zh-CN" altLang="en-US" dirty="0">
                <a:latin typeface="微软雅黑" panose="020B0503020204020204" pitchFamily="34" charset="-122"/>
                <a:ea typeface="微软雅黑" panose="020B0503020204020204" pitchFamily="34" charset="-122"/>
              </a:endParaRPr>
            </a:p>
          </p:txBody>
        </p:sp>
      </p:grpSp>
      <p:sp>
        <p:nvSpPr>
          <p:cNvPr id="20" name="矩形 19"/>
          <p:cNvSpPr/>
          <p:nvPr/>
        </p:nvSpPr>
        <p:spPr>
          <a:xfrm>
            <a:off x="2273654" y="2831098"/>
            <a:ext cx="7146422" cy="2306955"/>
          </a:xfrm>
          <a:prstGeom prst="rect">
            <a:avLst/>
          </a:prstGeom>
        </p:spPr>
        <p:txBody>
          <a:bodyPr wrap="square">
            <a:spAutoFit/>
          </a:bodyPr>
          <a:lstStyle/>
          <a:p>
            <a:pPr eaLnBrk="1" hangingPunct="1">
              <a:lnSpc>
                <a:spcPct val="15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3"/>
          <p:cNvSpPr txBox="1">
            <a:spLocks noChangeArrowheads="1"/>
          </p:cNvSpPr>
          <p:nvPr/>
        </p:nvSpPr>
        <p:spPr bwMode="auto">
          <a:xfrm>
            <a:off x="4136744" y="2186891"/>
            <a:ext cx="655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Box 5"/>
          <p:cNvSpPr txBox="1">
            <a:spLocks noChangeArrowheads="1"/>
          </p:cNvSpPr>
          <p:nvPr/>
        </p:nvSpPr>
        <p:spPr bwMode="auto">
          <a:xfrm>
            <a:off x="8582099" y="2143182"/>
            <a:ext cx="1081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Box 6"/>
          <p:cNvSpPr txBox="1">
            <a:spLocks noChangeArrowheads="1"/>
          </p:cNvSpPr>
          <p:nvPr/>
        </p:nvSpPr>
        <p:spPr bwMode="auto">
          <a:xfrm>
            <a:off x="4136744" y="3213792"/>
            <a:ext cx="655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Box 7"/>
          <p:cNvSpPr txBox="1">
            <a:spLocks noChangeArrowheads="1"/>
          </p:cNvSpPr>
          <p:nvPr/>
        </p:nvSpPr>
        <p:spPr bwMode="auto">
          <a:xfrm>
            <a:off x="8682429" y="3195166"/>
            <a:ext cx="790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TextBox 8"/>
          <p:cNvSpPr txBox="1">
            <a:spLocks noChangeArrowheads="1"/>
          </p:cNvSpPr>
          <p:nvPr/>
        </p:nvSpPr>
        <p:spPr bwMode="auto">
          <a:xfrm>
            <a:off x="4122140" y="4269797"/>
            <a:ext cx="887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TextBox 9"/>
          <p:cNvSpPr txBox="1">
            <a:spLocks noChangeArrowheads="1"/>
          </p:cNvSpPr>
          <p:nvPr/>
        </p:nvSpPr>
        <p:spPr bwMode="auto">
          <a:xfrm>
            <a:off x="8726244" y="4247361"/>
            <a:ext cx="6556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50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TextBox 10"/>
          <p:cNvSpPr txBox="1">
            <a:spLocks noChangeArrowheads="1"/>
          </p:cNvSpPr>
          <p:nvPr/>
        </p:nvSpPr>
        <p:spPr bwMode="auto">
          <a:xfrm>
            <a:off x="4107534" y="5335857"/>
            <a:ext cx="8874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8717354" y="5312151"/>
            <a:ext cx="8874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609850" y="2186940"/>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5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609850" y="3198495"/>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 × 4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2609850" y="4262755"/>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 × 8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2609850" y="5313045"/>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 × 4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7172325" y="2144395"/>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5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7181850" y="3209290"/>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 × 6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7191375" y="4257675"/>
            <a:ext cx="14408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 × 2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7172325" y="5143500"/>
            <a:ext cx="1440815" cy="645160"/>
          </a:xfrm>
          <a:prstGeom prst="rect">
            <a:avLst/>
          </a:prstGeom>
          <a:noFill/>
        </p:spPr>
        <p:txBody>
          <a:bodyPr wrap="none" rtlCol="0">
            <a:spAutoFit/>
          </a:bodyPr>
          <a:p>
            <a:pPr algn="l" eaLnBrk="1" hangingPunct="1">
              <a:lnSpc>
                <a:spcPct val="15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 × 8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240 ÷ 26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2  0  8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chemeClr val="accent2">
                  <a:lumMod val="60000"/>
                  <a:lumOff val="40000"/>
                </a:schemeClr>
              </a:solidFill>
              <a:ln w="254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31" name="组合 30"/>
          <p:cNvGrpSpPr/>
          <p:nvPr/>
        </p:nvGrpSpPr>
        <p:grpSpPr>
          <a:xfrm>
            <a:off x="8486775" y="2522220"/>
            <a:ext cx="2625090" cy="724535"/>
            <a:chOff x="11899" y="6256"/>
            <a:chExt cx="4134" cy="1141"/>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2725420" y="538480"/>
            <a:ext cx="2523490" cy="894080"/>
            <a:chOff x="4308" y="1204"/>
            <a:chExt cx="3974" cy="1408"/>
          </a:xfrm>
        </p:grpSpPr>
        <p:pic>
          <p:nvPicPr>
            <p:cNvPr id="15" name="图片 14" descr="1d946ecb_E172757_c4576014"/>
            <p:cNvPicPr>
              <a:picLocks noChangeAspect="1"/>
            </p:cNvPicPr>
            <p:nvPr>
              <p:custDataLst>
                <p:tags r:id="rId4"/>
              </p:custDataLst>
            </p:nvPr>
          </p:nvPicPr>
          <p:blipFill>
            <a:blip r:embed="rId5"/>
            <a:stretch>
              <a:fillRect/>
            </a:stretch>
          </p:blipFill>
          <p:spPr>
            <a:xfrm>
              <a:off x="4308" y="1204"/>
              <a:ext cx="3975" cy="1408"/>
            </a:xfrm>
            <a:prstGeom prst="rect">
              <a:avLst/>
            </a:prstGeom>
          </p:spPr>
        </p:pic>
        <p:sp>
          <p:nvSpPr>
            <p:cNvPr id="14" name="文本框 13"/>
            <p:cNvSpPr txBox="1"/>
            <p:nvPr/>
          </p:nvSpPr>
          <p:spPr>
            <a:xfrm>
              <a:off x="4866" y="1617"/>
              <a:ext cx="2688" cy="725"/>
            </a:xfrm>
            <a:prstGeom prst="rect">
              <a:avLst/>
            </a:prstGeom>
            <a:noFill/>
          </p:spPr>
          <p:txBody>
            <a:bodyPr wrap="none" rtlCol="0">
              <a:spAutoFit/>
            </a:bodyPr>
            <a:p>
              <a:r>
                <a:rPr lang="zh-CN" altLang="en-US" sz="2400"/>
                <a:t>列竖式计算</a:t>
              </a:r>
              <a:endParaRPr lang="zh-CN" altLang="en-US" sz="2400"/>
            </a:p>
          </p:txBody>
        </p:sp>
      </p:grpSp>
      <p:sp>
        <p:nvSpPr>
          <p:cNvPr id="29" name="圆角矩形 28"/>
          <p:cNvSpPr/>
          <p:nvPr/>
        </p:nvSpPr>
        <p:spPr>
          <a:xfrm>
            <a:off x="6866255" y="4149725"/>
            <a:ext cx="772160"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2" name="直接连接符 21"/>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Text Box 29"/>
          <p:cNvSpPr txBox="1">
            <a:spLocks noChangeArrowheads="1"/>
          </p:cNvSpPr>
          <p:nvPr/>
        </p:nvSpPr>
        <p:spPr bwMode="auto">
          <a:xfrm>
            <a:off x="6847840" y="4081145"/>
            <a:ext cx="403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6673215" y="4944745"/>
            <a:ext cx="2399665" cy="657225"/>
            <a:chOff x="10813" y="7851"/>
            <a:chExt cx="3779" cy="1035"/>
          </a:xfrm>
        </p:grpSpPr>
        <p:sp>
          <p:nvSpPr>
            <p:cNvPr id="48" name="圆角矩形标注 47"/>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10878" y="8015"/>
              <a:ext cx="3648" cy="725"/>
            </a:xfrm>
            <a:prstGeom prst="rect">
              <a:avLst/>
            </a:prstGeom>
            <a:noFill/>
          </p:spPr>
          <p:txBody>
            <a:bodyPr wrap="none" rtlCol="0">
              <a:spAutoFit/>
            </a:bodyPr>
            <a:p>
              <a:r>
                <a:rPr lang="zh-CN" altLang="en-US" sz="2400"/>
                <a:t>余数比除数大了</a:t>
              </a:r>
              <a:endParaRPr lang="zh-CN" altLang="en-US" sz="2400"/>
            </a:p>
          </p:txBody>
        </p:sp>
      </p:grpSp>
      <p:grpSp>
        <p:nvGrpSpPr>
          <p:cNvPr id="60" name="组合 59"/>
          <p:cNvGrpSpPr/>
          <p:nvPr/>
        </p:nvGrpSpPr>
        <p:grpSpPr>
          <a:xfrm>
            <a:off x="535305" y="4352925"/>
            <a:ext cx="1732280" cy="721360"/>
            <a:chOff x="843" y="6855"/>
            <a:chExt cx="2728" cy="1136"/>
          </a:xfrm>
        </p:grpSpPr>
        <p:sp>
          <p:nvSpPr>
            <p:cNvPr id="58" name="文本框 57"/>
            <p:cNvSpPr txBox="1"/>
            <p:nvPr/>
          </p:nvSpPr>
          <p:spPr>
            <a:xfrm>
              <a:off x="1343" y="7062"/>
              <a:ext cx="1728" cy="725"/>
            </a:xfrm>
            <a:prstGeom prst="rect">
              <a:avLst/>
            </a:prstGeom>
            <a:noFill/>
          </p:spPr>
          <p:txBody>
            <a:bodyPr wrap="none" rtlCol="0">
              <a:spAutoFit/>
            </a:bodyPr>
            <a:p>
              <a:r>
                <a:rPr lang="zh-CN" altLang="en-US" sz="2400"/>
                <a:t>方法一</a:t>
              </a:r>
              <a:endParaRPr lang="zh-CN" altLang="en-US" sz="2400"/>
            </a:p>
          </p:txBody>
        </p:sp>
        <p:sp>
          <p:nvSpPr>
            <p:cNvPr id="50" name="右箭头 49"/>
            <p:cNvSpPr/>
            <p:nvPr/>
          </p:nvSpPr>
          <p:spPr>
            <a:xfrm>
              <a:off x="843" y="6855"/>
              <a:ext cx="2729" cy="1137"/>
            </a:xfrm>
            <a:prstGeom prst="rightArrow">
              <a:avLst>
                <a:gd name="adj1" fmla="val 73011"/>
                <a:gd name="adj2" fmla="val 50000"/>
              </a:avLst>
            </a:prstGeom>
            <a:noFill/>
            <a:ln w="50800">
              <a:solidFill>
                <a:schemeClr val="accent1">
                  <a:lumMod val="75000"/>
                </a:schemeClr>
              </a:solidFill>
            </a:ln>
            <a:effectLst>
              <a:glow rad="215900">
                <a:srgbClr val="00B0F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heel(1)">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p:tgtEl>
                                          <p:spTgt spid="60"/>
                                        </p:tgtEl>
                                        <p:attrNameLst>
                                          <p:attrName>ppt_x</p:attrName>
                                        </p:attrNameLst>
                                      </p:cBhvr>
                                      <p:tavLst>
                                        <p:tav tm="0">
                                          <p:val>
                                            <p:strVal val="#ppt_x-#ppt_w*1.125000"/>
                                          </p:val>
                                        </p:tav>
                                        <p:tav tm="100000">
                                          <p:val>
                                            <p:strVal val="#ppt_x"/>
                                          </p:val>
                                        </p:tav>
                                      </p:tavLst>
                                    </p:anim>
                                    <p:animEffect transition="in" filter="wipe(right)">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wipe(up)">
                                      <p:cBhvr>
                                        <p:cTn id="88" dur="500"/>
                                        <p:tgtEl>
                                          <p:spTgt spid="4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wipe(up)">
                                      <p:cBhvr>
                                        <p:cTn id="9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3" grpId="0" bldLvl="0" animBg="1"/>
      <p:bldP spid="25" grpId="0" bldLvl="0" animBg="1"/>
      <p:bldP spid="13" grpId="0" bldLvl="0" animBg="1"/>
      <p:bldP spid="45" grpId="0" bldLvl="0" animBg="1"/>
      <p:bldP spid="44" grpId="0" bldLvl="0" animBg="1"/>
      <p:bldP spid="24" grpId="0" bldLvl="0" animBg="1"/>
      <p:bldP spid="46" grpId="0" bldLvl="0" animBg="1"/>
      <p:bldP spid="2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240 ÷ 26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2  3  4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chemeClr val="accent2">
                  <a:lumMod val="60000"/>
                  <a:lumOff val="40000"/>
                </a:schemeClr>
              </a:solidFill>
              <a:ln w="254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31" name="组合 30"/>
          <p:cNvGrpSpPr/>
          <p:nvPr/>
        </p:nvGrpSpPr>
        <p:grpSpPr>
          <a:xfrm>
            <a:off x="8486775" y="2522220"/>
            <a:ext cx="2625090" cy="724535"/>
            <a:chOff x="11899" y="6256"/>
            <a:chExt cx="4134" cy="1141"/>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2725420" y="538480"/>
            <a:ext cx="2523490" cy="894080"/>
            <a:chOff x="4308" y="1204"/>
            <a:chExt cx="3974" cy="1408"/>
          </a:xfrm>
        </p:grpSpPr>
        <p:pic>
          <p:nvPicPr>
            <p:cNvPr id="15" name="图片 14" descr="1d946ecb_E172757_c4576014"/>
            <p:cNvPicPr>
              <a:picLocks noChangeAspect="1"/>
            </p:cNvPicPr>
            <p:nvPr>
              <p:custDataLst>
                <p:tags r:id="rId4"/>
              </p:custDataLst>
            </p:nvPr>
          </p:nvPicPr>
          <p:blipFill>
            <a:blip r:embed="rId5"/>
            <a:stretch>
              <a:fillRect/>
            </a:stretch>
          </p:blipFill>
          <p:spPr>
            <a:xfrm>
              <a:off x="4308" y="1204"/>
              <a:ext cx="3975" cy="1408"/>
            </a:xfrm>
            <a:prstGeom prst="rect">
              <a:avLst/>
            </a:prstGeom>
          </p:spPr>
        </p:pic>
        <p:sp>
          <p:nvSpPr>
            <p:cNvPr id="14" name="文本框 13"/>
            <p:cNvSpPr txBox="1"/>
            <p:nvPr/>
          </p:nvSpPr>
          <p:spPr>
            <a:xfrm>
              <a:off x="4866" y="1617"/>
              <a:ext cx="2688" cy="725"/>
            </a:xfrm>
            <a:prstGeom prst="rect">
              <a:avLst/>
            </a:prstGeom>
            <a:noFill/>
          </p:spPr>
          <p:txBody>
            <a:bodyPr wrap="none" rtlCol="0">
              <a:spAutoFit/>
            </a:bodyPr>
            <a:p>
              <a:r>
                <a:rPr lang="zh-CN" altLang="en-US" sz="2400"/>
                <a:t>列竖式计算</a:t>
              </a:r>
              <a:endParaRPr lang="zh-CN" altLang="en-US" sz="2400"/>
            </a:p>
          </p:txBody>
        </p:sp>
      </p:grpSp>
      <p:sp>
        <p:nvSpPr>
          <p:cNvPr id="50" name="圆角矩形 49"/>
          <p:cNvSpPr/>
          <p:nvPr/>
        </p:nvSpPr>
        <p:spPr>
          <a:xfrm>
            <a:off x="7207250" y="414972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1" name="直接连接符 50"/>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73215" y="4944745"/>
            <a:ext cx="2399665" cy="657225"/>
            <a:chOff x="10813" y="7851"/>
            <a:chExt cx="3779" cy="1035"/>
          </a:xfrm>
        </p:grpSpPr>
        <p:sp>
          <p:nvSpPr>
            <p:cNvPr id="54" name="圆角矩形标注 53"/>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文本框 54"/>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56" name="Text Box 29"/>
          <p:cNvSpPr txBox="1">
            <a:spLocks noChangeArrowheads="1"/>
          </p:cNvSpPr>
          <p:nvPr/>
        </p:nvSpPr>
        <p:spPr bwMode="auto">
          <a:xfrm>
            <a:off x="7653655" y="1718310"/>
            <a:ext cx="1546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535305" y="4352925"/>
            <a:ext cx="1732280" cy="721360"/>
            <a:chOff x="843" y="6855"/>
            <a:chExt cx="2728" cy="1136"/>
          </a:xfrm>
        </p:grpSpPr>
        <p:sp>
          <p:nvSpPr>
            <p:cNvPr id="58" name="文本框 57"/>
            <p:cNvSpPr txBox="1"/>
            <p:nvPr/>
          </p:nvSpPr>
          <p:spPr>
            <a:xfrm>
              <a:off x="1343" y="7062"/>
              <a:ext cx="1728" cy="725"/>
            </a:xfrm>
            <a:prstGeom prst="rect">
              <a:avLst/>
            </a:prstGeom>
            <a:noFill/>
          </p:spPr>
          <p:txBody>
            <a:bodyPr wrap="none" rtlCol="0">
              <a:spAutoFit/>
            </a:bodyPr>
            <a:p>
              <a:r>
                <a:rPr lang="zh-CN" altLang="en-US" sz="2400"/>
                <a:t>方法一</a:t>
              </a:r>
              <a:endParaRPr lang="zh-CN" altLang="en-US" sz="2400"/>
            </a:p>
          </p:txBody>
        </p:sp>
        <p:sp>
          <p:nvSpPr>
            <p:cNvPr id="59" name="右箭头 58"/>
            <p:cNvSpPr/>
            <p:nvPr/>
          </p:nvSpPr>
          <p:spPr>
            <a:xfrm>
              <a:off x="843" y="6855"/>
              <a:ext cx="2729" cy="1137"/>
            </a:xfrm>
            <a:prstGeom prst="rightArrow">
              <a:avLst>
                <a:gd name="adj1" fmla="val 73011"/>
                <a:gd name="adj2" fmla="val 50000"/>
              </a:avLst>
            </a:prstGeom>
            <a:noFill/>
            <a:ln w="50800">
              <a:solidFill>
                <a:schemeClr val="accent1">
                  <a:lumMod val="75000"/>
                </a:schemeClr>
              </a:solidFill>
            </a:ln>
            <a:effectLst>
              <a:glow rad="215900">
                <a:srgbClr val="00B0F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2" name="组合 21"/>
          <p:cNvGrpSpPr/>
          <p:nvPr/>
        </p:nvGrpSpPr>
        <p:grpSpPr>
          <a:xfrm>
            <a:off x="2390140" y="4362450"/>
            <a:ext cx="3193415" cy="724535"/>
            <a:chOff x="2334" y="6870"/>
            <a:chExt cx="5029" cy="1141"/>
          </a:xfrm>
        </p:grpSpPr>
        <p:grpSp>
          <p:nvGrpSpPr>
            <p:cNvPr id="24" name="组合 23"/>
            <p:cNvGrpSpPr/>
            <p:nvPr/>
          </p:nvGrpSpPr>
          <p:grpSpPr>
            <a:xfrm rot="0">
              <a:off x="2334" y="6870"/>
              <a:ext cx="5029" cy="1141"/>
              <a:chOff x="5488" y="1621"/>
              <a:chExt cx="12197" cy="3351"/>
            </a:xfrm>
          </p:grpSpPr>
          <p:grpSp>
            <p:nvGrpSpPr>
              <p:cNvPr id="29" name="组合 28"/>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文本框 48"/>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0" grpId="0" bldLvl="0" animBg="1"/>
      <p:bldP spid="56" grpId="0" bldLvl="0" animBg="1"/>
      <p:bldP spid="23"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240 ÷ 26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108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16" name="组合 15"/>
          <p:cNvGrpSpPr/>
          <p:nvPr/>
        </p:nvGrpSpPr>
        <p:grpSpPr>
          <a:xfrm>
            <a:off x="2725420" y="538480"/>
            <a:ext cx="2523490" cy="894080"/>
            <a:chOff x="4308" y="1204"/>
            <a:chExt cx="3974" cy="1408"/>
          </a:xfrm>
        </p:grpSpPr>
        <p:pic>
          <p:nvPicPr>
            <p:cNvPr id="15" name="图片 14" descr="1d946ecb_E172757_c4576014"/>
            <p:cNvPicPr>
              <a:picLocks noChangeAspect="1"/>
            </p:cNvPicPr>
            <p:nvPr>
              <p:custDataLst>
                <p:tags r:id="rId4"/>
              </p:custDataLst>
            </p:nvPr>
          </p:nvPicPr>
          <p:blipFill>
            <a:blip r:embed="rId5"/>
            <a:stretch>
              <a:fillRect/>
            </a:stretch>
          </p:blipFill>
          <p:spPr>
            <a:xfrm>
              <a:off x="4308" y="1204"/>
              <a:ext cx="3975" cy="1408"/>
            </a:xfrm>
            <a:prstGeom prst="rect">
              <a:avLst/>
            </a:prstGeom>
          </p:spPr>
        </p:pic>
        <p:sp>
          <p:nvSpPr>
            <p:cNvPr id="14" name="文本框 13"/>
            <p:cNvSpPr txBox="1"/>
            <p:nvPr/>
          </p:nvSpPr>
          <p:spPr>
            <a:xfrm>
              <a:off x="4866" y="1617"/>
              <a:ext cx="2688" cy="725"/>
            </a:xfrm>
            <a:prstGeom prst="rect">
              <a:avLst/>
            </a:prstGeom>
            <a:noFill/>
          </p:spPr>
          <p:txBody>
            <a:bodyPr wrap="none" rtlCol="0">
              <a:spAutoFit/>
            </a:bodyPr>
            <a:p>
              <a:r>
                <a:rPr lang="zh-CN" altLang="en-US" sz="2400"/>
                <a:t>列竖式计算</a:t>
              </a:r>
              <a:endParaRPr lang="zh-CN" altLang="en-US" sz="2400"/>
            </a:p>
          </p:txBody>
        </p:sp>
      </p:grpSp>
      <p:grpSp>
        <p:nvGrpSpPr>
          <p:cNvPr id="60" name="组合 59"/>
          <p:cNvGrpSpPr/>
          <p:nvPr/>
        </p:nvGrpSpPr>
        <p:grpSpPr>
          <a:xfrm>
            <a:off x="535305" y="4098925"/>
            <a:ext cx="1732915" cy="721995"/>
            <a:chOff x="843" y="6855"/>
            <a:chExt cx="2729" cy="1137"/>
          </a:xfrm>
        </p:grpSpPr>
        <p:sp>
          <p:nvSpPr>
            <p:cNvPr id="58" name="文本框 57"/>
            <p:cNvSpPr txBox="1"/>
            <p:nvPr/>
          </p:nvSpPr>
          <p:spPr>
            <a:xfrm>
              <a:off x="1343" y="7062"/>
              <a:ext cx="1728" cy="725"/>
            </a:xfrm>
            <a:prstGeom prst="rect">
              <a:avLst/>
            </a:prstGeom>
            <a:noFill/>
          </p:spPr>
          <p:txBody>
            <a:bodyPr wrap="none" rtlCol="0">
              <a:spAutoFit/>
            </a:bodyPr>
            <a:p>
              <a:r>
                <a:rPr lang="zh-CN" altLang="en-US" sz="2400"/>
                <a:t>方法二</a:t>
              </a:r>
              <a:endParaRPr lang="zh-CN" altLang="en-US" sz="2400"/>
            </a:p>
          </p:txBody>
        </p:sp>
        <p:sp>
          <p:nvSpPr>
            <p:cNvPr id="59" name="右箭头 58"/>
            <p:cNvSpPr/>
            <p:nvPr/>
          </p:nvSpPr>
          <p:spPr>
            <a:xfrm>
              <a:off x="843" y="6855"/>
              <a:ext cx="2729" cy="1137"/>
            </a:xfrm>
            <a:prstGeom prst="rightArrow">
              <a:avLst>
                <a:gd name="adj1" fmla="val 73011"/>
                <a:gd name="adj2" fmla="val 50000"/>
              </a:avLst>
            </a:prstGeom>
            <a:noFill/>
            <a:ln w="53975">
              <a:solidFill>
                <a:srgbClr val="FFC000"/>
              </a:solidFill>
            </a:ln>
            <a:effectLst>
              <a:glow rad="215900">
                <a:schemeClr val="accent4">
                  <a:lumMod val="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5" name="组合 54"/>
          <p:cNvGrpSpPr/>
          <p:nvPr/>
        </p:nvGrpSpPr>
        <p:grpSpPr>
          <a:xfrm>
            <a:off x="2259965" y="5022215"/>
            <a:ext cx="3323590" cy="1475740"/>
            <a:chOff x="3559" y="8009"/>
            <a:chExt cx="5234" cy="2324"/>
          </a:xfrm>
        </p:grpSpPr>
        <p:sp>
          <p:nvSpPr>
            <p:cNvPr id="50" name="文本框 49"/>
            <p:cNvSpPr txBox="1"/>
            <p:nvPr/>
          </p:nvSpPr>
          <p:spPr>
            <a:xfrm>
              <a:off x="3763" y="8222"/>
              <a:ext cx="4803" cy="1888"/>
            </a:xfrm>
            <a:prstGeom prst="rect">
              <a:avLst/>
            </a:prstGeom>
            <a:noFill/>
          </p:spPr>
          <p:txBody>
            <a:bodyPr wrap="none" rtlCol="0" anchor="t">
              <a:spAutoFit/>
            </a:bodyPr>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想：</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25</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，余下的</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里面还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，所以商</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2" name="组合 51"/>
            <p:cNvGrpSpPr/>
            <p:nvPr/>
          </p:nvGrpSpPr>
          <p:grpSpPr>
            <a:xfrm rot="0">
              <a:off x="3559" y="8009"/>
              <a:ext cx="5235" cy="2324"/>
              <a:chOff x="1895" y="4083"/>
              <a:chExt cx="7143" cy="2324"/>
            </a:xfrm>
          </p:grpSpPr>
          <p:sp>
            <p:nvSpPr>
              <p:cNvPr id="53" name="圆角矩形 52"/>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6"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2  3  4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7207250" y="414972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1" name="直接连接符 60"/>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6673215" y="4944745"/>
            <a:ext cx="2399665" cy="657225"/>
            <a:chOff x="10813" y="7851"/>
            <a:chExt cx="3779" cy="1035"/>
          </a:xfrm>
        </p:grpSpPr>
        <p:sp>
          <p:nvSpPr>
            <p:cNvPr id="64" name="圆角矩形标注 63"/>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文本框 64"/>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66" name="Text Box 29"/>
          <p:cNvSpPr txBox="1">
            <a:spLocks noChangeArrowheads="1"/>
          </p:cNvSpPr>
          <p:nvPr/>
        </p:nvSpPr>
        <p:spPr bwMode="auto">
          <a:xfrm>
            <a:off x="7653655" y="1718310"/>
            <a:ext cx="1546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p:tgtEl>
                                          <p:spTgt spid="55"/>
                                        </p:tgtEl>
                                        <p:attrNameLst>
                                          <p:attrName>ppt_y</p:attrName>
                                        </p:attrNameLst>
                                      </p:cBhvr>
                                      <p:tavLst>
                                        <p:tav tm="0">
                                          <p:val>
                                            <p:strVal val="#ppt_y+#ppt_h*1.125000"/>
                                          </p:val>
                                        </p:tav>
                                        <p:tav tm="100000">
                                          <p:val>
                                            <p:strVal val="#ppt_y"/>
                                          </p:val>
                                        </p:tav>
                                      </p:tavLst>
                                    </p:anim>
                                    <p:animEffect transition="in" filter="wipe(up)">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p:tgtEl>
                                          <p:spTgt spid="56"/>
                                        </p:tgtEl>
                                        <p:attrNameLst>
                                          <p:attrName>ppt_y</p:attrName>
                                        </p:attrNameLst>
                                      </p:cBhvr>
                                      <p:tavLst>
                                        <p:tav tm="0">
                                          <p:val>
                                            <p:strVal val="#ppt_y+#ppt_h*1.125000"/>
                                          </p:val>
                                        </p:tav>
                                        <p:tav tm="100000">
                                          <p:val>
                                            <p:strVal val="#ppt_y"/>
                                          </p:val>
                                        </p:tav>
                                      </p:tavLst>
                                    </p:anim>
                                    <p:animEffect transition="in" filter="wipe(up)">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left)">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wipe(up)">
                                      <p:cBhvr>
                                        <p:cTn id="58" dur="500"/>
                                        <p:tgtEl>
                                          <p:spTgt spid="6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13" grpId="0" bldLvl="0" animBg="1"/>
      <p:bldP spid="62" grpId="0" bldLvl="0" animBg="1"/>
      <p:bldP spid="57" grpId="0" bldLvl="0" animBg="1"/>
      <p:bldP spid="56" grpId="0" bldLvl="0" animBg="1"/>
      <p:bldP spid="6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240 ÷ 26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85720" y="4108450"/>
            <a:ext cx="2802890" cy="2012950"/>
            <a:chOff x="2334" y="6870"/>
            <a:chExt cx="5029" cy="1141"/>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734"/>
                <a:ext cx="11815" cy="31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846" y="6992"/>
              <a:ext cx="3695" cy="261"/>
            </a:xfrm>
            <a:prstGeom prst="rect">
              <a:avLst/>
            </a:prstGeom>
            <a:noFill/>
          </p:spPr>
          <p:txBody>
            <a:bodyPr wrap="square" rtlCol="0" anchor="t">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16" name="组合 15"/>
          <p:cNvGrpSpPr/>
          <p:nvPr/>
        </p:nvGrpSpPr>
        <p:grpSpPr>
          <a:xfrm>
            <a:off x="2725420" y="538480"/>
            <a:ext cx="2523490" cy="894080"/>
            <a:chOff x="4308" y="1204"/>
            <a:chExt cx="3974" cy="1408"/>
          </a:xfrm>
        </p:grpSpPr>
        <p:pic>
          <p:nvPicPr>
            <p:cNvPr id="15" name="图片 14" descr="1d946ecb_E172757_c4576014"/>
            <p:cNvPicPr>
              <a:picLocks noChangeAspect="1"/>
            </p:cNvPicPr>
            <p:nvPr>
              <p:custDataLst>
                <p:tags r:id="rId4"/>
              </p:custDataLst>
            </p:nvPr>
          </p:nvPicPr>
          <p:blipFill>
            <a:blip r:embed="rId5"/>
            <a:stretch>
              <a:fillRect/>
            </a:stretch>
          </p:blipFill>
          <p:spPr>
            <a:xfrm>
              <a:off x="4308" y="1204"/>
              <a:ext cx="3975" cy="1408"/>
            </a:xfrm>
            <a:prstGeom prst="rect">
              <a:avLst/>
            </a:prstGeom>
          </p:spPr>
        </p:pic>
        <p:sp>
          <p:nvSpPr>
            <p:cNvPr id="14" name="文本框 13"/>
            <p:cNvSpPr txBox="1"/>
            <p:nvPr/>
          </p:nvSpPr>
          <p:spPr>
            <a:xfrm>
              <a:off x="4866" y="1617"/>
              <a:ext cx="2688" cy="725"/>
            </a:xfrm>
            <a:prstGeom prst="rect">
              <a:avLst/>
            </a:prstGeom>
            <a:noFill/>
          </p:spPr>
          <p:txBody>
            <a:bodyPr wrap="none" rtlCol="0">
              <a:spAutoFit/>
            </a:bodyPr>
            <a:p>
              <a:r>
                <a:rPr lang="zh-CN" altLang="en-US" sz="2400"/>
                <a:t>列竖式计算</a:t>
              </a:r>
              <a:endParaRPr lang="zh-CN" altLang="en-US" sz="2400"/>
            </a:p>
          </p:txBody>
        </p:sp>
      </p:grpSp>
      <p:grpSp>
        <p:nvGrpSpPr>
          <p:cNvPr id="60" name="组合 59"/>
          <p:cNvGrpSpPr/>
          <p:nvPr/>
        </p:nvGrpSpPr>
        <p:grpSpPr>
          <a:xfrm>
            <a:off x="535305" y="4098925"/>
            <a:ext cx="1732915" cy="721995"/>
            <a:chOff x="843" y="6855"/>
            <a:chExt cx="2729" cy="1137"/>
          </a:xfrm>
        </p:grpSpPr>
        <p:sp>
          <p:nvSpPr>
            <p:cNvPr id="58" name="文本框 57"/>
            <p:cNvSpPr txBox="1"/>
            <p:nvPr/>
          </p:nvSpPr>
          <p:spPr>
            <a:xfrm>
              <a:off x="1343" y="7062"/>
              <a:ext cx="1728" cy="725"/>
            </a:xfrm>
            <a:prstGeom prst="rect">
              <a:avLst/>
            </a:prstGeom>
            <a:noFill/>
          </p:spPr>
          <p:txBody>
            <a:bodyPr wrap="none" rtlCol="0">
              <a:spAutoFit/>
            </a:bodyPr>
            <a:p>
              <a:r>
                <a:rPr lang="zh-CN" altLang="en-US" sz="2400"/>
                <a:t>方法三</a:t>
              </a:r>
              <a:endParaRPr lang="en-US" altLang="zh-CN" sz="2400"/>
            </a:p>
          </p:txBody>
        </p:sp>
        <p:sp>
          <p:nvSpPr>
            <p:cNvPr id="59" name="右箭头 58"/>
            <p:cNvSpPr/>
            <p:nvPr/>
          </p:nvSpPr>
          <p:spPr>
            <a:xfrm>
              <a:off x="843" y="6855"/>
              <a:ext cx="2729" cy="1137"/>
            </a:xfrm>
            <a:prstGeom prst="rightArrow">
              <a:avLst>
                <a:gd name="adj1" fmla="val 73011"/>
                <a:gd name="adj2" fmla="val 50000"/>
              </a:avLst>
            </a:prstGeom>
            <a:noFill/>
            <a:ln w="53975">
              <a:solidFill>
                <a:srgbClr val="00B050"/>
              </a:solidFill>
            </a:ln>
            <a:effectLst>
              <a:glow rad="215900">
                <a:srgbClr val="92D05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2  3  4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7207250" y="414972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1" name="直接连接符 60"/>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6673215" y="4944745"/>
            <a:ext cx="2399665" cy="657225"/>
            <a:chOff x="10813" y="7851"/>
            <a:chExt cx="3779" cy="1035"/>
          </a:xfrm>
        </p:grpSpPr>
        <p:sp>
          <p:nvSpPr>
            <p:cNvPr id="64" name="圆角矩形标注 63"/>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文本框 64"/>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66" name="Text Box 29"/>
          <p:cNvSpPr txBox="1">
            <a:spLocks noChangeArrowheads="1"/>
          </p:cNvSpPr>
          <p:nvPr/>
        </p:nvSpPr>
        <p:spPr bwMode="auto">
          <a:xfrm>
            <a:off x="7653655" y="1718310"/>
            <a:ext cx="1546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767330" y="4772025"/>
            <a:ext cx="2524760" cy="1198880"/>
          </a:xfrm>
          <a:prstGeom prst="rect">
            <a:avLst/>
          </a:prstGeom>
          <a:noFill/>
        </p:spPr>
        <p:txBody>
          <a:bodyPr wrap="none" rtlCol="0" anchor="t">
            <a:spAutoFit/>
          </a:bodyPr>
          <a:p>
            <a:pPr algn="ct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可以商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p:tgtEl>
                                          <p:spTgt spid="56"/>
                                        </p:tgtEl>
                                        <p:attrNameLst>
                                          <p:attrName>ppt_y</p:attrName>
                                        </p:attrNameLst>
                                      </p:cBhvr>
                                      <p:tavLst>
                                        <p:tav tm="0">
                                          <p:val>
                                            <p:strVal val="#ppt_y+#ppt_h*1.125000"/>
                                          </p:val>
                                        </p:tav>
                                        <p:tav tm="100000">
                                          <p:val>
                                            <p:strVal val="#ppt_y"/>
                                          </p:val>
                                        </p:tav>
                                      </p:tavLst>
                                    </p:anim>
                                    <p:animEffect transition="in" filter="wipe(up)">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left)">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up)">
                                      <p:cBhvr>
                                        <p:cTn id="52" dur="500"/>
                                        <p:tgtEl>
                                          <p:spTgt spid="6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62" grpId="0" bldLvl="0" animBg="1"/>
      <p:bldP spid="57" grpId="0" bldLvl="0" animBg="1"/>
      <p:bldP spid="56" grpId="0" bldLvl="0" animBg="1"/>
      <p:bldP spid="66" grpId="0" bldLvl="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49575" y="960120"/>
            <a:ext cx="5974080" cy="460375"/>
          </a:xfrm>
          <a:prstGeom prst="rect">
            <a:avLst/>
          </a:prstGeom>
          <a:noFill/>
        </p:spPr>
        <p:txBody>
          <a:bodyPr wrap="none" rtlCol="0" anchor="t">
            <a:spAutoFit/>
          </a:bodyPr>
          <a:p>
            <a:pPr eaLnBrk="1" hangingPunct="1">
              <a:buFontTx/>
              <a:buNone/>
            </a:pPr>
            <a:r>
              <a:rPr lang="zh-CN" altLang="en-US" sz="2400" dirty="0">
                <a:latin typeface="微软雅黑" panose="020B0503020204020204" pitchFamily="34" charset="-122"/>
                <a:ea typeface="微软雅黑" panose="020B0503020204020204" pitchFamily="34" charset="-122"/>
                <a:sym typeface="+mn-ea"/>
              </a:rPr>
              <a:t>三种试商方法有什么不同？哪种比较简便？</a:t>
            </a:r>
            <a:endParaRPr lang="zh-CN" altLang="en-US" sz="2400">
              <a:latin typeface="微软雅黑" panose="020B0503020204020204" pitchFamily="34" charset="-122"/>
              <a:ea typeface="微软雅黑" panose="020B0503020204020204" pitchFamily="34" charset="-122"/>
            </a:endParaRPr>
          </a:p>
        </p:txBody>
      </p:sp>
      <p:sp>
        <p:nvSpPr>
          <p:cNvPr id="10" name="箭头: 右 11"/>
          <p:cNvSpPr/>
          <p:nvPr/>
        </p:nvSpPr>
        <p:spPr>
          <a:xfrm>
            <a:off x="4723765" y="1932305"/>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5576570" y="4342130"/>
            <a:ext cx="6097270" cy="778510"/>
            <a:chOff x="8742" y="7970"/>
            <a:chExt cx="9602" cy="1226"/>
          </a:xfrm>
        </p:grpSpPr>
        <p:grpSp>
          <p:nvGrpSpPr>
            <p:cNvPr id="60" name="组合 59"/>
            <p:cNvGrpSpPr/>
            <p:nvPr/>
          </p:nvGrpSpPr>
          <p:grpSpPr>
            <a:xfrm rot="0">
              <a:off x="8742" y="7970"/>
              <a:ext cx="8923" cy="1227"/>
              <a:chOff x="5488" y="1621"/>
              <a:chExt cx="12197" cy="3351"/>
            </a:xfrm>
          </p:grpSpPr>
          <p:grpSp>
            <p:nvGrpSpPr>
              <p:cNvPr id="61" name="组合 60"/>
              <p:cNvGrpSpPr/>
              <p:nvPr/>
            </p:nvGrpSpPr>
            <p:grpSpPr>
              <a:xfrm>
                <a:off x="5488" y="1621"/>
                <a:ext cx="12197" cy="3351"/>
                <a:chOff x="5488" y="1621"/>
                <a:chExt cx="12197" cy="3351"/>
              </a:xfrm>
            </p:grpSpPr>
            <p:sp>
              <p:nvSpPr>
                <p:cNvPr id="62" name="圆角矩形 6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4" name="圆角矩形 63"/>
              <p:cNvSpPr/>
              <p:nvPr/>
            </p:nvSpPr>
            <p:spPr>
              <a:xfrm>
                <a:off x="5627" y="1932"/>
                <a:ext cx="11934" cy="278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TextBox 19"/>
            <p:cNvSpPr txBox="1"/>
            <p:nvPr/>
          </p:nvSpPr>
          <p:spPr>
            <a:xfrm>
              <a:off x="8944" y="8221"/>
              <a:ext cx="9401" cy="725"/>
            </a:xfrm>
            <a:prstGeom prst="rect">
              <a:avLst/>
            </a:prstGeom>
            <a:noFill/>
            <a:ln w="19050">
              <a:noFill/>
            </a:ln>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方法</a:t>
              </a:r>
              <a:r>
                <a:rPr lang="zh-CN" altLang="en-US" sz="2400" dirty="0">
                  <a:solidFill>
                    <a:srgbClr val="C00000"/>
                  </a:solidFill>
                  <a:latin typeface="微软雅黑" panose="020B0503020204020204" pitchFamily="34" charset="-122"/>
                  <a:ea typeface="微软雅黑" panose="020B0503020204020204" pitchFamily="34" charset="-122"/>
                </a:rPr>
                <a:t>简便</a:t>
              </a:r>
              <a:r>
                <a:rPr lang="zh-CN" altLang="en-US" sz="2400" dirty="0">
                  <a:latin typeface="微软雅黑" panose="020B0503020204020204" pitchFamily="34" charset="-122"/>
                  <a:ea typeface="微软雅黑" panose="020B0503020204020204" pitchFamily="34" charset="-122"/>
                </a:rPr>
                <a:t>，常常要看</a:t>
              </a:r>
              <a:r>
                <a:rPr lang="zh-CN" altLang="en-US" sz="2400" dirty="0">
                  <a:solidFill>
                    <a:srgbClr val="C00000"/>
                  </a:solidFill>
                  <a:latin typeface="微软雅黑" panose="020B0503020204020204" pitchFamily="34" charset="-122"/>
                  <a:ea typeface="微软雅黑" panose="020B0503020204020204" pitchFamily="34" charset="-122"/>
                </a:rPr>
                <a:t>余数</a:t>
              </a:r>
              <a:r>
                <a:rPr lang="zh-CN" altLang="en-US" sz="2400" dirty="0">
                  <a:latin typeface="微软雅黑" panose="020B0503020204020204" pitchFamily="34" charset="-122"/>
                  <a:ea typeface="微软雅黑" panose="020B0503020204020204" pitchFamily="34" charset="-122"/>
                </a:rPr>
                <a:t>的情况</a:t>
              </a:r>
              <a:r>
                <a:rPr lang="zh-CN" altLang="en-US" sz="2400" dirty="0">
                  <a:solidFill>
                    <a:srgbClr val="C00000"/>
                  </a:solidFill>
                  <a:latin typeface="微软雅黑" panose="020B0503020204020204" pitchFamily="34" charset="-122"/>
                  <a:ea typeface="微软雅黑" panose="020B0503020204020204" pitchFamily="34" charset="-122"/>
                </a:rPr>
                <a:t>调商</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43610" y="1773555"/>
            <a:ext cx="3193415" cy="724535"/>
            <a:chOff x="2334" y="6870"/>
            <a:chExt cx="5029" cy="1141"/>
          </a:xfrm>
        </p:grpSpPr>
        <p:grpSp>
          <p:nvGrpSpPr>
            <p:cNvPr id="18" name="组合 17"/>
            <p:cNvGrpSpPr/>
            <p:nvPr/>
          </p:nvGrpSpPr>
          <p:grpSpPr>
            <a:xfrm rot="0">
              <a:off x="2334" y="6870"/>
              <a:ext cx="5029" cy="1141"/>
              <a:chOff x="5488" y="1621"/>
              <a:chExt cx="12197" cy="3351"/>
            </a:xfrm>
          </p:grpSpPr>
          <p:grpSp>
            <p:nvGrpSpPr>
              <p:cNvPr id="19" name="组合 18"/>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2" name="组合 21"/>
          <p:cNvGrpSpPr/>
          <p:nvPr/>
        </p:nvGrpSpPr>
        <p:grpSpPr>
          <a:xfrm>
            <a:off x="907415" y="2955925"/>
            <a:ext cx="3193415" cy="724535"/>
            <a:chOff x="2334" y="6870"/>
            <a:chExt cx="5029" cy="1141"/>
          </a:xfrm>
        </p:grpSpPr>
        <p:grpSp>
          <p:nvGrpSpPr>
            <p:cNvPr id="23" name="组合 22"/>
            <p:cNvGrpSpPr/>
            <p:nvPr/>
          </p:nvGrpSpPr>
          <p:grpSpPr>
            <a:xfrm rot="0">
              <a:off x="2334" y="6870"/>
              <a:ext cx="5029" cy="1141"/>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1" name="组合 30"/>
          <p:cNvGrpSpPr/>
          <p:nvPr/>
        </p:nvGrpSpPr>
        <p:grpSpPr>
          <a:xfrm>
            <a:off x="1136015" y="3975735"/>
            <a:ext cx="2802890" cy="1888490"/>
            <a:chOff x="2334" y="6870"/>
            <a:chExt cx="5029" cy="1141"/>
          </a:xfrm>
        </p:grpSpPr>
        <p:grpSp>
          <p:nvGrpSpPr>
            <p:cNvPr id="32" name="组合 31"/>
            <p:cNvGrpSpPr/>
            <p:nvPr/>
          </p:nvGrpSpPr>
          <p:grpSpPr>
            <a:xfrm rot="0">
              <a:off x="2334" y="6870"/>
              <a:ext cx="5029" cy="1141"/>
              <a:chOff x="5488" y="1621"/>
              <a:chExt cx="12197" cy="3351"/>
            </a:xfrm>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圆角矩形 35"/>
              <p:cNvSpPr/>
              <p:nvPr/>
            </p:nvSpPr>
            <p:spPr>
              <a:xfrm>
                <a:off x="5652" y="1734"/>
                <a:ext cx="11815" cy="31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文本框 36"/>
            <p:cNvSpPr txBox="1"/>
            <p:nvPr/>
          </p:nvSpPr>
          <p:spPr>
            <a:xfrm>
              <a:off x="2710" y="6902"/>
              <a:ext cx="4511" cy="1059"/>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根据被除数的前两位和除数的大小直接试商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1" name="箭头: 右 11"/>
          <p:cNvSpPr/>
          <p:nvPr/>
        </p:nvSpPr>
        <p:spPr>
          <a:xfrm>
            <a:off x="4723765" y="3077845"/>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42" name="箭头: 右 11"/>
          <p:cNvSpPr/>
          <p:nvPr/>
        </p:nvSpPr>
        <p:spPr>
          <a:xfrm>
            <a:off x="4723765" y="4533265"/>
            <a:ext cx="504000" cy="396000"/>
          </a:xfrm>
          <a:prstGeom prst="rightArrow">
            <a:avLst>
              <a:gd name="adj1" fmla="val 50000"/>
              <a:gd name="adj2" fmla="val 77563"/>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643880" y="2952750"/>
            <a:ext cx="4919980" cy="723900"/>
            <a:chOff x="8785" y="6691"/>
            <a:chExt cx="7748" cy="1140"/>
          </a:xfrm>
        </p:grpSpPr>
        <p:grpSp>
          <p:nvGrpSpPr>
            <p:cNvPr id="44" name="组合 43"/>
            <p:cNvGrpSpPr/>
            <p:nvPr/>
          </p:nvGrpSpPr>
          <p:grpSpPr>
            <a:xfrm rot="0">
              <a:off x="8785" y="6691"/>
              <a:ext cx="7749" cy="1141"/>
              <a:chOff x="5488" y="1621"/>
              <a:chExt cx="12197" cy="3351"/>
            </a:xfrm>
          </p:grpSpPr>
          <p:grpSp>
            <p:nvGrpSpPr>
              <p:cNvPr id="45" name="组合 44"/>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576" y="1932"/>
                <a:ext cx="12047"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TextBox 19"/>
            <p:cNvSpPr txBox="1"/>
            <p:nvPr/>
          </p:nvSpPr>
          <p:spPr>
            <a:xfrm>
              <a:off x="8953" y="6882"/>
              <a:ext cx="7431" cy="725"/>
            </a:xfrm>
            <a:prstGeom prst="rect">
              <a:avLst/>
            </a:prstGeom>
            <a:noFill/>
            <a:ln w="19050">
              <a:noFill/>
            </a:ln>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调商的可能性</a:t>
              </a:r>
              <a:r>
                <a:rPr lang="zh-CN" altLang="en-US" sz="2400" dirty="0">
                  <a:solidFill>
                    <a:srgbClr val="C00000"/>
                  </a:solidFill>
                  <a:latin typeface="微软雅黑" panose="020B0503020204020204" pitchFamily="34" charset="-122"/>
                  <a:ea typeface="微软雅黑" panose="020B0503020204020204" pitchFamily="34" charset="-122"/>
                </a:rPr>
                <a:t>较小</a:t>
              </a:r>
              <a:r>
                <a:rPr lang="zh-CN" altLang="en-US" sz="2400" dirty="0">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不容易计算</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576570" y="1776095"/>
            <a:ext cx="5412740" cy="723900"/>
            <a:chOff x="8785" y="4309"/>
            <a:chExt cx="8524" cy="1140"/>
          </a:xfrm>
        </p:grpSpPr>
        <p:grpSp>
          <p:nvGrpSpPr>
            <p:cNvPr id="52" name="组合 51"/>
            <p:cNvGrpSpPr/>
            <p:nvPr/>
          </p:nvGrpSpPr>
          <p:grpSpPr>
            <a:xfrm rot="0">
              <a:off x="8785" y="4309"/>
              <a:ext cx="8524" cy="1141"/>
              <a:chOff x="5488" y="1621"/>
              <a:chExt cx="12197" cy="3351"/>
            </a:xfrm>
          </p:grpSpPr>
          <p:grpSp>
            <p:nvGrpSpPr>
              <p:cNvPr id="53" name="组合 52"/>
              <p:cNvGrpSpPr/>
              <p:nvPr/>
            </p:nvGrpSpPr>
            <p:grpSpPr>
              <a:xfrm>
                <a:off x="5488" y="1621"/>
                <a:ext cx="12197" cy="3351"/>
                <a:chOff x="5488" y="1621"/>
                <a:chExt cx="12197" cy="3351"/>
              </a:xfrm>
            </p:grpSpPr>
            <p:sp>
              <p:nvSpPr>
                <p:cNvPr id="54" name="圆角矩形 5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圆角矩形 55"/>
              <p:cNvSpPr/>
              <p:nvPr/>
            </p:nvSpPr>
            <p:spPr>
              <a:xfrm>
                <a:off x="5652" y="1932"/>
                <a:ext cx="11815" cy="263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TextBox 19"/>
            <p:cNvSpPr txBox="1"/>
            <p:nvPr/>
          </p:nvSpPr>
          <p:spPr>
            <a:xfrm>
              <a:off x="9154" y="4517"/>
              <a:ext cx="7749" cy="725"/>
            </a:xfrm>
            <a:prstGeom prst="rect">
              <a:avLst/>
            </a:prstGeom>
            <a:noFill/>
            <a:ln w="19050">
              <a:noFill/>
            </a:ln>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商容易</a:t>
              </a:r>
              <a:r>
                <a:rPr lang="zh-CN" altLang="en-US" sz="2400" dirty="0">
                  <a:solidFill>
                    <a:srgbClr val="C00000"/>
                  </a:solidFill>
                  <a:latin typeface="微软雅黑" panose="020B0503020204020204" pitchFamily="34" charset="-122"/>
                  <a:ea typeface="微软雅黑" panose="020B0503020204020204" pitchFamily="34" charset="-122"/>
                </a:rPr>
                <a:t>偏小</a:t>
              </a:r>
              <a:r>
                <a:rPr lang="zh-CN" altLang="en-US" sz="2400" dirty="0">
                  <a:latin typeface="微软雅黑" panose="020B0503020204020204" pitchFamily="34" charset="-122"/>
                  <a:ea typeface="微软雅黑" panose="020B0503020204020204" pitchFamily="34" charset="-122"/>
                </a:rPr>
                <a:t>，需要调商，</a:t>
              </a:r>
              <a:r>
                <a:rPr lang="zh-CN" altLang="en-US" sz="2400" dirty="0">
                  <a:solidFill>
                    <a:srgbClr val="C00000"/>
                  </a:solidFill>
                  <a:latin typeface="微软雅黑" panose="020B0503020204020204" pitchFamily="34" charset="-122"/>
                  <a:ea typeface="微软雅黑" panose="020B0503020204020204" pitchFamily="34" charset="-122"/>
                </a:rPr>
                <a:t>比较容易</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righ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p:tgtEl>
                                          <p:spTgt spid="31"/>
                                        </p:tgtEl>
                                        <p:attrNameLst>
                                          <p:attrName>ppt_x</p:attrName>
                                        </p:attrNameLst>
                                      </p:cBhvr>
                                      <p:tavLst>
                                        <p:tav tm="0">
                                          <p:val>
                                            <p:strVal val="#ppt_x-#ppt_w*1.125000"/>
                                          </p:val>
                                        </p:tav>
                                        <p:tav tm="100000">
                                          <p:val>
                                            <p:strVal val="#ppt_x"/>
                                          </p:val>
                                        </p:tav>
                                      </p:tavLst>
                                    </p:anim>
                                    <p:animEffect transition="in" filter="wipe(right)">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4"/>
          <p:cNvSpPr>
            <a:spLocks noChangeArrowheads="1"/>
          </p:cNvSpPr>
          <p:nvPr/>
        </p:nvSpPr>
        <p:spPr bwMode="auto">
          <a:xfrm>
            <a:off x="2656285" y="2718873"/>
            <a:ext cx="7381053"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25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&lt;180           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&lt;130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42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&lt;218           45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&lt;200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51"/>
          <p:cNvSpPr txBox="1">
            <a:spLocks noChangeArrowheads="1"/>
          </p:cNvSpPr>
          <p:nvPr/>
        </p:nvSpPr>
        <p:spPr bwMode="auto">
          <a:xfrm>
            <a:off x="3674189" y="3195365"/>
            <a:ext cx="5687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 name="TextBox 51"/>
          <p:cNvSpPr txBox="1">
            <a:spLocks noChangeArrowheads="1"/>
          </p:cNvSpPr>
          <p:nvPr/>
        </p:nvSpPr>
        <p:spPr bwMode="auto">
          <a:xfrm>
            <a:off x="3680870" y="4136607"/>
            <a:ext cx="5687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TextBox 51"/>
          <p:cNvSpPr txBox="1">
            <a:spLocks noChangeArrowheads="1"/>
          </p:cNvSpPr>
          <p:nvPr/>
        </p:nvSpPr>
        <p:spPr bwMode="auto">
          <a:xfrm>
            <a:off x="6987426" y="3203759"/>
            <a:ext cx="5687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TextBox 51"/>
          <p:cNvSpPr txBox="1">
            <a:spLocks noChangeArrowheads="1"/>
          </p:cNvSpPr>
          <p:nvPr/>
        </p:nvSpPr>
        <p:spPr bwMode="auto">
          <a:xfrm>
            <a:off x="6972094" y="4122988"/>
            <a:ext cx="5687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2857964" y="1273219"/>
            <a:ext cx="3621161" cy="460375"/>
          </a:xfrm>
          <a:prstGeom prst="rect">
            <a:avLst/>
          </a:prstGeom>
          <a:noFill/>
        </p:spPr>
        <p:txBody>
          <a:bodyPr wrap="square" rtlCol="0">
            <a:spAutoFit/>
          </a:bodyPr>
          <a:lstStyle/>
          <a:p>
            <a:pPr>
              <a:lnSpc>
                <a:spcPct val="10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）里最大能填几？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2" name="组合 51"/>
          <p:cNvGrpSpPr/>
          <p:nvPr/>
        </p:nvGrpSpPr>
        <p:grpSpPr>
          <a:xfrm rot="0">
            <a:off x="1978660" y="2454275"/>
            <a:ext cx="7355840" cy="2928620"/>
            <a:chOff x="1895" y="4083"/>
            <a:chExt cx="7143" cy="2324"/>
          </a:xfrm>
        </p:grpSpPr>
        <p:sp>
          <p:nvSpPr>
            <p:cNvPr id="53" name="圆角矩形 52"/>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Folded Corner 15"/>
          <p:cNvSpPr/>
          <p:nvPr/>
        </p:nvSpPr>
        <p:spPr>
          <a:xfrm>
            <a:off x="746760" y="2085975"/>
            <a:ext cx="2273935" cy="2944495"/>
          </a:xfrm>
          <a:prstGeom prst="foldedCorner">
            <a:avLst/>
          </a:prstGeom>
          <a:solidFill>
            <a:srgbClr val="85B0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0" name="Folded Corner 28"/>
          <p:cNvSpPr/>
          <p:nvPr/>
        </p:nvSpPr>
        <p:spPr>
          <a:xfrm>
            <a:off x="3590925" y="2085975"/>
            <a:ext cx="2273935" cy="294449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5" name="Folded Corner 34"/>
          <p:cNvSpPr/>
          <p:nvPr/>
        </p:nvSpPr>
        <p:spPr>
          <a:xfrm>
            <a:off x="6412865" y="2085975"/>
            <a:ext cx="2273935" cy="2944495"/>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6" name="Folded Corner 45"/>
          <p:cNvSpPr/>
          <p:nvPr/>
        </p:nvSpPr>
        <p:spPr>
          <a:xfrm>
            <a:off x="9239250" y="2085975"/>
            <a:ext cx="2273935" cy="2944495"/>
          </a:xfrm>
          <a:prstGeom prst="foldedCorner">
            <a:avLst/>
          </a:prstGeom>
          <a:solidFill>
            <a:srgbClr val="EF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5" name="Text Box 30"/>
          <p:cNvSpPr txBox="1">
            <a:spLocks noChangeArrowheads="1"/>
          </p:cNvSpPr>
          <p:nvPr/>
        </p:nvSpPr>
        <p:spPr bwMode="auto">
          <a:xfrm>
            <a:off x="1700304" y="3329247"/>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56623" y="2831476"/>
            <a:ext cx="1902431" cy="552784"/>
            <a:chOff x="3280128" y="1462810"/>
            <a:chExt cx="2269317" cy="552784"/>
          </a:xfrm>
        </p:grpSpPr>
        <p:pic>
          <p:nvPicPr>
            <p:cNvPr id="17"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30"/>
            <p:cNvSpPr txBox="1">
              <a:spLocks noChangeArrowheads="1"/>
            </p:cNvSpPr>
            <p:nvPr/>
          </p:nvSpPr>
          <p:spPr bwMode="auto">
            <a:xfrm>
              <a:off x="4173082"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0" name="直接连接符 19"/>
          <p:cNvCxnSpPr>
            <a:cxnSpLocks noChangeShapeType="1"/>
          </p:cNvCxnSpPr>
          <p:nvPr/>
        </p:nvCxnSpPr>
        <p:spPr bwMode="auto">
          <a:xfrm>
            <a:off x="1519810" y="3876210"/>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1" name="Text Box 29"/>
          <p:cNvSpPr txBox="1">
            <a:spLocks noChangeArrowheads="1"/>
          </p:cNvSpPr>
          <p:nvPr/>
        </p:nvSpPr>
        <p:spPr bwMode="auto">
          <a:xfrm>
            <a:off x="1986191" y="240335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29"/>
          <p:cNvSpPr txBox="1">
            <a:spLocks noChangeArrowheads="1"/>
          </p:cNvSpPr>
          <p:nvPr/>
        </p:nvSpPr>
        <p:spPr bwMode="auto">
          <a:xfrm>
            <a:off x="1970210" y="3841283"/>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30"/>
          <p:cNvSpPr txBox="1">
            <a:spLocks noChangeArrowheads="1"/>
          </p:cNvSpPr>
          <p:nvPr/>
        </p:nvSpPr>
        <p:spPr bwMode="auto">
          <a:xfrm>
            <a:off x="4481195" y="3313430"/>
            <a:ext cx="97599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2 0 0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869492" y="2817090"/>
            <a:ext cx="1765271" cy="567389"/>
            <a:chOff x="3280128" y="1462810"/>
            <a:chExt cx="2105706" cy="567389"/>
          </a:xfrm>
        </p:grpSpPr>
        <p:pic>
          <p:nvPicPr>
            <p:cNvPr id="25"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29"/>
            <p:cNvSpPr txBox="1">
              <a:spLocks noChangeArrowheads="1"/>
            </p:cNvSpPr>
            <p:nvPr/>
          </p:nvSpPr>
          <p:spPr bwMode="auto">
            <a:xfrm>
              <a:off x="3280128" y="1462810"/>
              <a:ext cx="70923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Text Box 30"/>
            <p:cNvSpPr txBox="1">
              <a:spLocks noChangeArrowheads="1"/>
            </p:cNvSpPr>
            <p:nvPr/>
          </p:nvSpPr>
          <p:spPr bwMode="auto">
            <a:xfrm>
              <a:off x="4009471" y="149616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2 0 0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8" name="直接连接符 27"/>
          <p:cNvCxnSpPr>
            <a:cxnSpLocks noChangeShapeType="1"/>
          </p:cNvCxnSpPr>
          <p:nvPr/>
        </p:nvCxnSpPr>
        <p:spPr bwMode="auto">
          <a:xfrm>
            <a:off x="4484749" y="3891669"/>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9" name="Text Box 29"/>
          <p:cNvSpPr txBox="1">
            <a:spLocks noChangeArrowheads="1"/>
          </p:cNvSpPr>
          <p:nvPr/>
        </p:nvSpPr>
        <p:spPr bwMode="auto">
          <a:xfrm>
            <a:off x="5016535" y="239467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Text Box 29"/>
          <p:cNvSpPr txBox="1">
            <a:spLocks noChangeArrowheads="1"/>
          </p:cNvSpPr>
          <p:nvPr/>
        </p:nvSpPr>
        <p:spPr bwMode="auto">
          <a:xfrm>
            <a:off x="5029129" y="387261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7" name="组合 10"/>
          <p:cNvGrpSpPr/>
          <p:nvPr/>
        </p:nvGrpSpPr>
        <p:grpSpPr>
          <a:xfrm>
            <a:off x="6520505" y="2849498"/>
            <a:ext cx="2027346" cy="549910"/>
            <a:chOff x="3430587" y="1465684"/>
            <a:chExt cx="2027346" cy="549910"/>
          </a:xfrm>
        </p:grpSpPr>
        <p:pic>
          <p:nvPicPr>
            <p:cNvPr id="4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 Box 30"/>
            <p:cNvSpPr txBox="1">
              <a:spLocks noChangeArrowheads="1"/>
            </p:cNvSpPr>
            <p:nvPr/>
          </p:nvSpPr>
          <p:spPr bwMode="auto">
            <a:xfrm>
              <a:off x="408157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1 0 4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1" name="Text Box 30"/>
          <p:cNvSpPr txBox="1">
            <a:spLocks noChangeArrowheads="1"/>
          </p:cNvSpPr>
          <p:nvPr/>
        </p:nvSpPr>
        <p:spPr bwMode="auto">
          <a:xfrm>
            <a:off x="7169806" y="3357932"/>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1 0 4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52" name="直接连接符 51"/>
          <p:cNvCxnSpPr>
            <a:cxnSpLocks noChangeShapeType="1"/>
          </p:cNvCxnSpPr>
          <p:nvPr/>
        </p:nvCxnSpPr>
        <p:spPr bwMode="auto">
          <a:xfrm>
            <a:off x="7043624" y="3880130"/>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53" name="Text Box 29"/>
          <p:cNvSpPr txBox="1">
            <a:spLocks noChangeArrowheads="1"/>
          </p:cNvSpPr>
          <p:nvPr/>
        </p:nvSpPr>
        <p:spPr bwMode="auto">
          <a:xfrm>
            <a:off x="7710159" y="2404661"/>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Text Box 29"/>
          <p:cNvSpPr txBox="1">
            <a:spLocks noChangeArrowheads="1"/>
          </p:cNvSpPr>
          <p:nvPr/>
        </p:nvSpPr>
        <p:spPr bwMode="auto">
          <a:xfrm>
            <a:off x="7719283" y="3854842"/>
            <a:ext cx="371076"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5" name="组合 10"/>
          <p:cNvGrpSpPr/>
          <p:nvPr/>
        </p:nvGrpSpPr>
        <p:grpSpPr>
          <a:xfrm>
            <a:off x="9458131" y="2849717"/>
            <a:ext cx="2043856" cy="549910"/>
            <a:chOff x="3430587" y="1465684"/>
            <a:chExt cx="2043856" cy="549910"/>
          </a:xfrm>
        </p:grpSpPr>
        <p:pic>
          <p:nvPicPr>
            <p:cNvPr id="5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8" name="Text Box 30"/>
            <p:cNvSpPr txBox="1">
              <a:spLocks noChangeArrowheads="1"/>
            </p:cNvSpPr>
            <p:nvPr/>
          </p:nvSpPr>
          <p:spPr bwMode="auto">
            <a:xfrm>
              <a:off x="409808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1 8 2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9" name="Text Box 30"/>
          <p:cNvSpPr txBox="1">
            <a:spLocks noChangeArrowheads="1"/>
          </p:cNvSpPr>
          <p:nvPr/>
        </p:nvSpPr>
        <p:spPr bwMode="auto">
          <a:xfrm>
            <a:off x="10129022" y="3349896"/>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1 6 8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60" name="直接连接符 59"/>
          <p:cNvCxnSpPr>
            <a:cxnSpLocks noChangeShapeType="1"/>
          </p:cNvCxnSpPr>
          <p:nvPr/>
        </p:nvCxnSpPr>
        <p:spPr bwMode="auto">
          <a:xfrm>
            <a:off x="10059355" y="3858124"/>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61" name="Text Box 29"/>
          <p:cNvSpPr txBox="1">
            <a:spLocks noChangeArrowheads="1"/>
          </p:cNvSpPr>
          <p:nvPr/>
        </p:nvSpPr>
        <p:spPr bwMode="auto">
          <a:xfrm>
            <a:off x="10664930" y="243980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2" name="Text Box 29"/>
          <p:cNvSpPr txBox="1">
            <a:spLocks noChangeArrowheads="1"/>
          </p:cNvSpPr>
          <p:nvPr/>
        </p:nvSpPr>
        <p:spPr bwMode="auto">
          <a:xfrm>
            <a:off x="10411844" y="3859394"/>
            <a:ext cx="73336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left)">
                                      <p:cBhvr>
                                        <p:cTn id="57" dur="500"/>
                                        <p:tgtEl>
                                          <p:spTgt spid="5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500"/>
                                        <p:tgtEl>
                                          <p:spTgt spid="6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500"/>
                                        <p:tgtEl>
                                          <p:spTgt spid="6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1" grpId="0" bldLvl="0" animBg="1"/>
      <p:bldP spid="22" grpId="0" bldLvl="0" animBg="1"/>
      <p:bldP spid="23" grpId="0" bldLvl="0" animBg="1"/>
      <p:bldP spid="29" grpId="0" bldLvl="0" animBg="1"/>
      <p:bldP spid="30" grpId="0" bldLvl="0" animBg="1"/>
      <p:bldP spid="51" grpId="0" bldLvl="0" animBg="1"/>
      <p:bldP spid="53" grpId="0" bldLvl="0" animBg="1"/>
      <p:bldP spid="54" grpId="0" bldLvl="0" animBg="1"/>
      <p:bldP spid="59" grpId="0" bldLvl="0" animBg="1"/>
      <p:bldP spid="61" grpId="0" bldLvl="0" animBg="1"/>
      <p:bldP spid="62" grpId="0" bldLvl="0" animBg="1"/>
    </p:bldLst>
  </p:timing>
</p:sld>
</file>

<file path=ppt/tags/tag1.xml><?xml version="1.0" encoding="utf-8"?>
<p:tagLst xmlns:p="http://schemas.openxmlformats.org/presentationml/2006/main">
  <p:tag name="MH" val="20170627103538"/>
  <p:tag name="MH_LIBRARY" val="GRAPHIC"/>
  <p:tag name="MH_TYPE" val="SubTitle"/>
  <p:tag name="MH_ORDER" val="1"/>
</p:tagLst>
</file>

<file path=ppt/tags/tag10.xml><?xml version="1.0" encoding="utf-8"?>
<p:tagLst xmlns:p="http://schemas.openxmlformats.org/presentationml/2006/main">
  <p:tag name="KSO_WM_UNIT_PLACING_PICTURE_USER_VIEWPORT" val="{&quot;height&quot;:7593,&quot;width&quot;:19200}"/>
</p:tagLst>
</file>

<file path=ppt/tags/tag11.xml><?xml version="1.0" encoding="utf-8"?>
<p:tagLst xmlns:p="http://schemas.openxmlformats.org/presentationml/2006/main">
  <p:tag name="KSO_WM_UNIT_PLACING_PICTURE_USER_VIEWPORT" val="{&quot;height&quot;:7593,&quot;width&quot;:19200}"/>
</p:tagLst>
</file>

<file path=ppt/tags/tag12.xml><?xml version="1.0" encoding="utf-8"?>
<p:tagLst xmlns:p="http://schemas.openxmlformats.org/presentationml/2006/main">
  <p:tag name="KSO_WM_UNIT_PLACING_PICTURE_USER_VIEWPORT" val="{&quot;height&quot;:7593,&quot;width&quot;:19200}"/>
</p:tagLst>
</file>

<file path=ppt/tags/tag13.xml><?xml version="1.0" encoding="utf-8"?>
<p:tagLst xmlns:p="http://schemas.openxmlformats.org/presentationml/2006/main">
  <p:tag name="KSO_WM_UNIT_PLACING_PICTURE_USER_VIEWPORT" val="{&quot;height&quot;:7593,&quot;width&quot;:19200}"/>
</p:tagLst>
</file>

<file path=ppt/tags/tag1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2.xml><?xml version="1.0" encoding="utf-8"?>
<p:tagLst xmlns:p="http://schemas.openxmlformats.org/presentationml/2006/main">
  <p:tag name="MH" val="20170627103538"/>
  <p:tag name="MH_LIBRARY" val="GRAPHIC"/>
  <p:tag name="MH_TYPE" val="SubTitle"/>
  <p:tag name="MH_ORDER" val="1"/>
</p:tagLst>
</file>

<file path=ppt/tags/tag3.xml><?xml version="1.0" encoding="utf-8"?>
<p:tagLst xmlns:p="http://schemas.openxmlformats.org/presentationml/2006/main">
  <p:tag name="MH" val="20170627103538"/>
  <p:tag name="MH_LIBRARY" val="GRAPHIC"/>
  <p:tag name="MH_TYPE" val="SubTitle"/>
  <p:tag name="MH_ORDER" val="1"/>
</p:tagLst>
</file>

<file path=ppt/tags/tag4.xml><?xml version="1.0" encoding="utf-8"?>
<p:tagLst xmlns:p="http://schemas.openxmlformats.org/presentationml/2006/main">
  <p:tag name="MH" val="20170627103538"/>
  <p:tag name="MH_LIBRARY" val="GRAPHIC"/>
  <p:tag name="MH_TYPE" val="SubTitle"/>
  <p:tag name="MH_ORDER" val="1"/>
</p:tagLst>
</file>

<file path=ppt/tags/tag5.xml><?xml version="1.0" encoding="utf-8"?>
<p:tagLst xmlns:p="http://schemas.openxmlformats.org/presentationml/2006/main">
  <p:tag name="MH" val="20170627103538"/>
  <p:tag name="MH_LIBRARY" val="GRAPHIC"/>
  <p:tag name="MH_TYPE" val="SubTitle"/>
  <p:tag name="MH_ORDER" val="1"/>
</p:tagLst>
</file>

<file path=ppt/tags/tag6.xml><?xml version="1.0" encoding="utf-8"?>
<p:tagLst xmlns:p="http://schemas.openxmlformats.org/presentationml/2006/main">
  <p:tag name="MH" val="20170627103538"/>
  <p:tag name="MH_LIBRARY" val="GRAPHIC"/>
  <p:tag name="MH_TYPE" val="SubTitle"/>
  <p:tag name="MH_ORDER" val="1"/>
</p:tagLst>
</file>

<file path=ppt/tags/tag7.xml><?xml version="1.0" encoding="utf-8"?>
<p:tagLst xmlns:p="http://schemas.openxmlformats.org/presentationml/2006/main">
  <p:tag name="MH" val="20170627103538"/>
  <p:tag name="MH_LIBRARY" val="GRAPHIC"/>
  <p:tag name="MH_TYPE" val="SubTitle"/>
  <p:tag name="MH_ORDER" val="1"/>
</p:tagLst>
</file>

<file path=ppt/tags/tag8.xml><?xml version="1.0" encoding="utf-8"?>
<p:tagLst xmlns:p="http://schemas.openxmlformats.org/presentationml/2006/main">
  <p:tag name="MH" val="20170627103538"/>
  <p:tag name="MH_LIBRARY" val="GRAPHIC"/>
  <p:tag name="MH_TYPE" val="SubTitle"/>
  <p:tag name="MH_ORDER" val="1"/>
</p:tagLst>
</file>

<file path=ppt/tags/tag9.xml><?xml version="1.0" encoding="utf-8"?>
<p:tagLst xmlns:p="http://schemas.openxmlformats.org/presentationml/2006/main">
  <p:tag name="MH" val="20170627103538"/>
  <p:tag name="MH_LIBRARY" val="GRAPHIC"/>
  <p:tag name="MH_TYPE" val="SubTitle"/>
  <p:tag name="MH_ORDER"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1425</Words>
  <Application>WPS 演示</Application>
  <PresentationFormat>宽屏</PresentationFormat>
  <Paragraphs>335</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Arial</vt:lpstr>
      <vt:lpstr>宋体</vt:lpstr>
      <vt:lpstr>Wingdings</vt:lpstr>
      <vt:lpstr>微软雅黑</vt:lpstr>
      <vt:lpstr>Wingdings</vt:lpstr>
      <vt:lpstr>Times New Roman</vt:lpstr>
      <vt:lpstr>等线</vt:lpstr>
      <vt:lpstr>Arial Unicode MS</vt:lpstr>
      <vt:lpstr>Calibri</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C0533401E38C48F8B1149D70868D9C5B</vt:lpwstr>
  </property>
</Properties>
</file>