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6" r:id="rId4"/>
  </p:sldMasterIdLst>
  <p:notesMasterIdLst>
    <p:notesMasterId r:id="rId24"/>
  </p:notesMasterIdLst>
  <p:handoutMasterIdLst>
    <p:handoutMasterId r:id="rId25"/>
  </p:handoutMasterIdLst>
  <p:sldIdLst>
    <p:sldId id="452" r:id="rId5"/>
    <p:sldId id="256" r:id="rId6"/>
    <p:sldId id="453" r:id="rId7"/>
    <p:sldId id="454" r:id="rId8"/>
    <p:sldId id="455" r:id="rId9"/>
    <p:sldId id="457" r:id="rId10"/>
    <p:sldId id="458" r:id="rId11"/>
    <p:sldId id="459" r:id="rId12"/>
    <p:sldId id="456" r:id="rId13"/>
    <p:sldId id="460" r:id="rId14"/>
    <p:sldId id="461" r:id="rId15"/>
    <p:sldId id="462" r:id="rId16"/>
    <p:sldId id="465" r:id="rId17"/>
    <p:sldId id="466" r:id="rId18"/>
    <p:sldId id="467" r:id="rId19"/>
    <p:sldId id="463" r:id="rId20"/>
    <p:sldId id="464" r:id="rId21"/>
    <p:sldId id="394" r:id="rId22"/>
    <p:sldId id="471" r:id="rId23"/>
  </p:sldIdLst>
  <p:sldSz cx="9144000" cy="5143500"/>
  <p:notesSz cx="6858000" cy="9144000"/>
  <p:custDataLst>
    <p:tags r:id="rId29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56" autoAdjust="0"/>
    <p:restoredTop sz="96279" autoAdjust="0"/>
  </p:normalViewPr>
  <p:slideViewPr>
    <p:cSldViewPr>
      <p:cViewPr varScale="1">
        <p:scale>
          <a:sx n="145" d="100"/>
          <a:sy n="145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819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1EDCF18A-6581-4F53-B87B-D13781DD6F24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9107BE18-EF96-42CC-9E13-03D5D612EC85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717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EA8F43BA-E6A1-4BE1-8479-EA4C4A8418B7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楷体" panose="02010609060101010101" pitchFamily="49" charset="-122"/>
              </a:rPr>
              <a:t>状元成才路</a:t>
            </a:r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BB328038-B418-4BBD-975D-F571E1133A89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emf"/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027" name="组合 3"/>
          <p:cNvGrpSpPr/>
          <p:nvPr/>
        </p:nvGrpSpPr>
        <p:grpSpPr>
          <a:xfrm>
            <a:off x="2951163" y="0"/>
            <a:ext cx="3241675" cy="1066800"/>
            <a:chOff x="2915816" y="0"/>
            <a:chExt cx="3240360" cy="1066272"/>
          </a:xfrm>
        </p:grpSpPr>
        <p:pic>
          <p:nvPicPr>
            <p:cNvPr id="1028" name="图片 4"/>
            <p:cNvPicPr>
              <a:picLocks noChangeAspect="1"/>
            </p:cNvPicPr>
            <p:nvPr/>
          </p:nvPicPr>
          <p:blipFill>
            <a:blip r:embed="rId3"/>
            <a:srcRect l="14563" t="6688" r="12595" b="73626"/>
            <a:stretch>
              <a:fillRect/>
            </a:stretch>
          </p:blipFill>
          <p:spPr>
            <a:xfrm>
              <a:off x="2915816" y="216024"/>
              <a:ext cx="3145912" cy="8502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029" name="图片 5"/>
            <p:cNvPicPr>
              <a:picLocks noChangeAspect="1"/>
            </p:cNvPicPr>
            <p:nvPr/>
          </p:nvPicPr>
          <p:blipFill>
            <a:blip r:embed="rId4"/>
            <a:srcRect t="43400" b="45402"/>
            <a:stretch>
              <a:fillRect/>
            </a:stretch>
          </p:blipFill>
          <p:spPr>
            <a:xfrm>
              <a:off x="2987824" y="0"/>
              <a:ext cx="3168352" cy="35485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rcRect l="1176" t="1001" r="1176" b="100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9" name="文本框 2"/>
          <p:cNvSpPr txBox="1"/>
          <p:nvPr/>
        </p:nvSpPr>
        <p:spPr>
          <a:xfrm rot="20132266">
            <a:off x="3678573" y="2340917"/>
            <a:ext cx="178685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1"/>
          <p:cNvPicPr>
            <a:picLocks noChangeAspect="1"/>
          </p:cNvPicPr>
          <p:nvPr/>
        </p:nvPicPr>
        <p:blipFill>
          <a:blip r:embed="rId2"/>
          <a:srcRect r="1134" b="176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3" name="矩形 2"/>
          <p:cNvSpPr/>
          <p:nvPr/>
        </p:nvSpPr>
        <p:spPr>
          <a:xfrm>
            <a:off x="539750" y="339725"/>
            <a:ext cx="8064500" cy="4464050"/>
          </a:xfrm>
          <a:prstGeom prst="rect">
            <a:avLst/>
          </a:prstGeom>
          <a:solidFill>
            <a:schemeClr val="bg1">
              <a:alpha val="30000"/>
            </a:schemeClr>
          </a:solidFill>
          <a:ln w="98425">
            <a:solidFill>
              <a:srgbClr val="EFC83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512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625" y="1347788"/>
            <a:ext cx="2922588" cy="334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123825"/>
            <a:ext cx="1731963" cy="431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6" name="文本框 5"/>
          <p:cNvSpPr txBox="1"/>
          <p:nvPr/>
        </p:nvSpPr>
        <p:spPr>
          <a:xfrm rot="20132266">
            <a:off x="3678573" y="2340917"/>
            <a:ext cx="178685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rcRect r="1134" b="176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7" name="矩形 2"/>
          <p:cNvSpPr/>
          <p:nvPr/>
        </p:nvSpPr>
        <p:spPr>
          <a:xfrm>
            <a:off x="539750" y="339725"/>
            <a:ext cx="8064500" cy="4464050"/>
          </a:xfrm>
          <a:prstGeom prst="rect">
            <a:avLst/>
          </a:prstGeom>
          <a:solidFill>
            <a:schemeClr val="bg1">
              <a:alpha val="30000"/>
            </a:schemeClr>
          </a:solidFill>
          <a:ln w="98425">
            <a:solidFill>
              <a:srgbClr val="EFC83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6148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195263"/>
            <a:ext cx="1733550" cy="431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9" name="图片 4"/>
          <p:cNvPicPr>
            <a:picLocks noChangeAspect="1"/>
          </p:cNvPicPr>
          <p:nvPr/>
        </p:nvPicPr>
        <p:blipFill>
          <a:blip r:embed="rId4"/>
          <a:srcRect l="-4910" t="20290" r="4912" b="39133"/>
          <a:stretch>
            <a:fillRect/>
          </a:stretch>
        </p:blipFill>
        <p:spPr>
          <a:xfrm rot="20580000">
            <a:off x="7408863" y="4397375"/>
            <a:ext cx="1420812" cy="576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50" name="文本框 5"/>
          <p:cNvSpPr txBox="1"/>
          <p:nvPr/>
        </p:nvSpPr>
        <p:spPr>
          <a:xfrm rot="20132266">
            <a:off x="3678573" y="2340917"/>
            <a:ext cx="178685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13"/>
          <p:cNvSpPr txBox="1"/>
          <p:nvPr/>
        </p:nvSpPr>
        <p:spPr>
          <a:xfrm>
            <a:off x="3450539" y="255136"/>
            <a:ext cx="2242922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12700">
                  <a:noFill/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激趣导入</a:t>
            </a:r>
            <a:endParaRPr kumimoji="0" lang="zh-CN" altLang="en-US" sz="4000" b="1" i="0" u="none" strike="noStrike" kern="1200" cap="none" spc="0" normalizeH="0" baseline="0" noProof="1">
              <a:ln w="12700">
                <a:noFill/>
                <a:prstDash val="solid"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9219" name="矩形 2"/>
          <p:cNvSpPr/>
          <p:nvPr/>
        </p:nvSpPr>
        <p:spPr>
          <a:xfrm>
            <a:off x="611188" y="842963"/>
            <a:ext cx="44291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宋体" panose="02010600030101010101" pitchFamily="2" charset="-122"/>
              </a:rPr>
              <a:t>小狗拥有哪些技能？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9220" name="图片 4"/>
          <p:cNvPicPr>
            <a:picLocks noChangeAspect="1"/>
          </p:cNvPicPr>
          <p:nvPr/>
        </p:nvPicPr>
        <p:blipFill>
          <a:blip r:embed="rId1"/>
          <a:srcRect l="8432" t="14842" r="19637" b="8432"/>
          <a:stretch>
            <a:fillRect/>
          </a:stretch>
        </p:blipFill>
        <p:spPr>
          <a:xfrm>
            <a:off x="439738" y="1693863"/>
            <a:ext cx="2466975" cy="1755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1" name="图片 6"/>
          <p:cNvPicPr>
            <a:picLocks noChangeAspect="1"/>
          </p:cNvPicPr>
          <p:nvPr/>
        </p:nvPicPr>
        <p:blipFill>
          <a:blip r:embed="rId2"/>
          <a:srcRect r="9152"/>
          <a:stretch>
            <a:fillRect/>
          </a:stretch>
        </p:blipFill>
        <p:spPr>
          <a:xfrm>
            <a:off x="3184525" y="1693863"/>
            <a:ext cx="2828925" cy="1754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2" name="图片 8"/>
          <p:cNvPicPr>
            <a:picLocks noChangeAspect="1"/>
          </p:cNvPicPr>
          <p:nvPr/>
        </p:nvPicPr>
        <p:blipFill>
          <a:blip r:embed="rId3"/>
          <a:srcRect t="7294" b="29290"/>
          <a:stretch>
            <a:fillRect/>
          </a:stretch>
        </p:blipFill>
        <p:spPr>
          <a:xfrm>
            <a:off x="6516688" y="1670050"/>
            <a:ext cx="1871662" cy="1781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3" name="矩形 1"/>
          <p:cNvSpPr/>
          <p:nvPr/>
        </p:nvSpPr>
        <p:spPr>
          <a:xfrm>
            <a:off x="1349375" y="3449638"/>
            <a:ext cx="6477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跑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224" name="矩形 1"/>
          <p:cNvSpPr/>
          <p:nvPr/>
        </p:nvSpPr>
        <p:spPr>
          <a:xfrm>
            <a:off x="4233863" y="3424238"/>
            <a:ext cx="6477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叫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225" name="矩形 1"/>
          <p:cNvSpPr/>
          <p:nvPr/>
        </p:nvSpPr>
        <p:spPr>
          <a:xfrm>
            <a:off x="7235825" y="3424238"/>
            <a:ext cx="6492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跳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226" name="矩形 1"/>
          <p:cNvSpPr/>
          <p:nvPr/>
        </p:nvSpPr>
        <p:spPr>
          <a:xfrm>
            <a:off x="2906713" y="4173538"/>
            <a:ext cx="52562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滚、扑、撕、咬、看门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9224" grpId="0"/>
      <p:bldP spid="9225" grpId="0"/>
      <p:bldP spid="92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611188" y="615950"/>
            <a:ext cx="8137525" cy="1468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    从课文中的几个角色对待这只小狗的态度上，你觉得这些角色具有什么特点？你能分别用两个词语来形容吗？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grpSp>
        <p:nvGrpSpPr>
          <p:cNvPr id="18435" name="组合 2"/>
          <p:cNvGrpSpPr/>
          <p:nvPr/>
        </p:nvGrpSpPr>
        <p:grpSpPr>
          <a:xfrm>
            <a:off x="852488" y="2066925"/>
            <a:ext cx="1381125" cy="1477963"/>
            <a:chOff x="1677217" y="2108235"/>
            <a:chExt cx="2121825" cy="2516206"/>
          </a:xfrm>
        </p:grpSpPr>
        <p:pic>
          <p:nvPicPr>
            <p:cNvPr id="18449" name="图片 5"/>
            <p:cNvPicPr>
              <a:picLocks noChangeAspect="1"/>
            </p:cNvPicPr>
            <p:nvPr/>
          </p:nvPicPr>
          <p:blipFill>
            <a:blip r:embed="rId1"/>
            <a:srcRect l="5176" t="12198" r="29433" b="14611"/>
            <a:stretch>
              <a:fillRect/>
            </a:stretch>
          </p:blipFill>
          <p:spPr>
            <a:xfrm>
              <a:off x="1935926" y="2108235"/>
              <a:ext cx="1604408" cy="205158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8450" name="矩形 4"/>
            <p:cNvSpPr/>
            <p:nvPr/>
          </p:nvSpPr>
          <p:spPr>
            <a:xfrm>
              <a:off x="1677217" y="3943534"/>
              <a:ext cx="2121825" cy="68090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小公鸡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6" name="TextBox 9"/>
          <p:cNvSpPr txBox="1"/>
          <p:nvPr/>
        </p:nvSpPr>
        <p:spPr>
          <a:xfrm>
            <a:off x="758825" y="3597275"/>
            <a:ext cx="2055813" cy="982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关心他人、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真诚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37" name="组合 6"/>
          <p:cNvGrpSpPr/>
          <p:nvPr/>
        </p:nvGrpSpPr>
        <p:grpSpPr>
          <a:xfrm>
            <a:off x="2735263" y="2084388"/>
            <a:ext cx="1592262" cy="1423987"/>
            <a:chOff x="3484233" y="2477718"/>
            <a:chExt cx="1833010" cy="1638719"/>
          </a:xfrm>
        </p:grpSpPr>
        <p:pic>
          <p:nvPicPr>
            <p:cNvPr id="1844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65988" y="2477718"/>
              <a:ext cx="1069500" cy="12412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8448" name="矩形 8"/>
            <p:cNvSpPr/>
            <p:nvPr/>
          </p:nvSpPr>
          <p:spPr>
            <a:xfrm>
              <a:off x="3484233" y="3656071"/>
              <a:ext cx="1833010" cy="46036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狐狸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8" name="TextBox 9"/>
          <p:cNvSpPr txBox="1"/>
          <p:nvPr/>
        </p:nvSpPr>
        <p:spPr>
          <a:xfrm>
            <a:off x="2990850" y="3592513"/>
            <a:ext cx="1338263" cy="982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嘲笑、轻视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39" name="组合 13"/>
          <p:cNvGrpSpPr/>
          <p:nvPr/>
        </p:nvGrpSpPr>
        <p:grpSpPr>
          <a:xfrm>
            <a:off x="4895850" y="2036763"/>
            <a:ext cx="928688" cy="1501775"/>
            <a:chOff x="4681168" y="802396"/>
            <a:chExt cx="1069007" cy="1727614"/>
          </a:xfrm>
        </p:grpSpPr>
        <p:pic>
          <p:nvPicPr>
            <p:cNvPr id="18445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1168" y="802396"/>
              <a:ext cx="1069007" cy="123694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8446" name="矩形 12"/>
            <p:cNvSpPr/>
            <p:nvPr/>
          </p:nvSpPr>
          <p:spPr>
            <a:xfrm>
              <a:off x="4800545" y="2069581"/>
              <a:ext cx="891772" cy="4604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杜鹃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40" name="TextBox 9"/>
          <p:cNvSpPr txBox="1"/>
          <p:nvPr/>
        </p:nvSpPr>
        <p:spPr>
          <a:xfrm>
            <a:off x="4679950" y="3592513"/>
            <a:ext cx="1773238" cy="982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同情、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关心他人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41" name="组合 14"/>
          <p:cNvGrpSpPr/>
          <p:nvPr/>
        </p:nvGrpSpPr>
        <p:grpSpPr>
          <a:xfrm>
            <a:off x="7092950" y="1858963"/>
            <a:ext cx="1136650" cy="1668462"/>
            <a:chOff x="6876257" y="2173348"/>
            <a:chExt cx="1307655" cy="1917807"/>
          </a:xfrm>
        </p:grpSpPr>
        <p:pic>
          <p:nvPicPr>
            <p:cNvPr id="18443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76257" y="2173348"/>
              <a:ext cx="1307655" cy="168943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8444" name="矩形 14"/>
            <p:cNvSpPr/>
            <p:nvPr/>
          </p:nvSpPr>
          <p:spPr>
            <a:xfrm>
              <a:off x="6916102" y="3630982"/>
              <a:ext cx="891667" cy="4601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猎人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42" name="TextBox 9"/>
          <p:cNvSpPr txBox="1"/>
          <p:nvPr/>
        </p:nvSpPr>
        <p:spPr>
          <a:xfrm>
            <a:off x="6804025" y="3562350"/>
            <a:ext cx="1936750" cy="982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技艺高超、冷酷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8" grpId="0"/>
      <p:bldP spid="18440" grpId="0"/>
      <p:bldP spid="184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3"/>
          <p:cNvSpPr/>
          <p:nvPr/>
        </p:nvSpPr>
        <p:spPr>
          <a:xfrm>
            <a:off x="971550" y="787400"/>
            <a:ext cx="4032250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这是一只什么样的狗？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19459" name="TextBox 9"/>
          <p:cNvSpPr txBox="1"/>
          <p:nvPr/>
        </p:nvSpPr>
        <p:spPr>
          <a:xfrm>
            <a:off x="3851275" y="2211388"/>
            <a:ext cx="3889375" cy="1041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可怜、勤奋、持之以恒、老实、不怕挫折</a:t>
            </a:r>
            <a:r>
              <a:rPr lang="en-US" altLang="zh-CN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60" name="组合 8"/>
          <p:cNvGrpSpPr/>
          <p:nvPr/>
        </p:nvGrpSpPr>
        <p:grpSpPr>
          <a:xfrm>
            <a:off x="1446213" y="1717675"/>
            <a:ext cx="1541462" cy="1792288"/>
            <a:chOff x="-57947" y="2489226"/>
            <a:chExt cx="1774283" cy="2061841"/>
          </a:xfrm>
        </p:grpSpPr>
        <p:pic>
          <p:nvPicPr>
            <p:cNvPr id="19461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7947" y="2489226"/>
              <a:ext cx="1774283" cy="161298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9462" name="矩形 8"/>
            <p:cNvSpPr/>
            <p:nvPr/>
          </p:nvSpPr>
          <p:spPr>
            <a:xfrm>
              <a:off x="225281" y="4090701"/>
              <a:ext cx="911039" cy="46036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小狗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611188" y="842963"/>
            <a:ext cx="7921625" cy="989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    分角色朗读或表演课文片段。学完了课文，你有什么话要对小狗说吗？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20483" name="矩形 2"/>
          <p:cNvSpPr/>
          <p:nvPr/>
        </p:nvSpPr>
        <p:spPr>
          <a:xfrm>
            <a:off x="612775" y="2005013"/>
            <a:ext cx="8137525" cy="2428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小狗，每个人都有自己的特点，不要一味地模仿别人，要学会做真正的自己。</a:t>
            </a:r>
            <a:endParaRPr lang="en-US" altLang="zh-CN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小狗，你做事持之以恒，我要向你学习。</a:t>
            </a:r>
            <a:endParaRPr lang="en-US" altLang="zh-CN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小狗，我特别佩服你，你不怕挫折，勇敢面对困难，真厉害！</a:t>
            </a:r>
            <a:endParaRPr lang="zh-CN" altLang="en-US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"/>
          <p:cNvSpPr/>
          <p:nvPr/>
        </p:nvSpPr>
        <p:spPr>
          <a:xfrm>
            <a:off x="611188" y="771525"/>
            <a:ext cx="7705725" cy="989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    故事的几种结局可能是怎样的？说说你的理由。四人一组，有根据地预测。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21507" name="矩形 3"/>
          <p:cNvSpPr/>
          <p:nvPr/>
        </p:nvSpPr>
        <p:spPr>
          <a:xfrm>
            <a:off x="588963" y="1892300"/>
            <a:ext cx="8064500" cy="2973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第一种：小狗学会了牛叫，可是后来还是被大家嘲笑。</a:t>
            </a:r>
            <a:endParaRPr lang="en-US" altLang="zh-CN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第二种：小狗碰到一个农民，农民把它带回家好好照顾，让自家狗教它学狗叫，终于它学会狗叫了。</a:t>
            </a:r>
            <a:endParaRPr lang="en-US" altLang="zh-CN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第三种：这只小狗碰到它的家人了，它的家人教它学会了狗叫。</a:t>
            </a:r>
            <a:endParaRPr lang="zh-CN" altLang="en-US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8" name="图片 4"/>
          <p:cNvPicPr>
            <a:picLocks noChangeAspect="1"/>
          </p:cNvPicPr>
          <p:nvPr/>
        </p:nvPicPr>
        <p:blipFill>
          <a:blip r:embed="rId1"/>
          <a:srcRect t="38085"/>
          <a:stretch>
            <a:fillRect/>
          </a:stretch>
        </p:blipFill>
        <p:spPr>
          <a:xfrm>
            <a:off x="2771775" y="0"/>
            <a:ext cx="3195638" cy="830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9" name="TextBox 13"/>
          <p:cNvSpPr txBox="1"/>
          <p:nvPr/>
        </p:nvSpPr>
        <p:spPr>
          <a:xfrm>
            <a:off x="3195451" y="0"/>
            <a:ext cx="234763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 w="12700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预测文章结尾</a:t>
            </a:r>
            <a:endParaRPr kumimoji="0" lang="zh-CN" altLang="en-US" sz="2800" b="1" i="0" u="none" strike="noStrike" kern="1200" cap="none" spc="0" normalizeH="0" baseline="0" noProof="1">
              <a:ln w="12700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组合 6"/>
          <p:cNvGrpSpPr/>
          <p:nvPr/>
        </p:nvGrpSpPr>
        <p:grpSpPr>
          <a:xfrm>
            <a:off x="4932363" y="530225"/>
            <a:ext cx="2663825" cy="4083050"/>
            <a:chOff x="4587880" y="339502"/>
            <a:chExt cx="2898293" cy="4442314"/>
          </a:xfrm>
        </p:grpSpPr>
        <p:pic>
          <p:nvPicPr>
            <p:cNvPr id="22532" name="图片 2"/>
            <p:cNvPicPr>
              <a:picLocks noChangeAspect="1"/>
            </p:cNvPicPr>
            <p:nvPr/>
          </p:nvPicPr>
          <p:blipFill>
            <a:blip r:embed="rId1"/>
            <a:srcRect l="10800" r="9401"/>
            <a:stretch>
              <a:fillRect/>
            </a:stretch>
          </p:blipFill>
          <p:spPr>
            <a:xfrm rot="5400000">
              <a:off x="4495156" y="432226"/>
              <a:ext cx="3083739" cy="289829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2533" name="图片 4"/>
            <p:cNvPicPr>
              <a:picLocks noChangeAspect="1"/>
            </p:cNvPicPr>
            <p:nvPr/>
          </p:nvPicPr>
          <p:blipFill>
            <a:blip r:embed="rId2"/>
            <a:srcRect l="31334" t="2400" r="12667" b="8000"/>
            <a:stretch>
              <a:fillRect/>
            </a:stretch>
          </p:blipFill>
          <p:spPr>
            <a:xfrm rot="16200000">
              <a:off x="5357739" y="2653382"/>
              <a:ext cx="1358575" cy="289829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2531" name="矩形 5"/>
          <p:cNvSpPr/>
          <p:nvPr/>
        </p:nvSpPr>
        <p:spPr>
          <a:xfrm>
            <a:off x="1331913" y="1498600"/>
            <a:ext cx="3384550" cy="189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    看看课文中的这三种结局和自己的预测有哪些相同和不同。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539750" y="1058863"/>
            <a:ext cx="6300788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你们知道作者自己最喜欢哪种结局吗？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539750" y="1778000"/>
            <a:ext cx="8137525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作者在书后评价说：</a:t>
            </a:r>
            <a:r>
              <a:rPr lang="en-US" altLang="zh-CN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我坚决支持第三种结局。找到真正的老师是十分重要的，这比成为马戏团的明星或者每天都有现成的一碗浓汤喝来得更重要。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3"/>
          <p:cNvSpPr/>
          <p:nvPr/>
        </p:nvSpPr>
        <p:spPr>
          <a:xfrm>
            <a:off x="612775" y="987425"/>
            <a:ext cx="7775575" cy="2576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我们在意大利作家罗大里的作品里感受到了作家的奇思妙想、天马行空。我们明白了要做真正的自己，要勇敢面对困难，坚持不懈。我们还学会了用预测修正阅读法来阅读故事。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24579" name="图片 3"/>
          <p:cNvPicPr>
            <a:picLocks noChangeAspect="1"/>
          </p:cNvPicPr>
          <p:nvPr/>
        </p:nvPicPr>
        <p:blipFill>
          <a:blip r:embed="rId1"/>
          <a:srcRect t="38085"/>
          <a:stretch>
            <a:fillRect/>
          </a:stretch>
        </p:blipFill>
        <p:spPr>
          <a:xfrm>
            <a:off x="2771775" y="95250"/>
            <a:ext cx="3195638" cy="830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0" name="TextBox 13"/>
          <p:cNvSpPr txBox="1"/>
          <p:nvPr/>
        </p:nvSpPr>
        <p:spPr>
          <a:xfrm>
            <a:off x="3195451" y="95250"/>
            <a:ext cx="234763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 w="12700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课外阅读预测</a:t>
            </a:r>
            <a:endParaRPr kumimoji="0" lang="zh-CN" altLang="en-US" sz="2800" b="1" i="0" u="none" strike="noStrike" kern="1200" cap="none" spc="0" normalizeH="0" baseline="0" noProof="1">
              <a:ln w="12700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971550" y="974725"/>
            <a:ext cx="4321175" cy="3194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完成课后习题三：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选一本同学不熟悉的故事书，读给他们听。读的时候，在某些地方停下来，让他们猜猜后面可能会发生什么。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7"/>
          <p:cNvSpPr txBox="1"/>
          <p:nvPr/>
        </p:nvSpPr>
        <p:spPr>
          <a:xfrm>
            <a:off x="1758950" y="2306638"/>
            <a:ext cx="16859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学公鸡叫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27" name="Text Box 7"/>
          <p:cNvSpPr txBox="1"/>
          <p:nvPr/>
        </p:nvSpPr>
        <p:spPr>
          <a:xfrm>
            <a:off x="1758950" y="2859088"/>
            <a:ext cx="168592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学杜鹃叫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6628" name="组合 2"/>
          <p:cNvGrpSpPr/>
          <p:nvPr/>
        </p:nvGrpSpPr>
        <p:grpSpPr>
          <a:xfrm>
            <a:off x="3070225" y="842963"/>
            <a:ext cx="2592388" cy="833437"/>
            <a:chOff x="2584401" y="996599"/>
            <a:chExt cx="2591189" cy="833788"/>
          </a:xfrm>
        </p:grpSpPr>
        <p:sp>
          <p:nvSpPr>
            <p:cNvPr id="26640" name="文本框 3"/>
            <p:cNvSpPr txBox="1"/>
            <p:nvPr/>
          </p:nvSpPr>
          <p:spPr>
            <a:xfrm>
              <a:off x="3222125" y="1182156"/>
              <a:ext cx="1953465" cy="58504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2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小狗学叫</a:t>
              </a:r>
              <a:endPara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641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84401" y="996599"/>
              <a:ext cx="619174" cy="83378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6629" name="组合 2"/>
          <p:cNvGrpSpPr/>
          <p:nvPr/>
        </p:nvGrpSpPr>
        <p:grpSpPr>
          <a:xfrm>
            <a:off x="3419475" y="2200275"/>
            <a:ext cx="2243138" cy="1449388"/>
            <a:chOff x="3347864" y="2059658"/>
            <a:chExt cx="2242923" cy="1449001"/>
          </a:xfrm>
        </p:grpSpPr>
        <p:sp>
          <p:nvSpPr>
            <p:cNvPr id="26638" name="Text Box 7"/>
            <p:cNvSpPr txBox="1"/>
            <p:nvPr/>
          </p:nvSpPr>
          <p:spPr>
            <a:xfrm>
              <a:off x="3347864" y="2249012"/>
              <a:ext cx="2242923" cy="12003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2400" b="1">
                  <a:latin typeface="宋体" panose="02010600030101010101" pitchFamily="2" charset="-122"/>
                </a:rPr>
                <a:t>做真正的自己</a:t>
              </a:r>
              <a:endParaRPr lang="en-US" altLang="zh-CN" sz="2400" b="1">
                <a:latin typeface="宋体" panose="02010600030101010101" pitchFamily="2" charset="-122"/>
              </a:endParaRPr>
            </a:p>
            <a:p>
              <a:pPr marL="0" lvl="0" indent="0" algn="ctr" eaLnBrk="1" hangingPunct="1"/>
              <a:r>
                <a:rPr lang="zh-CN" altLang="en-US" sz="2400" b="1">
                  <a:latin typeface="宋体" panose="02010600030101010101" pitchFamily="2" charset="-122"/>
                </a:rPr>
                <a:t>持之以恒</a:t>
              </a:r>
              <a:endParaRPr lang="en-US" altLang="zh-CN" sz="2400" b="1">
                <a:latin typeface="宋体" panose="02010600030101010101" pitchFamily="2" charset="-122"/>
              </a:endParaRPr>
            </a:p>
            <a:p>
              <a:pPr marL="0" lvl="0" indent="0" algn="ctr" eaLnBrk="1" hangingPunct="1"/>
              <a:r>
                <a:rPr lang="zh-CN" altLang="en-US" sz="2400" b="1">
                  <a:latin typeface="宋体" panose="02010600030101010101" pitchFamily="2" charset="-122"/>
                </a:rPr>
                <a:t>不怕困难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  <p:sp>
          <p:nvSpPr>
            <p:cNvPr id="26639" name="椭圆 1"/>
            <p:cNvSpPr/>
            <p:nvPr/>
          </p:nvSpPr>
          <p:spPr>
            <a:xfrm>
              <a:off x="3347864" y="2059658"/>
              <a:ext cx="2242923" cy="1449001"/>
            </a:xfrm>
            <a:prstGeom prst="ellipse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sp>
        <p:nvSpPr>
          <p:cNvPr id="26630" name="Text Box 7"/>
          <p:cNvSpPr txBox="1"/>
          <p:nvPr/>
        </p:nvSpPr>
        <p:spPr>
          <a:xfrm>
            <a:off x="2144713" y="1758950"/>
            <a:ext cx="13001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不会叫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1758950" y="3470275"/>
            <a:ext cx="16859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预测结局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32" name="Text Box 7"/>
          <p:cNvSpPr txBox="1"/>
          <p:nvPr/>
        </p:nvSpPr>
        <p:spPr>
          <a:xfrm>
            <a:off x="5807075" y="2312988"/>
            <a:ext cx="224313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被狐狸取笑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33" name="Text Box 7"/>
          <p:cNvSpPr txBox="1"/>
          <p:nvPr/>
        </p:nvSpPr>
        <p:spPr>
          <a:xfrm>
            <a:off x="5818188" y="2874963"/>
            <a:ext cx="26162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被猎人用抢打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34" name="Text Box 7"/>
          <p:cNvSpPr txBox="1"/>
          <p:nvPr/>
        </p:nvSpPr>
        <p:spPr>
          <a:xfrm>
            <a:off x="5842000" y="1758950"/>
            <a:ext cx="130016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被批评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35" name="Text Box 7"/>
          <p:cNvSpPr txBox="1"/>
          <p:nvPr/>
        </p:nvSpPr>
        <p:spPr>
          <a:xfrm>
            <a:off x="5842000" y="3470275"/>
            <a:ext cx="16859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26636" name="图片 23"/>
          <p:cNvPicPr>
            <a:picLocks noChangeAspect="1"/>
          </p:cNvPicPr>
          <p:nvPr/>
        </p:nvPicPr>
        <p:blipFill>
          <a:blip r:embed="rId2"/>
          <a:srcRect t="38085"/>
          <a:stretch>
            <a:fillRect/>
          </a:stretch>
        </p:blipFill>
        <p:spPr>
          <a:xfrm>
            <a:off x="2771775" y="95250"/>
            <a:ext cx="3195638" cy="830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37" name="TextBox 13"/>
          <p:cNvSpPr txBox="1"/>
          <p:nvPr/>
        </p:nvSpPr>
        <p:spPr>
          <a:xfrm>
            <a:off x="3195451" y="95250"/>
            <a:ext cx="234763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 w="12700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结构梳理</a:t>
            </a:r>
            <a:endParaRPr kumimoji="0" lang="zh-CN" altLang="en-US" sz="2800" b="1" i="0" u="none" strike="noStrike" kern="1200" cap="none" spc="0" normalizeH="0" baseline="0" noProof="1">
              <a:ln w="12700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30" grpId="0"/>
      <p:bldP spid="26631" grpId="0"/>
      <p:bldP spid="26632" grpId="0"/>
      <p:bldP spid="26633" grpId="0"/>
      <p:bldP spid="26634" grpId="0"/>
      <p:bldP spid="266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2"/>
          <p:cNvGrpSpPr/>
          <p:nvPr/>
        </p:nvGrpSpPr>
        <p:grpSpPr>
          <a:xfrm>
            <a:off x="1331913" y="700088"/>
            <a:ext cx="4321175" cy="1003300"/>
            <a:chOff x="2377422" y="1339046"/>
            <a:chExt cx="4320520" cy="1003481"/>
          </a:xfrm>
        </p:grpSpPr>
        <p:sp>
          <p:nvSpPr>
            <p:cNvPr id="10245" name="标题 1"/>
            <p:cNvSpPr txBox="1"/>
            <p:nvPr/>
          </p:nvSpPr>
          <p:spPr>
            <a:xfrm>
              <a:off x="2377422" y="1564652"/>
              <a:ext cx="4320520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en-US" altLang="zh-CN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小狗学叫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6" name="文本框 1"/>
            <p:cNvSpPr txBox="1"/>
            <p:nvPr/>
          </p:nvSpPr>
          <p:spPr>
            <a:xfrm>
              <a:off x="2533841" y="1339046"/>
              <a:ext cx="414274" cy="6462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en-US" altLang="zh-CN" sz="3600" b="1">
                  <a:latin typeface="宋体" panose="02010600030101010101" pitchFamily="2" charset="-122"/>
                </a:rPr>
                <a:t>*</a:t>
              </a:r>
              <a:endParaRPr lang="zh-CN" altLang="en-US" sz="3600" b="1">
                <a:latin typeface="宋体" panose="02010600030101010101" pitchFamily="2" charset="-122"/>
              </a:endParaRPr>
            </a:p>
          </p:txBody>
        </p:sp>
      </p:grpSp>
      <p:pic>
        <p:nvPicPr>
          <p:cNvPr id="10243" name="组合 4"/>
          <p:cNvPicPr/>
          <p:nvPr/>
        </p:nvPicPr>
        <p:blipFill>
          <a:blip r:embed="rId2"/>
          <a:stretch>
            <a:fillRect/>
          </a:stretch>
        </p:blipFill>
        <p:spPr>
          <a:xfrm>
            <a:off x="554038" y="792163"/>
            <a:ext cx="1341437" cy="1285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0244" name="图片 1"/>
          <p:cNvPicPr>
            <a:picLocks noChangeAspect="1"/>
          </p:cNvPicPr>
          <p:nvPr/>
        </p:nvPicPr>
        <p:blipFill>
          <a:blip r:embed="rId3"/>
          <a:srcRect l="31347" b="13013"/>
          <a:stretch>
            <a:fillRect/>
          </a:stretch>
        </p:blipFill>
        <p:spPr>
          <a:xfrm>
            <a:off x="325438" y="123825"/>
            <a:ext cx="2681287" cy="403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900113" y="987425"/>
            <a:ext cx="4535487" cy="3324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这只狗为什么不会叫？这只不会叫的狗这么与众不同，它的学叫之旅中会发生哪些事情呢？请大家大胆预测一下。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3"/>
          <p:cNvPicPr>
            <a:picLocks noChangeAspect="1"/>
          </p:cNvPicPr>
          <p:nvPr/>
        </p:nvPicPr>
        <p:blipFill>
          <a:blip r:embed="rId1"/>
          <a:srcRect t="38085"/>
          <a:stretch>
            <a:fillRect/>
          </a:stretch>
        </p:blipFill>
        <p:spPr>
          <a:xfrm>
            <a:off x="2771775" y="85725"/>
            <a:ext cx="3195638" cy="830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1" name="TextBox 13"/>
          <p:cNvSpPr txBox="1"/>
          <p:nvPr/>
        </p:nvSpPr>
        <p:spPr>
          <a:xfrm>
            <a:off x="3376491" y="85725"/>
            <a:ext cx="198555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 w="12700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初读课文</a:t>
            </a:r>
            <a:endParaRPr kumimoji="0" lang="zh-CN" altLang="en-US" sz="2800" b="1" i="0" u="none" strike="noStrike" kern="1200" cap="none" spc="0" normalizeH="0" baseline="0" noProof="1">
              <a:ln w="12700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2292" name="矩形 2"/>
          <p:cNvSpPr/>
          <p:nvPr/>
        </p:nvSpPr>
        <p:spPr>
          <a:xfrm>
            <a:off x="1116013" y="771525"/>
            <a:ext cx="7632700" cy="3343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边默读边在书中画出自己的预测点，并在旁边简单写下自己的预测。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碰到不认识的字，向同学请教，还可以查阅字典等工具书。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如果预测与原文不一致，要及时修正，然后继续预测，往后读文。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1114425" y="1803400"/>
            <a:ext cx="7634288" cy="1611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8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讨 厌　发怒　批评　来访　差不多　默默　模仿　发疯　汪汪　 搞不清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839788" y="717550"/>
            <a:ext cx="4608512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初读课文，读准字音。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316" name="TextBox 9"/>
          <p:cNvSpPr txBox="1"/>
          <p:nvPr/>
        </p:nvSpPr>
        <p:spPr>
          <a:xfrm>
            <a:off x="971550" y="1635125"/>
            <a:ext cx="8636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tǎo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7" name="TextBox 9"/>
          <p:cNvSpPr txBox="1"/>
          <p:nvPr/>
        </p:nvSpPr>
        <p:spPr>
          <a:xfrm>
            <a:off x="1619250" y="1635125"/>
            <a:ext cx="8636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n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TextBox 9"/>
          <p:cNvSpPr txBox="1"/>
          <p:nvPr/>
        </p:nvSpPr>
        <p:spPr>
          <a:xfrm>
            <a:off x="2863850" y="1673225"/>
            <a:ext cx="6492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n</a:t>
            </a:r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ù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TextBox 9"/>
          <p:cNvSpPr txBox="1"/>
          <p:nvPr/>
        </p:nvSpPr>
        <p:spPr>
          <a:xfrm>
            <a:off x="3656013" y="1692275"/>
            <a:ext cx="5762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pī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TextBox 9"/>
          <p:cNvSpPr txBox="1"/>
          <p:nvPr/>
        </p:nvSpPr>
        <p:spPr>
          <a:xfrm>
            <a:off x="5010150" y="1673225"/>
            <a:ext cx="10429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fǎnɡ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TextBox 9"/>
          <p:cNvSpPr txBox="1"/>
          <p:nvPr/>
        </p:nvSpPr>
        <p:spPr>
          <a:xfrm>
            <a:off x="5854700" y="1681163"/>
            <a:ext cx="75406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à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2" name="TextBox 9"/>
          <p:cNvSpPr txBox="1"/>
          <p:nvPr/>
        </p:nvSpPr>
        <p:spPr>
          <a:xfrm>
            <a:off x="7415213" y="1689100"/>
            <a:ext cx="7540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m</a:t>
            </a:r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ò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3" name="TextBox 9"/>
          <p:cNvSpPr txBox="1"/>
          <p:nvPr/>
        </p:nvSpPr>
        <p:spPr>
          <a:xfrm>
            <a:off x="1114425" y="2524125"/>
            <a:ext cx="5937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m</a:t>
            </a:r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ó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4" name="TextBox 9"/>
          <p:cNvSpPr txBox="1"/>
          <p:nvPr/>
        </p:nvSpPr>
        <p:spPr>
          <a:xfrm>
            <a:off x="2525713" y="2493963"/>
            <a:ext cx="9572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fēnɡ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5" name="TextBox 9"/>
          <p:cNvSpPr txBox="1"/>
          <p:nvPr/>
        </p:nvSpPr>
        <p:spPr>
          <a:xfrm>
            <a:off x="3656013" y="2506663"/>
            <a:ext cx="9572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wānɡ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6" name="TextBox 9"/>
          <p:cNvSpPr txBox="1"/>
          <p:nvPr/>
        </p:nvSpPr>
        <p:spPr>
          <a:xfrm>
            <a:off x="4713288" y="2493963"/>
            <a:ext cx="8175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ɡǎo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19" grpId="0"/>
      <p:bldP spid="13320" grpId="0"/>
      <p:bldP spid="13321" grpId="0"/>
      <p:bldP spid="13322" grpId="0"/>
      <p:bldP spid="13323" grpId="0"/>
      <p:bldP spid="13324" grpId="0"/>
      <p:bldP spid="13325" grpId="0"/>
      <p:bldP spid="133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608013" y="633413"/>
            <a:ext cx="7921625" cy="825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8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干吗　  担保　   压根　  打中　  子弹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3"/>
          <p:cNvSpPr txBox="1"/>
          <p:nvPr/>
        </p:nvSpPr>
        <p:spPr>
          <a:xfrm>
            <a:off x="1050925" y="536575"/>
            <a:ext cx="6302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m</a:t>
            </a:r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á</a:t>
            </a:r>
            <a:endParaRPr lang="zh-CN" altLang="en-US" sz="2800"/>
          </a:p>
        </p:txBody>
      </p:sp>
      <p:sp>
        <p:nvSpPr>
          <p:cNvPr id="14340" name="文本框 4"/>
          <p:cNvSpPr txBox="1"/>
          <p:nvPr/>
        </p:nvSpPr>
        <p:spPr>
          <a:xfrm>
            <a:off x="2259013" y="542925"/>
            <a:ext cx="7921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dān</a:t>
            </a:r>
            <a:endParaRPr lang="zh-CN" altLang="en-US" sz="2800"/>
          </a:p>
        </p:txBody>
      </p:sp>
      <p:sp>
        <p:nvSpPr>
          <p:cNvPr id="14341" name="文本框 5"/>
          <p:cNvSpPr txBox="1"/>
          <p:nvPr/>
        </p:nvSpPr>
        <p:spPr>
          <a:xfrm>
            <a:off x="4125913" y="549275"/>
            <a:ext cx="6286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à</a:t>
            </a:r>
            <a:endParaRPr lang="zh-CN" altLang="en-US" sz="2800"/>
          </a:p>
        </p:txBody>
      </p:sp>
      <p:sp>
        <p:nvSpPr>
          <p:cNvPr id="14342" name="文本框 6"/>
          <p:cNvSpPr txBox="1"/>
          <p:nvPr/>
        </p:nvSpPr>
        <p:spPr>
          <a:xfrm>
            <a:off x="5919788" y="549275"/>
            <a:ext cx="12969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ò</a:t>
            </a:r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nɡ</a:t>
            </a:r>
            <a:endParaRPr lang="zh-CN" altLang="en-US" sz="2800"/>
          </a:p>
        </p:txBody>
      </p:sp>
      <p:sp>
        <p:nvSpPr>
          <p:cNvPr id="14343" name="文本框 7"/>
          <p:cNvSpPr txBox="1"/>
          <p:nvPr/>
        </p:nvSpPr>
        <p:spPr>
          <a:xfrm>
            <a:off x="7715250" y="573088"/>
            <a:ext cx="7921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0704F7"/>
                </a:solidFill>
                <a:latin typeface="宋体" panose="02010600030101010101" pitchFamily="2" charset="-122"/>
              </a:rPr>
              <a:t>n</a:t>
            </a:r>
            <a:endParaRPr lang="zh-CN" altLang="en-US" sz="2800"/>
          </a:p>
        </p:txBody>
      </p:sp>
      <p:sp>
        <p:nvSpPr>
          <p:cNvPr id="14344" name="矩形 8"/>
          <p:cNvSpPr/>
          <p:nvPr/>
        </p:nvSpPr>
        <p:spPr>
          <a:xfrm>
            <a:off x="701675" y="1484313"/>
            <a:ext cx="51657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你还会用另一个音组词吗？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45" name="TextBox 9"/>
          <p:cNvSpPr txBox="1"/>
          <p:nvPr/>
        </p:nvSpPr>
        <p:spPr>
          <a:xfrm>
            <a:off x="546100" y="2227263"/>
            <a:ext cx="2940050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3200" b="1">
                <a:solidFill>
                  <a:srgbClr val="0704F7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0704F7"/>
                </a:solidFill>
                <a:latin typeface="宋体" panose="02010600030101010101" pitchFamily="2" charset="-122"/>
              </a:rPr>
              <a:t>mɑ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6" name="TextBox 9"/>
          <p:cNvSpPr txBox="1"/>
          <p:nvPr/>
        </p:nvSpPr>
        <p:spPr>
          <a:xfrm>
            <a:off x="546100" y="3379788"/>
            <a:ext cx="2657475" cy="566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r>
              <a:rPr lang="zh-CN" altLang="en-US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0704F7"/>
                </a:solidFill>
                <a:latin typeface="宋体" panose="02010600030101010101" pitchFamily="2" charset="-122"/>
              </a:rPr>
              <a:t>yā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7" name="TextBox 9"/>
          <p:cNvSpPr txBox="1"/>
          <p:nvPr/>
        </p:nvSpPr>
        <p:spPr>
          <a:xfrm>
            <a:off x="503238" y="2811463"/>
            <a:ext cx="3024187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担</a:t>
            </a:r>
            <a:r>
              <a:rPr lang="zh-CN" altLang="en-US" sz="3200" b="1">
                <a:solidFill>
                  <a:srgbClr val="0704F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0704F7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3200" b="1">
                <a:solidFill>
                  <a:srgbClr val="0704F7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0704F7"/>
                </a:solidFill>
                <a:latin typeface="宋体" panose="02010600030101010101" pitchFamily="2" charset="-122"/>
              </a:rPr>
              <a:t>n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8" name="TextBox 9"/>
          <p:cNvSpPr txBox="1"/>
          <p:nvPr/>
        </p:nvSpPr>
        <p:spPr>
          <a:xfrm>
            <a:off x="4635500" y="2227263"/>
            <a:ext cx="3349625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200" b="1">
                <a:solidFill>
                  <a:srgbClr val="0704F7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0704F7"/>
                </a:solidFill>
                <a:latin typeface="宋体" panose="02010600030101010101" pitchFamily="2" charset="-122"/>
              </a:rPr>
              <a:t>zhōnɡ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9" name="TextBox 9"/>
          <p:cNvSpPr txBox="1"/>
          <p:nvPr/>
        </p:nvSpPr>
        <p:spPr>
          <a:xfrm>
            <a:off x="4635500" y="3063875"/>
            <a:ext cx="3176588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弹 </a:t>
            </a:r>
            <a:r>
              <a:rPr lang="en-US" altLang="zh-CN" sz="3200" b="1">
                <a:solidFill>
                  <a:srgbClr val="0704F7"/>
                </a:solidFill>
                <a:latin typeface="宋体" panose="02010600030101010101" pitchFamily="2" charset="-122"/>
              </a:rPr>
              <a:t>t</a:t>
            </a:r>
            <a:r>
              <a:rPr lang="en-US" altLang="zh-CN" sz="3200" b="1">
                <a:solidFill>
                  <a:srgbClr val="0704F7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0704F7"/>
                </a:solidFill>
                <a:latin typeface="宋体" panose="02010600030101010101" pitchFamily="2" charset="-122"/>
              </a:rPr>
              <a:t>n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0" name="矩形 1"/>
          <p:cNvSpPr/>
          <p:nvPr/>
        </p:nvSpPr>
        <p:spPr>
          <a:xfrm>
            <a:off x="2201863" y="2241550"/>
            <a:ext cx="9064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好吗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4351" name="矩形 2"/>
          <p:cNvSpPr/>
          <p:nvPr/>
        </p:nvSpPr>
        <p:spPr>
          <a:xfrm>
            <a:off x="2144713" y="2816225"/>
            <a:ext cx="9064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扁担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4352" name="矩形 14"/>
          <p:cNvSpPr/>
          <p:nvPr/>
        </p:nvSpPr>
        <p:spPr>
          <a:xfrm>
            <a:off x="2214563" y="3416300"/>
            <a:ext cx="9064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压力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4353" name="矩形 15"/>
          <p:cNvSpPr/>
          <p:nvPr/>
        </p:nvSpPr>
        <p:spPr>
          <a:xfrm>
            <a:off x="6732588" y="2241550"/>
            <a:ext cx="9064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4354" name="矩形 16"/>
          <p:cNvSpPr/>
          <p:nvPr/>
        </p:nvSpPr>
        <p:spPr>
          <a:xfrm>
            <a:off x="6732588" y="3095625"/>
            <a:ext cx="9064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弹琴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  <p:bldP spid="14343" grpId="0"/>
      <p:bldP spid="14344" grpId="0"/>
      <p:bldP spid="14345" grpId="0"/>
      <p:bldP spid="14346" grpId="0"/>
      <p:bldP spid="14347" grpId="0"/>
      <p:bldP spid="14348" grpId="0"/>
      <p:bldP spid="14349" grpId="0"/>
      <p:bldP spid="14350" grpId="0"/>
      <p:bldP spid="14351" grpId="0"/>
      <p:bldP spid="14352" grpId="0"/>
      <p:bldP spid="14353" grpId="0"/>
      <p:bldP spid="143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250825" y="228600"/>
            <a:ext cx="6624638" cy="989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    你喜欢故事的哪些内容？或者你进行了哪些预测？预测与原文一致吗？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534988" y="1597025"/>
            <a:ext cx="6337300" cy="1949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我最喜欢小公鸡教小狗学叫的那几段，我预测它学不会公鸡叫，没想到它居然学会了。虽然叫的声音挺怪，但我还是为小狗开心，因为它的努力有了回报。</a:t>
            </a:r>
            <a:endParaRPr lang="en-US" altLang="zh-CN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4" name="组合 3"/>
          <p:cNvGrpSpPr/>
          <p:nvPr/>
        </p:nvGrpSpPr>
        <p:grpSpPr>
          <a:xfrm>
            <a:off x="7092950" y="1565275"/>
            <a:ext cx="1592263" cy="2122488"/>
            <a:chOff x="1925861" y="2108233"/>
            <a:chExt cx="1833010" cy="2442927"/>
          </a:xfrm>
        </p:grpSpPr>
        <p:pic>
          <p:nvPicPr>
            <p:cNvPr id="15365" name="图片 5"/>
            <p:cNvPicPr>
              <a:picLocks noChangeAspect="1"/>
            </p:cNvPicPr>
            <p:nvPr/>
          </p:nvPicPr>
          <p:blipFill>
            <a:blip r:embed="rId1"/>
            <a:srcRect l="5176" t="12198" r="29433" b="14611"/>
            <a:stretch>
              <a:fillRect/>
            </a:stretch>
          </p:blipFill>
          <p:spPr>
            <a:xfrm>
              <a:off x="1935926" y="2108233"/>
              <a:ext cx="1816525" cy="198247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66" name="矩形 8"/>
            <p:cNvSpPr/>
            <p:nvPr/>
          </p:nvSpPr>
          <p:spPr>
            <a:xfrm>
              <a:off x="1925861" y="4090703"/>
              <a:ext cx="1833010" cy="46045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小公鸡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815975" y="723900"/>
            <a:ext cx="5588000" cy="1949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我预测狐狸发现小狗后拔腿就跑。我最意外的是狐狸发现是小狗叫出公鸡的声音时，哈哈大笑。这一点，我压根都没想到。</a:t>
            </a:r>
            <a:endParaRPr lang="zh-CN" altLang="en-US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87" name="组合 2"/>
          <p:cNvGrpSpPr/>
          <p:nvPr/>
        </p:nvGrpSpPr>
        <p:grpSpPr>
          <a:xfrm>
            <a:off x="6021388" y="608013"/>
            <a:ext cx="1592262" cy="1801812"/>
            <a:chOff x="3636436" y="2477718"/>
            <a:chExt cx="1833010" cy="2073351"/>
          </a:xfrm>
        </p:grpSpPr>
        <p:pic>
          <p:nvPicPr>
            <p:cNvPr id="16392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65987" y="2477718"/>
              <a:ext cx="1373909" cy="159459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6393" name="矩形 8"/>
            <p:cNvSpPr/>
            <p:nvPr/>
          </p:nvSpPr>
          <p:spPr>
            <a:xfrm>
              <a:off x="3636436" y="4090703"/>
              <a:ext cx="1833010" cy="46036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狐狸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88" name="矩形 5"/>
          <p:cNvSpPr/>
          <p:nvPr/>
        </p:nvSpPr>
        <p:spPr>
          <a:xfrm>
            <a:off x="703263" y="2932113"/>
            <a:ext cx="5759450" cy="1470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我看到猎人开枪打小狗时，我预测的就是猎人没打中小狗，结果跟原文一样，说明我的预测是对的。</a:t>
            </a:r>
            <a:endParaRPr lang="zh-CN" altLang="en-US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89" name="组合 15"/>
          <p:cNvGrpSpPr/>
          <p:nvPr/>
        </p:nvGrpSpPr>
        <p:grpSpPr>
          <a:xfrm>
            <a:off x="7134225" y="1998663"/>
            <a:ext cx="1698625" cy="2374900"/>
            <a:chOff x="6876256" y="2173347"/>
            <a:chExt cx="1954321" cy="2732123"/>
          </a:xfrm>
        </p:grpSpPr>
        <p:pic>
          <p:nvPicPr>
            <p:cNvPr id="16390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76256" y="2173347"/>
              <a:ext cx="1954321" cy="252490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6391" name="矩形 14"/>
            <p:cNvSpPr/>
            <p:nvPr/>
          </p:nvSpPr>
          <p:spPr>
            <a:xfrm>
              <a:off x="7076539" y="4445328"/>
              <a:ext cx="862442" cy="4601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猎人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2"/>
          <p:cNvSpPr/>
          <p:nvPr/>
        </p:nvSpPr>
        <p:spPr>
          <a:xfrm>
            <a:off x="506413" y="752475"/>
            <a:ext cx="8137525" cy="989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    课文里写了小狗和哪几个角色之间发生的趣事？你能分别用简短的语言概括出来吗？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grpSp>
        <p:nvGrpSpPr>
          <p:cNvPr id="17411" name="组合 6"/>
          <p:cNvGrpSpPr/>
          <p:nvPr/>
        </p:nvGrpSpPr>
        <p:grpSpPr>
          <a:xfrm>
            <a:off x="-117475" y="1785938"/>
            <a:ext cx="1382713" cy="1244600"/>
            <a:chOff x="1418509" y="2108235"/>
            <a:chExt cx="2121825" cy="2117349"/>
          </a:xfrm>
        </p:grpSpPr>
        <p:pic>
          <p:nvPicPr>
            <p:cNvPr id="17424" name="图片 5"/>
            <p:cNvPicPr>
              <a:picLocks noChangeAspect="1"/>
            </p:cNvPicPr>
            <p:nvPr/>
          </p:nvPicPr>
          <p:blipFill>
            <a:blip r:embed="rId1"/>
            <a:srcRect l="5176" t="12198" r="29433" b="14611"/>
            <a:stretch>
              <a:fillRect/>
            </a:stretch>
          </p:blipFill>
          <p:spPr>
            <a:xfrm>
              <a:off x="1935926" y="2108235"/>
              <a:ext cx="1190317" cy="152207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7425" name="矩形 8"/>
            <p:cNvSpPr/>
            <p:nvPr/>
          </p:nvSpPr>
          <p:spPr>
            <a:xfrm>
              <a:off x="1418509" y="3544677"/>
              <a:ext cx="2121825" cy="68090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小公鸡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2" name="组合 9"/>
          <p:cNvGrpSpPr/>
          <p:nvPr/>
        </p:nvGrpSpPr>
        <p:grpSpPr>
          <a:xfrm>
            <a:off x="1171575" y="1843088"/>
            <a:ext cx="1592263" cy="1206500"/>
            <a:chOff x="3366845" y="2477718"/>
            <a:chExt cx="1833010" cy="1388179"/>
          </a:xfrm>
        </p:grpSpPr>
        <p:pic>
          <p:nvPicPr>
            <p:cNvPr id="17422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65988" y="2477718"/>
              <a:ext cx="830783" cy="96422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7423" name="矩形 8"/>
            <p:cNvSpPr/>
            <p:nvPr/>
          </p:nvSpPr>
          <p:spPr>
            <a:xfrm>
              <a:off x="3366845" y="3405531"/>
              <a:ext cx="1833010" cy="46036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狐狸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3" name="组合 13"/>
          <p:cNvGrpSpPr/>
          <p:nvPr/>
        </p:nvGrpSpPr>
        <p:grpSpPr>
          <a:xfrm>
            <a:off x="217488" y="3005138"/>
            <a:ext cx="865187" cy="1301750"/>
            <a:chOff x="4681168" y="802396"/>
            <a:chExt cx="996687" cy="1495801"/>
          </a:xfrm>
        </p:grpSpPr>
        <p:pic>
          <p:nvPicPr>
            <p:cNvPr id="17420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1168" y="802396"/>
              <a:ext cx="891773" cy="10318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7421" name="矩形 12"/>
            <p:cNvSpPr/>
            <p:nvPr/>
          </p:nvSpPr>
          <p:spPr>
            <a:xfrm>
              <a:off x="4786082" y="1837768"/>
              <a:ext cx="891773" cy="4604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杜鹃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4" name="组合 15"/>
          <p:cNvGrpSpPr/>
          <p:nvPr/>
        </p:nvGrpSpPr>
        <p:grpSpPr>
          <a:xfrm>
            <a:off x="1576388" y="2874963"/>
            <a:ext cx="968375" cy="1489075"/>
            <a:chOff x="6876257" y="2173348"/>
            <a:chExt cx="1114815" cy="1713377"/>
          </a:xfrm>
        </p:grpSpPr>
        <p:pic>
          <p:nvPicPr>
            <p:cNvPr id="17418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76257" y="2173348"/>
              <a:ext cx="1114815" cy="144029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7419" name="矩形 14"/>
            <p:cNvSpPr/>
            <p:nvPr/>
          </p:nvSpPr>
          <p:spPr>
            <a:xfrm>
              <a:off x="6876257" y="3426552"/>
              <a:ext cx="891667" cy="4601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猎人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5" name="矩形 18"/>
          <p:cNvSpPr/>
          <p:nvPr/>
        </p:nvSpPr>
        <p:spPr>
          <a:xfrm>
            <a:off x="2851150" y="1712913"/>
            <a:ext cx="5610225" cy="2428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写了小狗碰到小公鸡，跟小公鸡学公鸡叫，它很认真地学会了公鸡叫，却被狐狸误会，狐狸嘲笑小狗。还写了小狗跟杜鹃学叫，结果被猎人听到，猎人以为它是鸟儿，差点儿把它打死。</a:t>
            </a:r>
            <a:endParaRPr lang="zh-CN" altLang="en-US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6" name="图片 16"/>
          <p:cNvPicPr>
            <a:picLocks noChangeAspect="1"/>
          </p:cNvPicPr>
          <p:nvPr/>
        </p:nvPicPr>
        <p:blipFill>
          <a:blip r:embed="rId5"/>
          <a:srcRect t="38085"/>
          <a:stretch>
            <a:fillRect/>
          </a:stretch>
        </p:blipFill>
        <p:spPr>
          <a:xfrm>
            <a:off x="2771775" y="85725"/>
            <a:ext cx="3195638" cy="830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7" name="TextBox 13"/>
          <p:cNvSpPr txBox="1"/>
          <p:nvPr/>
        </p:nvSpPr>
        <p:spPr>
          <a:xfrm>
            <a:off x="3376491" y="85725"/>
            <a:ext cx="198555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 w="12700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整体感知</a:t>
            </a:r>
            <a:endParaRPr kumimoji="0" lang="zh-CN" altLang="en-US" sz="2800" b="1" i="0" u="none" strike="noStrike" kern="1200" cap="none" spc="0" normalizeH="0" baseline="0" noProof="1">
              <a:ln w="12700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1451</Words>
  <Application>WPS 演示</Application>
  <PresentationFormat>全屏显示(16:9)</PresentationFormat>
  <Paragraphs>193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等线 Light</vt:lpstr>
      <vt:lpstr>楷体</vt:lpstr>
      <vt:lpstr>等线</vt:lpstr>
      <vt:lpstr>黑体</vt:lpstr>
      <vt:lpstr>微软雅黑</vt:lpstr>
      <vt:lpstr>Arial Unicode MS</vt:lpstr>
      <vt:lpstr>Cambria</vt:lpstr>
      <vt:lpstr>Arial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</vt:lpwstr>
  </property>
  <property fmtid="{D5CDD505-2E9C-101B-9397-08002B2CF9AE}" pid="3" name="ICV">
    <vt:lpwstr>3EC57DDB35AD425784B40252F09B8CBA_12</vt:lpwstr>
  </property>
  <property fmtid="{D5CDD505-2E9C-101B-9397-08002B2CF9AE}" pid="4" name="KSOProductBuildVer">
    <vt:lpwstr>2052-12.1.0.15374</vt:lpwstr>
  </property>
</Properties>
</file>