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0"/>
  </p:notesMasterIdLst>
  <p:handoutMasterIdLst>
    <p:handoutMasterId r:id="rId42"/>
  </p:handoutMasterIdLst>
  <p:sldIdLst>
    <p:sldId id="359" r:id="rId4"/>
    <p:sldId id="360" r:id="rId5"/>
    <p:sldId id="362" r:id="rId6"/>
    <p:sldId id="256" r:id="rId7"/>
    <p:sldId id="363" r:id="rId8"/>
    <p:sldId id="364" r:id="rId9"/>
    <p:sldId id="388" r:id="rId11"/>
    <p:sldId id="389" r:id="rId12"/>
    <p:sldId id="390" r:id="rId13"/>
    <p:sldId id="391" r:id="rId14"/>
    <p:sldId id="392" r:id="rId15"/>
    <p:sldId id="365" r:id="rId16"/>
    <p:sldId id="361" r:id="rId17"/>
    <p:sldId id="366" r:id="rId18"/>
    <p:sldId id="367" r:id="rId19"/>
    <p:sldId id="368" r:id="rId20"/>
    <p:sldId id="393" r:id="rId21"/>
    <p:sldId id="394" r:id="rId22"/>
    <p:sldId id="370" r:id="rId23"/>
    <p:sldId id="371" r:id="rId24"/>
    <p:sldId id="395" r:id="rId25"/>
    <p:sldId id="372" r:id="rId26"/>
    <p:sldId id="402" r:id="rId27"/>
    <p:sldId id="396" r:id="rId28"/>
    <p:sldId id="373" r:id="rId29"/>
    <p:sldId id="397" r:id="rId30"/>
    <p:sldId id="403" r:id="rId31"/>
    <p:sldId id="374" r:id="rId32"/>
    <p:sldId id="398" r:id="rId33"/>
    <p:sldId id="399" r:id="rId34"/>
    <p:sldId id="375" r:id="rId35"/>
    <p:sldId id="376" r:id="rId36"/>
    <p:sldId id="401" r:id="rId37"/>
    <p:sldId id="377" r:id="rId38"/>
    <p:sldId id="400" r:id="rId39"/>
    <p:sldId id="378" r:id="rId40"/>
    <p:sldId id="418" r:id="rId41"/>
  </p:sldIdLst>
  <p:sldSz cx="9144000" cy="5143500"/>
  <p:notesSz cx="6858000" cy="9144000"/>
  <p:custDataLst>
    <p:tags r:id="rId4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6256" autoAdjust="0"/>
  </p:normalViewPr>
  <p:slideViewPr>
    <p:cSldViewPr>
      <p:cViewPr varScale="1">
        <p:scale>
          <a:sx n="146" d="100"/>
          <a:sy n="14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84A6F64-EA83-4E0B-ADFB-AE71FBC9E78F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EB3F56D-D1D1-4096-B413-D2EF85D87BA5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CB1D2B2-9902-47DB-B416-E55FD86484AC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61EF6F9-4374-47D9-80E3-6AB07F03EFB5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13316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3317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rcRect t="32187" b="26186"/>
          <a:stretch>
            <a:fillRect/>
          </a:stretch>
        </p:blipFill>
        <p:spPr>
          <a:xfrm>
            <a:off x="0" y="-1587"/>
            <a:ext cx="9144000" cy="5145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 3"/>
          <p:cNvSpPr/>
          <p:nvPr/>
        </p:nvSpPr>
        <p:spPr bwMode="auto">
          <a:xfrm>
            <a:off x="195263" y="252413"/>
            <a:ext cx="8753475" cy="4638675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53" name="矩形 4"/>
          <p:cNvSpPr/>
          <p:nvPr/>
        </p:nvSpPr>
        <p:spPr bwMode="auto">
          <a:xfrm>
            <a:off x="288925" y="323850"/>
            <a:ext cx="8566150" cy="4486275"/>
          </a:xfrm>
          <a:prstGeom prst="rect">
            <a:avLst/>
          </a:prstGeom>
          <a:noFill/>
          <a:ln w="25400">
            <a:solidFill>
              <a:srgbClr val="BED6B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54" name="矩形 5"/>
          <p:cNvSpPr/>
          <p:nvPr/>
        </p:nvSpPr>
        <p:spPr>
          <a:xfrm>
            <a:off x="3419475" y="-3175"/>
            <a:ext cx="2305050" cy="630238"/>
          </a:xfrm>
          <a:prstGeom prst="rect">
            <a:avLst/>
          </a:prstGeom>
          <a:solidFill>
            <a:srgbClr val="618159"/>
          </a:solidFill>
          <a:ln>
            <a:noFill/>
          </a:ln>
          <a:effectLst>
            <a:outerShdw blurRad="50800" dist="114300" dir="3000000" algn="ctr" rotWithShape="0">
              <a:schemeClr val="tx1">
                <a:lumMod val="95000"/>
                <a:lumOff val="5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0D0D0D"/>
              </a:solidFill>
              <a:latin typeface="义启紫水晶体" pitchFamily="2" charset="-128"/>
              <a:ea typeface="义启紫水晶体" panose="02010601030101010101" pitchFamily="2" charset="-122"/>
            </a:endParaRPr>
          </a:p>
        </p:txBody>
      </p:sp>
      <p:pic>
        <p:nvPicPr>
          <p:cNvPr id="2055" name="图片 6"/>
          <p:cNvPicPr>
            <a:picLocks noChangeAspect="1"/>
          </p:cNvPicPr>
          <p:nvPr/>
        </p:nvPicPr>
        <p:blipFill>
          <a:blip r:embed="rId3"/>
          <a:srcRect t="64001" b="20600"/>
          <a:stretch>
            <a:fillRect/>
          </a:stretch>
        </p:blipFill>
        <p:spPr>
          <a:xfrm>
            <a:off x="0" y="4454525"/>
            <a:ext cx="3789363" cy="792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6" name="图片 8"/>
          <p:cNvPicPr>
            <a:picLocks noChangeAspect="1"/>
          </p:cNvPicPr>
          <p:nvPr/>
        </p:nvPicPr>
        <p:blipFill>
          <a:blip r:embed="rId4"/>
          <a:srcRect r="13671"/>
          <a:stretch>
            <a:fillRect/>
          </a:stretch>
        </p:blipFill>
        <p:spPr>
          <a:xfrm>
            <a:off x="6011863" y="3433763"/>
            <a:ext cx="2952750" cy="1709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rcRect l="16037" t="5904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矩形 3"/>
          <p:cNvSpPr/>
          <p:nvPr/>
        </p:nvSpPr>
        <p:spPr>
          <a:xfrm>
            <a:off x="0" y="720725"/>
            <a:ext cx="9144000" cy="3781425"/>
          </a:xfrm>
          <a:prstGeom prst="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3077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225" y="-215900"/>
            <a:ext cx="2447925" cy="1631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4"/>
          <a:srcRect r="13671"/>
          <a:stretch>
            <a:fillRect/>
          </a:stretch>
        </p:blipFill>
        <p:spPr>
          <a:xfrm>
            <a:off x="6191250" y="3533775"/>
            <a:ext cx="2952750" cy="1709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80000">
            <a:off x="5651500" y="4227513"/>
            <a:ext cx="1471613" cy="1471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20000">
            <a:off x="803275" y="4435475"/>
            <a:ext cx="1249363" cy="1250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938"/>
            <a:ext cx="9144000" cy="5135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microsoft.com/office/2007/relationships/media" Target="file:///\\pc-2\&#19978;&#35838;&#35838;&#20214;&#27719;&#24635;\&#24453;&#26657;&#23545;\R&#20116;&#35821;&#19978;&#12304;&#25945;&#26696;&#29256;&#183;&#32654;&#21270;&#21518;&#12305;\&#31532;&#20108;&#21333;&#20803;\5%20&#25645;&#30707;\&#24816;.wmv" TargetMode="External"/><Relationship Id="rId1" Type="http://schemas.openxmlformats.org/officeDocument/2006/relationships/video" Target="file:///\\pc-2\&#19978;&#35838;&#35838;&#20214;&#27719;&#24635;\&#24453;&#26657;&#23545;\R&#20116;&#35821;&#19978;&#12304;&#25945;&#26696;&#29256;&#183;&#32654;&#21270;&#21518;&#12305;\&#31532;&#20108;&#21333;&#20803;\5%20&#25645;&#30707;\&#24816;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audio" Target="NULL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1"/>
          <a:srcRect t="13648" b="48557"/>
          <a:stretch>
            <a:fillRect/>
          </a:stretch>
        </p:blipFill>
        <p:spPr>
          <a:xfrm>
            <a:off x="0" y="0"/>
            <a:ext cx="918051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文本框 1">
            <a:hlinkClick r:id="rId2" action="ppaction://hlinksldjump"/>
          </p:cNvPr>
          <p:cNvSpPr txBox="1"/>
          <p:nvPr/>
        </p:nvSpPr>
        <p:spPr>
          <a:xfrm>
            <a:off x="1403350" y="987425"/>
            <a:ext cx="18716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文本框 2">
            <a:hlinkClick r:id="rId3" action="ppaction://hlinksldjump"/>
          </p:cNvPr>
          <p:cNvSpPr txBox="1"/>
          <p:nvPr/>
        </p:nvSpPr>
        <p:spPr>
          <a:xfrm>
            <a:off x="3059113" y="2139950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1187450" y="700088"/>
            <a:ext cx="7056438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读这个词语的时候</a:t>
            </a:r>
            <a:r>
              <a:rPr lang="en-US" altLang="zh-CN" sz="3200" b="1"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</a:rPr>
              <a:t>我们是否可以看到作者刘章所描述的情景：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1155700" y="1895475"/>
            <a:ext cx="74485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没有搭石时，人们出工、收工需要</a:t>
            </a:r>
            <a:r>
              <a:rPr lang="en-US" altLang="zh-CN" sz="3200" b="1"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latin typeface="宋体" panose="02010600030101010101" pitchFamily="2" charset="-122"/>
              </a:rPr>
              <a:t>，赶集、访友需要</a:t>
            </a:r>
            <a:r>
              <a:rPr lang="en-US" altLang="zh-CN" sz="3200" b="1">
                <a:latin typeface="宋体" panose="02010600030101010101" pitchFamily="2" charset="-122"/>
              </a:rPr>
              <a:t>_________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1139825" y="2441575"/>
            <a:ext cx="19446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脱鞋挽裤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6227763" y="2441575"/>
            <a:ext cx="19446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脱鞋挽裤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1181100" y="3122613"/>
            <a:ext cx="7450138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有了搭石后，人们出工、收不再需要</a:t>
            </a:r>
            <a:r>
              <a:rPr lang="en-US" altLang="zh-CN" sz="3200" b="1"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latin typeface="宋体" panose="02010600030101010101" pitchFamily="2" charset="-122"/>
              </a:rPr>
              <a:t>，赶集、访友不再需要</a:t>
            </a:r>
            <a:r>
              <a:rPr lang="en-US" altLang="zh-CN" sz="3200" b="1">
                <a:latin typeface="宋体" panose="02010600030101010101" pitchFamily="2" charset="-122"/>
              </a:rPr>
              <a:t>____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_____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5" name="文本框 6"/>
          <p:cNvSpPr txBox="1"/>
          <p:nvPr/>
        </p:nvSpPr>
        <p:spPr>
          <a:xfrm>
            <a:off x="1619250" y="3668713"/>
            <a:ext cx="19446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脱鞋挽裤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6" name="文本框 7"/>
          <p:cNvSpPr txBox="1"/>
          <p:nvPr/>
        </p:nvSpPr>
        <p:spPr>
          <a:xfrm>
            <a:off x="7308850" y="3681413"/>
            <a:ext cx="10795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脱鞋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7" name="文本框 8"/>
          <p:cNvSpPr txBox="1"/>
          <p:nvPr/>
        </p:nvSpPr>
        <p:spPr>
          <a:xfrm>
            <a:off x="1181100" y="4225925"/>
            <a:ext cx="10810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挽裤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1150938" y="966788"/>
            <a:ext cx="6985000" cy="6683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600" b="1" spc="0">
                <a:latin typeface="宋体" panose="02010600030101010101" pitchFamily="2" charset="-122"/>
              </a:rPr>
              <a:t>搭石</a:t>
            </a:r>
            <a:r>
              <a:rPr lang="en-US" altLang="zh-CN" sz="3600" b="1" spc="0">
                <a:latin typeface="宋体" panose="02010600030101010101" pitchFamily="2" charset="-122"/>
              </a:rPr>
              <a:t>——</a:t>
            </a:r>
            <a:r>
              <a:rPr lang="zh-CN" altLang="en-US" sz="3600" b="1" spc="0">
                <a:latin typeface="宋体" panose="02010600030101010101" pitchFamily="2" charset="-122"/>
              </a:rPr>
              <a:t>构成了家乡的一道风景。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8435" name="文本框 4"/>
          <p:cNvSpPr txBox="1"/>
          <p:nvPr/>
        </p:nvSpPr>
        <p:spPr>
          <a:xfrm>
            <a:off x="1011238" y="1905000"/>
            <a:ext cx="7127875" cy="1333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6600FF"/>
                </a:solidFill>
                <a:latin typeface="宋体" panose="02010600030101010101" pitchFamily="2" charset="-122"/>
              </a:rPr>
              <a:t>    还有哪些词语让你仿佛看到了一道家乡的风景？</a:t>
            </a:r>
            <a:endParaRPr lang="zh-CN" altLang="en-US" sz="3600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文本框 5"/>
          <p:cNvSpPr txBox="1"/>
          <p:nvPr/>
        </p:nvSpPr>
        <p:spPr>
          <a:xfrm>
            <a:off x="827088" y="3363913"/>
            <a:ext cx="7200900" cy="66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</a:rPr>
              <a:t>（    ），构成了家乡的一道风景。</a:t>
            </a:r>
            <a:endParaRPr lang="zh-CN" altLang="en-US" sz="36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4"/>
          <p:cNvSpPr txBox="1"/>
          <p:nvPr/>
        </p:nvSpPr>
        <p:spPr>
          <a:xfrm>
            <a:off x="3851275" y="-92075"/>
            <a:ext cx="17287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读一读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790575" y="1238250"/>
            <a:ext cx="7767638" cy="2652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上了点儿年岁的人，无论怎样急着赶路，只要发现哪块搭石不平稳，一定会放下带的东西，找来合适的石头搭上，再在上边踏上几个来回，直到满意了才肯离去。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圆角矩形 3"/>
          <p:cNvSpPr/>
          <p:nvPr/>
        </p:nvSpPr>
        <p:spPr>
          <a:xfrm>
            <a:off x="709613" y="1166813"/>
            <a:ext cx="7848600" cy="2808287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969963" y="987425"/>
            <a:ext cx="7273925" cy="3294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每当上工、下工，一行人走搭石的时候，动作是那么协调有序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前面的抬起脚来，后面的紧跟上去。嗒嗒的声音，像轻快的音乐；清波漾漾，人影绰绰，给人画一般的美感。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圆角矩形 2"/>
          <p:cNvSpPr/>
          <p:nvPr/>
        </p:nvSpPr>
        <p:spPr>
          <a:xfrm>
            <a:off x="827088" y="987425"/>
            <a:ext cx="7488237" cy="3313113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900113" y="1274763"/>
            <a:ext cx="7129462" cy="265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如果有两个人面对面同时走到溪边，总会在第一块搭石前止步，招手示意，让对方先走；等对方过了河，两人再说上几句家常话，才相背而行。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圆角矩形 2"/>
          <p:cNvSpPr/>
          <p:nvPr/>
        </p:nvSpPr>
        <p:spPr>
          <a:xfrm>
            <a:off x="755650" y="1131888"/>
            <a:ext cx="7632700" cy="2940050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3636963" y="-28575"/>
            <a:ext cx="2016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503238" y="700088"/>
            <a:ext cx="77771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自由朗读课文，想一想课文写了什么。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2" name="文本框 6"/>
          <p:cNvSpPr txBox="1"/>
          <p:nvPr/>
        </p:nvSpPr>
        <p:spPr>
          <a:xfrm>
            <a:off x="503238" y="1419225"/>
            <a:ext cx="8137525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课文写了每年秋天，家乡的人们都要摆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课文写了人们来来去去都要从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上经过。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课文写了人们过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时要注意保持平衡。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611188" y="2154238"/>
            <a:ext cx="7848600" cy="2406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进入秋天，天气变凉，家乡的人们会根据水的深浅，从河的两岸找来一些平整方正的石头，按照二尺左右的间隔，在小溪里横着摆上一排，让人们从上面踏着过去，这就是搭石。</a:t>
            </a:r>
            <a:endParaRPr lang="zh-CN" altLang="en-US" sz="3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3635375" y="0"/>
            <a:ext cx="1979613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初品搭石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3556" name="文本框 1"/>
          <p:cNvSpPr txBox="1"/>
          <p:nvPr/>
        </p:nvSpPr>
        <p:spPr>
          <a:xfrm>
            <a:off x="611188" y="879475"/>
            <a:ext cx="784860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思考：什么是搭石？搭石有什么作用？自由阅读第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自然段，画出相关语句。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900113" y="484188"/>
            <a:ext cx="30956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你读懂了什么？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4579" name="组合 2"/>
          <p:cNvGrpSpPr/>
          <p:nvPr/>
        </p:nvGrpSpPr>
        <p:grpSpPr>
          <a:xfrm>
            <a:off x="755650" y="1276350"/>
            <a:ext cx="7632700" cy="3406775"/>
            <a:chOff x="755650" y="1276350"/>
            <a:chExt cx="7632700" cy="3406775"/>
          </a:xfrm>
        </p:grpSpPr>
        <p:sp>
          <p:nvSpPr>
            <p:cNvPr id="24580" name="文本框 2"/>
            <p:cNvSpPr txBox="1"/>
            <p:nvPr/>
          </p:nvSpPr>
          <p:spPr>
            <a:xfrm>
              <a:off x="971550" y="1492250"/>
              <a:ext cx="7345363" cy="30464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正是因为有了人们的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搭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，两岸普通的石头才能构成家乡的一道风景</a:t>
              </a:r>
              <a:r>
                <a:rPr lang="en-US" altLang="zh-CN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搭石，它们构成一条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路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，架起了一座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桥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，联结了两岸的小村庄，也联结了乡亲们的生活。</a:t>
              </a:r>
              <a:endPara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1" name="圆角矩形 3"/>
            <p:cNvSpPr/>
            <p:nvPr/>
          </p:nvSpPr>
          <p:spPr>
            <a:xfrm>
              <a:off x="755650" y="1276350"/>
              <a:ext cx="7632700" cy="3406775"/>
            </a:xfrm>
            <a:prstGeom prst="round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816350" y="0"/>
            <a:ext cx="15113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小 结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755650" y="842963"/>
            <a:ext cx="7632700" cy="3843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这节课，我们不仅读通了课文，还初步了解了什么是搭石，它有什么作用，那么，为什么作者刘章深情地说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搭石，构成了家乡的一道风景？那是一道怎样的风景呢？我们下节课再来学习后面的内容，共同寻找答案。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28"/>
          <p:cNvGrpSpPr/>
          <p:nvPr/>
        </p:nvGrpSpPr>
        <p:grpSpPr>
          <a:xfrm>
            <a:off x="1547813" y="1276350"/>
            <a:ext cx="1800225" cy="1800225"/>
            <a:chOff x="1547664" y="1275606"/>
            <a:chExt cx="1800200" cy="1800200"/>
          </a:xfrm>
        </p:grpSpPr>
        <p:sp>
          <p:nvSpPr>
            <p:cNvPr id="26633" name="矩形 3"/>
            <p:cNvSpPr/>
            <p:nvPr/>
          </p:nvSpPr>
          <p:spPr>
            <a:xfrm>
              <a:off x="1547664" y="1275606"/>
              <a:ext cx="1800200" cy="1800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26634" name="直接连接符 5"/>
            <p:cNvCxnSpPr>
              <a:stCxn id="26633" idx="1"/>
              <a:endCxn id="26633" idx="3"/>
            </p:cNvCxnSpPr>
            <p:nvPr/>
          </p:nvCxnSpPr>
          <p:spPr>
            <a:xfrm>
              <a:off x="1547664" y="2175706"/>
              <a:ext cx="180020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26635" name="直接连接符 7"/>
            <p:cNvCxnSpPr>
              <a:stCxn id="26633" idx="0"/>
              <a:endCxn id="26633" idx="2"/>
            </p:cNvCxnSpPr>
            <p:nvPr/>
          </p:nvCxnSpPr>
          <p:spPr>
            <a:xfrm flipH="1">
              <a:off x="2447764" y="1275606"/>
              <a:ext cx="0" cy="18002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26636" name="直接连接符 22"/>
            <p:cNvCxnSpPr>
              <a:stCxn id="26633" idx="0"/>
              <a:endCxn id="26633" idx="2"/>
            </p:cNvCxnSpPr>
            <p:nvPr/>
          </p:nvCxnSpPr>
          <p:spPr>
            <a:xfrm>
              <a:off x="1547664" y="1275606"/>
              <a:ext cx="1800200" cy="18002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  <p:cxnSp>
          <p:nvCxnSpPr>
            <p:cNvPr id="26637" name="直接连接符 25"/>
            <p:cNvCxnSpPr>
              <a:stCxn id="26633" idx="0"/>
              <a:endCxn id="26633" idx="2"/>
            </p:cNvCxnSpPr>
            <p:nvPr/>
          </p:nvCxnSpPr>
          <p:spPr>
            <a:xfrm flipH="1">
              <a:off x="1547664" y="1275606"/>
              <a:ext cx="1800200" cy="18002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sysDash"/>
              <a:miter lim="800000"/>
            </a:ln>
          </p:spPr>
        </p:cxnSp>
      </p:grpSp>
      <p:sp>
        <p:nvSpPr>
          <p:cNvPr id="26627" name="文本框 1"/>
          <p:cNvSpPr txBox="1"/>
          <p:nvPr/>
        </p:nvSpPr>
        <p:spPr>
          <a:xfrm>
            <a:off x="3708400" y="-92075"/>
            <a:ext cx="19446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指导书写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6628" name="文本框 2"/>
          <p:cNvSpPr txBox="1"/>
          <p:nvPr/>
        </p:nvSpPr>
        <p:spPr>
          <a:xfrm>
            <a:off x="1973263" y="719138"/>
            <a:ext cx="935037" cy="246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1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惰</a:t>
            </a:r>
            <a:endParaRPr lang="zh-CN" altLang="en-US" sz="13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19"/>
          <p:cNvSpPr/>
          <p:nvPr/>
        </p:nvSpPr>
        <p:spPr>
          <a:xfrm>
            <a:off x="5148263" y="1276350"/>
            <a:ext cx="1800225" cy="1800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cxnSp>
        <p:nvCxnSpPr>
          <p:cNvPr id="26630" name="直接连接符 20"/>
          <p:cNvCxnSpPr>
            <a:stCxn id="26629" idx="0"/>
            <a:endCxn id="26629" idx="2"/>
          </p:cNvCxnSpPr>
          <p:nvPr/>
        </p:nvCxnSpPr>
        <p:spPr>
          <a:xfrm flipH="1">
            <a:off x="6048375" y="1276350"/>
            <a:ext cx="0" cy="1800225"/>
          </a:xfrm>
          <a:prstGeom prst="line">
            <a:avLst/>
          </a:prstGeom>
          <a:noFill/>
          <a:ln w="6350">
            <a:solidFill>
              <a:schemeClr val="tx1"/>
            </a:solidFill>
            <a:prstDash val="sysDash"/>
            <a:miter lim="800000"/>
          </a:ln>
        </p:spPr>
      </p:cxnSp>
      <p:pic>
        <p:nvPicPr>
          <p:cNvPr id="26631" name="惰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48263" y="1276350"/>
            <a:ext cx="1800225" cy="1800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32" name="文本框 29"/>
          <p:cNvSpPr txBox="1"/>
          <p:nvPr/>
        </p:nvSpPr>
        <p:spPr>
          <a:xfrm>
            <a:off x="1404938" y="3308350"/>
            <a:ext cx="6551612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写法：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左窄右宽，左部点画与右部的撇画相互迎让。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663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395288" y="758825"/>
            <a:ext cx="18700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843C0B"/>
                </a:solidFill>
                <a:latin typeface="宋体" panose="02010600030101010101" pitchFamily="2" charset="-122"/>
              </a:rPr>
              <a:t>谈话导入</a:t>
            </a:r>
            <a:endParaRPr lang="zh-CN" altLang="en-US" sz="3200" b="1">
              <a:solidFill>
                <a:srgbClr val="843C0B"/>
              </a:solidFill>
              <a:latin typeface="宋体" panose="02010600030101010101" pitchFamily="2" charset="-122"/>
            </a:endParaRPr>
          </a:p>
        </p:txBody>
      </p:sp>
      <p:sp>
        <p:nvSpPr>
          <p:cNvPr id="8195" name="文本框 2"/>
          <p:cNvSpPr txBox="1"/>
          <p:nvPr/>
        </p:nvSpPr>
        <p:spPr>
          <a:xfrm>
            <a:off x="1008063" y="1468438"/>
            <a:ext cx="712787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初读课文，同学们用了哪些好方法来提高自己的阅读速度呢？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8196" name="组合 3"/>
          <p:cNvGrpSpPr/>
          <p:nvPr/>
        </p:nvGrpSpPr>
        <p:grpSpPr>
          <a:xfrm>
            <a:off x="1042988" y="2932113"/>
            <a:ext cx="7058025" cy="1308100"/>
            <a:chOff x="1042988" y="2932113"/>
            <a:chExt cx="7058025" cy="1308100"/>
          </a:xfrm>
        </p:grpSpPr>
        <p:sp>
          <p:nvSpPr>
            <p:cNvPr id="8198" name="文本框 3"/>
            <p:cNvSpPr txBox="1"/>
            <p:nvPr/>
          </p:nvSpPr>
          <p:spPr>
            <a:xfrm>
              <a:off x="1192213" y="2932113"/>
              <a:ext cx="6759575" cy="12811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注意力集中，一目十行，不理解的词语和句子暂时跳过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9" name="圆角矩形 4"/>
            <p:cNvSpPr/>
            <p:nvPr/>
          </p:nvSpPr>
          <p:spPr>
            <a:xfrm>
              <a:off x="1042988" y="2932113"/>
              <a:ext cx="7058025" cy="1308100"/>
            </a:xfrm>
            <a:prstGeom prst="round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197" name="文本框 1"/>
          <p:cNvSpPr txBox="1"/>
          <p:nvPr/>
        </p:nvSpPr>
        <p:spPr>
          <a:xfrm>
            <a:off x="3756025" y="50800"/>
            <a:ext cx="18716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3708400" y="-53975"/>
            <a:ext cx="18716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755650" y="717550"/>
            <a:ext cx="20875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843C0B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3200" b="1">
              <a:solidFill>
                <a:srgbClr val="843C0B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文本框 3"/>
          <p:cNvSpPr txBox="1"/>
          <p:nvPr/>
        </p:nvSpPr>
        <p:spPr>
          <a:xfrm>
            <a:off x="1619250" y="1631950"/>
            <a:ext cx="6121400" cy="642938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搭石，构成了家乡的一道风景。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755650" y="2538413"/>
            <a:ext cx="75612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课文哪几个自然段写出了搭石构成了家乡的一道风景？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7654" name="文本框 5"/>
          <p:cNvSpPr txBox="1"/>
          <p:nvPr/>
        </p:nvSpPr>
        <p:spPr>
          <a:xfrm>
            <a:off x="4787900" y="3581400"/>
            <a:ext cx="28082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自然段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773113" y="1131888"/>
            <a:ext cx="7597775" cy="2638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自由朗读课文第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</a:rPr>
              <a:t>自然段。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搭石，构成了家乡的一道（    ）的风景？你是从哪些句子读出来的？把这些句子画出来。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3635375" y="-44450"/>
            <a:ext cx="187325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精读课文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文本框 3"/>
          <p:cNvSpPr txBox="1"/>
          <p:nvPr/>
        </p:nvSpPr>
        <p:spPr>
          <a:xfrm>
            <a:off x="704850" y="757238"/>
            <a:ext cx="7704138" cy="265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上了点儿年岁的人，无论怎样急着赶路，只要发现哪块搭石不平稳，一定会放下带的东西，找来合适的石头搭上，再在上边踏上几个来回，直到满意了才肯离去。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文本框 1"/>
          <p:cNvSpPr txBox="1"/>
          <p:nvPr/>
        </p:nvSpPr>
        <p:spPr>
          <a:xfrm>
            <a:off x="704850" y="3363913"/>
            <a:ext cx="7704138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   哪些词语最让你感动？你从中体会到了什么？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701" name="文本框 2"/>
          <p:cNvSpPr txBox="1"/>
          <p:nvPr/>
        </p:nvSpPr>
        <p:spPr>
          <a:xfrm>
            <a:off x="4016375" y="4084638"/>
            <a:ext cx="11318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善良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2"/>
          <p:cNvSpPr txBox="1"/>
          <p:nvPr/>
        </p:nvSpPr>
        <p:spPr>
          <a:xfrm>
            <a:off x="557213" y="771525"/>
            <a:ext cx="8029575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假设你现在就是这位大叔，您今年高寿啊？您这么急着赶路，一定有什么急事吧？我看到您刚才已经从搭石上过去了，怎么又回来了呢？我还发现您在这块搭石上踏了几个来回，您这是</a:t>
            </a:r>
            <a:r>
              <a:rPr lang="en-US" altLang="zh-CN" sz="3200" b="1">
                <a:latin typeface="宋体" panose="02010600030101010101" pitchFamily="2" charset="-122"/>
              </a:rPr>
              <a:t>——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557213" y="3838575"/>
            <a:ext cx="81375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你们觉得这是怎样的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踏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"/>
          <p:cNvSpPr txBox="1"/>
          <p:nvPr/>
        </p:nvSpPr>
        <p:spPr>
          <a:xfrm>
            <a:off x="503238" y="176213"/>
            <a:ext cx="7345362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看见上了年岁的老人如此善良，你觉得中年人会怎样做呢？青年人呢？像我们这样大的孩子呢？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1747" name="文本框 3"/>
          <p:cNvSpPr txBox="1"/>
          <p:nvPr/>
        </p:nvSpPr>
        <p:spPr>
          <a:xfrm>
            <a:off x="503238" y="1887538"/>
            <a:ext cx="8064500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一身风霜的中年人，无论怎样急着赶路，只要发现哪块搭石不平稳，一定会放下带的东西，找来合适的石头搭上，再在上边踏上几个来回，直到满意了才肯离去。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文本框 4"/>
          <p:cNvSpPr txBox="1"/>
          <p:nvPr/>
        </p:nvSpPr>
        <p:spPr>
          <a:xfrm>
            <a:off x="1619250" y="4265613"/>
            <a:ext cx="4895850" cy="682625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这是一道写满善良的风景。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: 圆角 1"/>
          <p:cNvSpPr/>
          <p:nvPr/>
        </p:nvSpPr>
        <p:spPr>
          <a:xfrm>
            <a:off x="3851275" y="1708150"/>
            <a:ext cx="1657350" cy="5762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900113" y="987425"/>
            <a:ext cx="7632700" cy="3292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每当上工、下工，一行人走搭石的时候，动作是那么协调有序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前面的抬起脚来，后面的紧跟上去。嗒嗒的声音，像轻快的音乐；清波漾漾，人影绰绰，给人画一般的美感。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2"/>
          <p:cNvSpPr txBox="1"/>
          <p:nvPr/>
        </p:nvSpPr>
        <p:spPr>
          <a:xfrm>
            <a:off x="1649413" y="627063"/>
            <a:ext cx="64801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这几句话描述了一个怎样的情景？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3795" name="文本框 3"/>
          <p:cNvSpPr txBox="1"/>
          <p:nvPr/>
        </p:nvSpPr>
        <p:spPr>
          <a:xfrm>
            <a:off x="1649413" y="1311275"/>
            <a:ext cx="62642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一行人走搭石的情景。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文本框 4"/>
          <p:cNvSpPr txBox="1"/>
          <p:nvPr/>
        </p:nvSpPr>
        <p:spPr>
          <a:xfrm>
            <a:off x="784225" y="1995488"/>
            <a:ext cx="7345363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这样协调有序的画面，真是让我们久久沉醉其中。请大家闭上眼睛，你听到了什么？看到了什么？又想到了什么？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33797" name="付娜 - 一帘幽梦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596188" y="1231900"/>
            <a:ext cx="1208087" cy="1208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7"/>
                </p:tgtEl>
              </p:cMediaNode>
            </p:audio>
          </p:childTnLst>
        </p:cTn>
      </p:par>
    </p:tnLst>
    <p:bldLst>
      <p:bldP spid="33795" grpId="0"/>
      <p:bldP spid="3379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647700" y="915988"/>
            <a:ext cx="784860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嗒嗒的声音，像轻快的音乐。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清波漾漾，人影绰绰，给人画一般的美感。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1547813" y="3856038"/>
            <a:ext cx="5689600" cy="642937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这是一道布满和谐的风景。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4820" name="矩形 3"/>
          <p:cNvSpPr/>
          <p:nvPr/>
        </p:nvSpPr>
        <p:spPr>
          <a:xfrm>
            <a:off x="3730625" y="2773363"/>
            <a:ext cx="1004888" cy="585787"/>
          </a:xfrm>
          <a:prstGeom prst="rect">
            <a:avLst/>
          </a:prstGeom>
          <a:gradFill rotWithShape="1">
            <a:gsLst>
              <a:gs pos="0">
                <a:srgbClr val="FFDD9C"/>
              </a:gs>
              <a:gs pos="50000">
                <a:srgbClr val="FFD78E"/>
              </a:gs>
              <a:gs pos="100000">
                <a:srgbClr val="FFD479"/>
              </a:gs>
            </a:gsLst>
            <a:lin ang="5400000"/>
          </a:gradFill>
          <a:ln w="6350">
            <a:solidFill>
              <a:srgbClr val="FFC000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647700" y="792163"/>
            <a:ext cx="784860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如果有两个人面对面同时走到溪边，总会在第一块搭石前止步，招手示意，让对方先走；等对方过了河，两人再说上几句家常话，才相背而行。假如遇上老人来走搭石，年轻人总要俯下身子背老人过去，人们把这看成理所当然的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331913" y="488950"/>
            <a:ext cx="57610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你从这段话中感受到了什么？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1331913" y="1219200"/>
            <a:ext cx="64087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互相谦让、尊老敬老、理所当然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文本框 3"/>
          <p:cNvSpPr txBox="1"/>
          <p:nvPr/>
        </p:nvSpPr>
        <p:spPr>
          <a:xfrm>
            <a:off x="539750" y="1995488"/>
            <a:ext cx="7993063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此情此景，多么感人，让我们情不自禁地想表达出自己的赞美之情，如果你当时正站在岸边，你准备用怎样美好的语言来赞美他们呢？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3708400" y="-15875"/>
            <a:ext cx="194468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9219" name="文本框 3"/>
          <p:cNvSpPr txBox="1"/>
          <p:nvPr/>
        </p:nvSpPr>
        <p:spPr>
          <a:xfrm>
            <a:off x="958850" y="1824038"/>
            <a:ext cx="7612063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Cambria" panose="02040503050406030204" pitchFamily="18" charset="0"/>
              <a:buAutoNum type="arabicPeriod" startAt="2"/>
            </a:pPr>
            <a:r>
              <a:rPr lang="zh-CN" altLang="en-US" sz="3200" b="1">
                <a:latin typeface="宋体" panose="02010600030101010101" pitchFamily="2" charset="-122"/>
              </a:rPr>
              <a:t>在我们的家乡，有着数不胜数的风景名胜，你认为什么构成了家乡的一道风景？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9220" name="文本框 4"/>
          <p:cNvSpPr txBox="1"/>
          <p:nvPr/>
        </p:nvSpPr>
        <p:spPr>
          <a:xfrm>
            <a:off x="958850" y="3851275"/>
            <a:ext cx="7612063" cy="584200"/>
          </a:xfrm>
          <a:prstGeom prst="rect">
            <a:avLst/>
          </a:prstGeom>
          <a:solidFill>
            <a:srgbClr val="BED6BC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），构成了家乡的一道风景。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矩形 6"/>
          <p:cNvSpPr/>
          <p:nvPr/>
        </p:nvSpPr>
        <p:spPr>
          <a:xfrm>
            <a:off x="1570038" y="3851275"/>
            <a:ext cx="13668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搭石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222" name="文本框 2"/>
          <p:cNvSpPr txBox="1"/>
          <p:nvPr/>
        </p:nvSpPr>
        <p:spPr>
          <a:xfrm>
            <a:off x="958850" y="1106488"/>
            <a:ext cx="7073900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初读课文，同学们大概知道了什么？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animBg="1"/>
      <p:bldP spid="9221" grpId="0"/>
      <p:bldP spid="92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2987675" y="271463"/>
            <a:ext cx="2016125" cy="604837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理所当然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698500" y="974725"/>
            <a:ext cx="619283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说说你对这个词语的理解。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7892" name="文本框 3"/>
          <p:cNvSpPr txBox="1"/>
          <p:nvPr/>
        </p:nvSpPr>
        <p:spPr>
          <a:xfrm>
            <a:off x="690563" y="1600200"/>
            <a:ext cx="79136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 startAt="2"/>
            </a:pPr>
            <a:r>
              <a:rPr lang="zh-CN" altLang="en-US" sz="3200" b="1">
                <a:latin typeface="宋体" panose="02010600030101010101" pitchFamily="2" charset="-122"/>
              </a:rPr>
              <a:t>这里的人把什么看作是理所当然的事？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7893" name="文本框 4"/>
          <p:cNvSpPr txBox="1"/>
          <p:nvPr/>
        </p:nvSpPr>
        <p:spPr>
          <a:xfrm>
            <a:off x="684213" y="2284413"/>
            <a:ext cx="8102600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 startAt="3"/>
            </a:pPr>
            <a:r>
              <a:rPr lang="zh-CN" altLang="en-US" sz="3200" b="1">
                <a:latin typeface="宋体" panose="02010600030101010101" pitchFamily="2" charset="-122"/>
              </a:rPr>
              <a:t>家乡人把互相谦让、尊敬老人看成理所当然的事，他们把许许多多美好的行为看成理所当然的事。你能不能仿照课文中的句子写几句话？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792163" y="411163"/>
            <a:ext cx="7559675" cy="3843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假如遇到孩子来走搭石，大人总要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，人们把这看成理所当然的事。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如果遇到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总要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，人们把这看成理所当然的事。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，人们把这看成理所当然的事。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文本框 3"/>
          <p:cNvSpPr txBox="1"/>
          <p:nvPr/>
        </p:nvSpPr>
        <p:spPr>
          <a:xfrm>
            <a:off x="1116013" y="4287838"/>
            <a:ext cx="7127875" cy="733425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这是一道画满谦让、尊老敬老的风景。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3598863" y="-28575"/>
            <a:ext cx="2016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总结全文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文本框 3"/>
          <p:cNvSpPr txBox="1"/>
          <p:nvPr/>
        </p:nvSpPr>
        <p:spPr>
          <a:xfrm>
            <a:off x="790575" y="1347788"/>
            <a:ext cx="7632700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今天，我们走进了作者刘章的家乡，和他一起欣赏了搭石构成的美丽风景。同学们，现在你们觉得这搭石还是普通的石头吗？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1042988" y="1114425"/>
            <a:ext cx="72009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正像同学们说的那样，这普普通通的搭石就像善良淳朴的乡亲，就让我们饱含着赞美之情。齐读课文的最后一个自然段。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0963" name="圆角矩形 3"/>
          <p:cNvSpPr/>
          <p:nvPr/>
        </p:nvSpPr>
        <p:spPr>
          <a:xfrm>
            <a:off x="827088" y="1131888"/>
            <a:ext cx="7632700" cy="2527300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900113" y="815975"/>
            <a:ext cx="7597775" cy="1922463"/>
          </a:xfrm>
          <a:prstGeom prst="rect">
            <a:avLst/>
          </a:prstGeom>
          <a:solidFill>
            <a:srgbClr val="FBE5D6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生活中不是缺少美，而是缺少发现美的眼睛</a:t>
            </a:r>
            <a:r>
              <a:rPr lang="zh-CN" altLang="en-US" sz="3200" b="1">
                <a:latin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</a:endParaRPr>
          </a:p>
          <a:p>
            <a:pPr marL="0" lvl="0" indent="0" algn="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罗丹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900113" y="2765425"/>
            <a:ext cx="7597775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作者从不起眼的搭石发现了美，我想，我们的生活中也有很多这样平凡的事物，你发现了哪些蕴含着美的事物呢？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360363" y="627063"/>
            <a:ext cx="8423275" cy="4151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同学们，一排搭石，就是一曲善良的歌，曲调优美；一排搭石，就是一段协调的舞，姿态婀娜；一排搭石，就是一首谦让的诗，娓娓动听；一排搭石，就是一幅尊老的画，赏心悦目。然而，这些美好的行为，在乡亲们的眼里，是那么的（        ），而在我们眼里，却构成了最美的风景，这就是（    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矩形 2"/>
          <p:cNvSpPr/>
          <p:nvPr/>
        </p:nvSpPr>
        <p:spPr>
          <a:xfrm>
            <a:off x="3649663" y="3548063"/>
            <a:ext cx="18319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理所当然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012" name="文本框 3"/>
          <p:cNvSpPr txBox="1"/>
          <p:nvPr/>
        </p:nvSpPr>
        <p:spPr>
          <a:xfrm>
            <a:off x="6084888" y="4132263"/>
            <a:ext cx="11874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搭石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3455988" y="-39687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4035" name="文本框 4"/>
          <p:cNvSpPr txBox="1"/>
          <p:nvPr/>
        </p:nvSpPr>
        <p:spPr>
          <a:xfrm>
            <a:off x="247650" y="2146300"/>
            <a:ext cx="665163" cy="1152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搭石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6" name="文本框 6"/>
          <p:cNvSpPr txBox="1"/>
          <p:nvPr/>
        </p:nvSpPr>
        <p:spPr>
          <a:xfrm>
            <a:off x="1042988" y="619125"/>
            <a:ext cx="158591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话搭石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7138" y="841375"/>
            <a:ext cx="515937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8" name="文本框 8"/>
          <p:cNvSpPr txBox="1"/>
          <p:nvPr/>
        </p:nvSpPr>
        <p:spPr>
          <a:xfrm>
            <a:off x="2960688" y="628650"/>
            <a:ext cx="3776662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溪里有间隔的一排石头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左大括号 9"/>
          <p:cNvSpPr/>
          <p:nvPr/>
        </p:nvSpPr>
        <p:spPr>
          <a:xfrm>
            <a:off x="900113" y="814388"/>
            <a:ext cx="271462" cy="3816350"/>
          </a:xfrm>
          <a:prstGeom prst="leftBrace">
            <a:avLst>
              <a:gd name="adj1" fmla="val 55388"/>
              <a:gd name="adj2" fmla="val 50000"/>
            </a:avLst>
          </a:prstGeom>
          <a:noFill/>
          <a:ln w="25400">
            <a:solidFill>
              <a:srgbClr val="385723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4040" name="文本框 10"/>
          <p:cNvSpPr txBox="1"/>
          <p:nvPr/>
        </p:nvSpPr>
        <p:spPr>
          <a:xfrm>
            <a:off x="2755900" y="1260475"/>
            <a:ext cx="19208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早早摆好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及时调整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1" name="文本框 11"/>
          <p:cNvSpPr txBox="1"/>
          <p:nvPr/>
        </p:nvSpPr>
        <p:spPr>
          <a:xfrm>
            <a:off x="1042988" y="2741613"/>
            <a:ext cx="158591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走搭石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2" name="文本框 12"/>
          <p:cNvSpPr txBox="1"/>
          <p:nvPr/>
        </p:nvSpPr>
        <p:spPr>
          <a:xfrm>
            <a:off x="4962525" y="1493838"/>
            <a:ext cx="2016125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点面结合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3" name="文本框 13"/>
          <p:cNvSpPr txBox="1"/>
          <p:nvPr/>
        </p:nvSpPr>
        <p:spPr>
          <a:xfrm>
            <a:off x="2844800" y="2473325"/>
            <a:ext cx="253841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紧走协调有序互让，背老人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4" name="文本框 14"/>
          <p:cNvSpPr txBox="1"/>
          <p:nvPr/>
        </p:nvSpPr>
        <p:spPr>
          <a:xfrm>
            <a:off x="5656263" y="2722563"/>
            <a:ext cx="163988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由表及里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5" name="文本框 15"/>
          <p:cNvSpPr txBox="1"/>
          <p:nvPr/>
        </p:nvSpPr>
        <p:spPr>
          <a:xfrm>
            <a:off x="1042988" y="1579563"/>
            <a:ext cx="158591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摆搭石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6" name="文本框 16"/>
          <p:cNvSpPr txBox="1"/>
          <p:nvPr/>
        </p:nvSpPr>
        <p:spPr>
          <a:xfrm>
            <a:off x="1042988" y="4038600"/>
            <a:ext cx="1585912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赞搭石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7" name="文本框 17"/>
          <p:cNvSpPr txBox="1"/>
          <p:nvPr/>
        </p:nvSpPr>
        <p:spPr>
          <a:xfrm>
            <a:off x="2628900" y="3686175"/>
            <a:ext cx="316865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任人走，任人踏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联结小路与情感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8" name="文本框 18"/>
          <p:cNvSpPr txBox="1"/>
          <p:nvPr/>
        </p:nvSpPr>
        <p:spPr>
          <a:xfrm>
            <a:off x="5900738" y="3970338"/>
            <a:ext cx="163988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借物喻人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9" name="右大括号 20"/>
          <p:cNvSpPr/>
          <p:nvPr/>
        </p:nvSpPr>
        <p:spPr>
          <a:xfrm>
            <a:off x="7451725" y="895350"/>
            <a:ext cx="300038" cy="3714750"/>
          </a:xfrm>
          <a:prstGeom prst="rightBrace">
            <a:avLst>
              <a:gd name="adj1" fmla="val 49696"/>
              <a:gd name="adj2" fmla="val 46245"/>
            </a:avLst>
          </a:prstGeom>
          <a:noFill/>
          <a:ln w="28575">
            <a:solidFill>
              <a:srgbClr val="385723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4050" name="文本框 21"/>
          <p:cNvSpPr txBox="1"/>
          <p:nvPr/>
        </p:nvSpPr>
        <p:spPr>
          <a:xfrm>
            <a:off x="7773988" y="1436688"/>
            <a:ext cx="1047750" cy="2287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心想他人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无私奉献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51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563" y="1749425"/>
            <a:ext cx="517525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52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2625" y="1709738"/>
            <a:ext cx="515938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53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4275" y="2900363"/>
            <a:ext cx="517525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54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1913" y="2954338"/>
            <a:ext cx="517525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55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2213" y="4191000"/>
            <a:ext cx="515937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56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5288" y="4154488"/>
            <a:ext cx="517525" cy="22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8" grpId="0"/>
      <p:bldP spid="44039" grpId="0" animBg="1"/>
      <p:bldP spid="44040" grpId="0"/>
      <p:bldP spid="44041" grpId="0"/>
      <p:bldP spid="44042" grpId="0"/>
      <p:bldP spid="44043" grpId="0"/>
      <p:bldP spid="44044" grpId="0"/>
      <p:bldP spid="44045" grpId="0"/>
      <p:bldP spid="44046" grpId="0"/>
      <p:bldP spid="44047" grpId="0"/>
      <p:bldP spid="44048" grpId="0"/>
      <p:bldP spid="44049" grpId="0" animBg="1"/>
      <p:bldP spid="4405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椭圆 4"/>
          <p:cNvSpPr/>
          <p:nvPr/>
        </p:nvSpPr>
        <p:spPr>
          <a:xfrm>
            <a:off x="3348038" y="157162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文本框 1"/>
          <p:cNvSpPr txBox="1"/>
          <p:nvPr/>
        </p:nvSpPr>
        <p:spPr>
          <a:xfrm>
            <a:off x="2117725" y="1522413"/>
            <a:ext cx="49085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搭 石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5" name="图片 2"/>
          <p:cNvPicPr>
            <a:picLocks noChangeAspect="1"/>
          </p:cNvPicPr>
          <p:nvPr/>
        </p:nvPicPr>
        <p:blipFill>
          <a:blip r:embed="rId3"/>
          <a:srcRect r="8276"/>
          <a:stretch>
            <a:fillRect/>
          </a:stretch>
        </p:blipFill>
        <p:spPr>
          <a:xfrm>
            <a:off x="5235575" y="123825"/>
            <a:ext cx="358457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3852863" y="0"/>
            <a:ext cx="15827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说一说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792163" y="1708150"/>
            <a:ext cx="75596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看了这个课题，你联想到了什么？或者你有什么问题要请教作者刘章？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635375" y="-55562"/>
            <a:ext cx="18716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检查预习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2230438" y="2103438"/>
            <a:ext cx="4679950" cy="641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山洪暴发   溪水猛涨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900113" y="3148013"/>
            <a:ext cx="76327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通过读这两个词语，你仿佛看到了什么？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3" name="文本框 4"/>
          <p:cNvSpPr txBox="1"/>
          <p:nvPr/>
        </p:nvSpPr>
        <p:spPr>
          <a:xfrm>
            <a:off x="900113" y="1095375"/>
            <a:ext cx="76327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请读一读下面的词语。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2773363" y="838200"/>
            <a:ext cx="2879725" cy="642938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平衡   谴责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4"/>
          <p:cNvSpPr txBox="1"/>
          <p:nvPr/>
        </p:nvSpPr>
        <p:spPr>
          <a:xfrm>
            <a:off x="971550" y="1779588"/>
            <a:ext cx="73453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谁能说说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谴责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的意思？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0" name="文本框 5"/>
          <p:cNvSpPr txBox="1"/>
          <p:nvPr/>
        </p:nvSpPr>
        <p:spPr>
          <a:xfrm>
            <a:off x="2484438" y="2603500"/>
            <a:ext cx="18002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6"/>
          <p:cNvSpPr txBox="1"/>
          <p:nvPr/>
        </p:nvSpPr>
        <p:spPr>
          <a:xfrm>
            <a:off x="4356100" y="2597150"/>
            <a:ext cx="1296988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责怪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文本框 8"/>
          <p:cNvSpPr txBox="1"/>
          <p:nvPr/>
        </p:nvSpPr>
        <p:spPr>
          <a:xfrm>
            <a:off x="971550" y="3286125"/>
            <a:ext cx="7418388" cy="1227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请同学们用同样的方法说说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平衡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的意思？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3152775" y="309563"/>
            <a:ext cx="2881313" cy="642937"/>
          </a:xfrm>
          <a:prstGeom prst="rect">
            <a:avLst/>
          </a:prstGeom>
          <a:solidFill>
            <a:srgbClr val="ADB9CA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间隔   懒惰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1619250" y="2657475"/>
            <a:ext cx="1223963" cy="6048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间隔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5867400" y="2678113"/>
            <a:ext cx="1225550" cy="6048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隔断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5"/>
          <p:cNvSpPr txBox="1"/>
          <p:nvPr/>
        </p:nvSpPr>
        <p:spPr>
          <a:xfrm>
            <a:off x="1601788" y="3665538"/>
            <a:ext cx="1223962" cy="6048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懒惰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文本框 6"/>
          <p:cNvSpPr txBox="1"/>
          <p:nvPr/>
        </p:nvSpPr>
        <p:spPr>
          <a:xfrm>
            <a:off x="5867400" y="3665538"/>
            <a:ext cx="1223963" cy="6048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367" name="直接箭头连接符 8"/>
          <p:cNvCxnSpPr>
            <a:stCxn id="15363" idx="3"/>
            <a:endCxn id="15364" idx="1"/>
          </p:cNvCxnSpPr>
          <p:nvPr/>
        </p:nvCxnSpPr>
        <p:spPr>
          <a:xfrm>
            <a:off x="2843213" y="2959100"/>
            <a:ext cx="3024187" cy="20638"/>
          </a:xfrm>
          <a:prstGeom prst="line">
            <a:avLst/>
          </a:prstGeom>
          <a:noFill/>
          <a:ln w="28575">
            <a:solidFill>
              <a:srgbClr val="2E75B6"/>
            </a:solidFill>
            <a:miter lim="800000"/>
            <a:tailEnd type="triangle"/>
          </a:ln>
        </p:spPr>
      </p:cxnSp>
      <p:cxnSp>
        <p:nvCxnSpPr>
          <p:cNvPr id="15368" name="直接箭头连接符 9"/>
          <p:cNvCxnSpPr>
            <a:stCxn id="15363" idx="3"/>
            <a:endCxn id="15364" idx="1"/>
          </p:cNvCxnSpPr>
          <p:nvPr/>
        </p:nvCxnSpPr>
        <p:spPr>
          <a:xfrm>
            <a:off x="2825750" y="3987800"/>
            <a:ext cx="3024188" cy="19050"/>
          </a:xfrm>
          <a:prstGeom prst="line">
            <a:avLst/>
          </a:prstGeom>
          <a:noFill/>
          <a:ln w="28575">
            <a:solidFill>
              <a:srgbClr val="2E75B6"/>
            </a:solidFill>
            <a:miter lim="800000"/>
            <a:tailEnd type="triangle"/>
          </a:ln>
        </p:spPr>
      </p:cxnSp>
      <p:sp>
        <p:nvSpPr>
          <p:cNvPr id="15369" name="文本框 10"/>
          <p:cNvSpPr txBox="1"/>
          <p:nvPr/>
        </p:nvSpPr>
        <p:spPr>
          <a:xfrm>
            <a:off x="3708400" y="2355850"/>
            <a:ext cx="17272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0" name="文本框 11"/>
          <p:cNvSpPr txBox="1"/>
          <p:nvPr/>
        </p:nvSpPr>
        <p:spPr>
          <a:xfrm>
            <a:off x="3635375" y="4030663"/>
            <a:ext cx="17272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反义词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文本框 13"/>
          <p:cNvSpPr txBox="1"/>
          <p:nvPr/>
        </p:nvSpPr>
        <p:spPr>
          <a:xfrm>
            <a:off x="1187450" y="1073150"/>
            <a:ext cx="7345363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间隔、懒惰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又是什么意思？你又是怎么理解的？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  <p:bldP spid="15365" grpId="0" animBg="1"/>
      <p:bldP spid="15366" grpId="0" animBg="1"/>
      <p:bldP spid="15369" grpId="0"/>
      <p:bldP spid="153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7"/>
          <p:cNvSpPr txBox="1"/>
          <p:nvPr/>
        </p:nvSpPr>
        <p:spPr>
          <a:xfrm>
            <a:off x="1258888" y="1109663"/>
            <a:ext cx="6335712" cy="641350"/>
          </a:xfrm>
          <a:prstGeom prst="rect">
            <a:avLst/>
          </a:prstGeom>
          <a:solidFill>
            <a:srgbClr val="BED6BC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脱鞋挽裤 协调有序 人影绰绰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1187450" y="2043113"/>
            <a:ext cx="25923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挽：向上卷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文本框 3"/>
          <p:cNvSpPr txBox="1"/>
          <p:nvPr/>
        </p:nvSpPr>
        <p:spPr>
          <a:xfrm>
            <a:off x="1258888" y="2787650"/>
            <a:ext cx="7273925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当我们要趟过小河时，我们必须</a:t>
            </a:r>
            <a:r>
              <a:rPr lang="en-US" altLang="zh-CN" sz="3200" b="1"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latin typeface="宋体" panose="02010600030101010101" pitchFamily="2" charset="-122"/>
              </a:rPr>
              <a:t>，才不会弄湿衣服。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1258888" y="3422650"/>
            <a:ext cx="19446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脱鞋挽裤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2826</Words>
  <Application>WPS 演示</Application>
  <PresentationFormat>全屏显示(16:9)</PresentationFormat>
  <Paragraphs>251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Cambria</vt:lpstr>
      <vt:lpstr>黑体</vt:lpstr>
      <vt:lpstr>义启紫水晶体</vt:lpstr>
      <vt:lpstr>义启紫水晶体</vt:lpstr>
      <vt:lpstr>等线</vt:lpstr>
      <vt:lpstr>楷体</vt:lpstr>
      <vt:lpstr>微软雅黑</vt:lpstr>
      <vt:lpstr>Arial Unicode MS</vt:lpstr>
      <vt:lpstr>MS Mincho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505</cp:revision>
  <dcterms:created xsi:type="dcterms:W3CDTF">2016-11-21T01:52:00Z</dcterms:created>
  <dcterms:modified xsi:type="dcterms:W3CDTF">2023-09-25T17:14:01Z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0B21335E38B1438ABED8C98AEF652CB2_12</vt:lpwstr>
  </property>
</Properties>
</file>