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7"/>
  </p:notesMasterIdLst>
  <p:handoutMasterIdLst>
    <p:handoutMasterId r:id="rId34"/>
  </p:handoutMasterIdLst>
  <p:sldIdLst>
    <p:sldId id="490" r:id="rId5"/>
    <p:sldId id="256" r:id="rId6"/>
    <p:sldId id="463" r:id="rId8"/>
    <p:sldId id="464" r:id="rId9"/>
    <p:sldId id="470" r:id="rId10"/>
    <p:sldId id="471" r:id="rId11"/>
    <p:sldId id="472" r:id="rId12"/>
    <p:sldId id="473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52" r:id="rId21"/>
    <p:sldId id="445" r:id="rId22"/>
    <p:sldId id="435" r:id="rId23"/>
    <p:sldId id="467" r:id="rId24"/>
    <p:sldId id="465" r:id="rId25"/>
    <p:sldId id="466" r:id="rId26"/>
    <p:sldId id="440" r:id="rId27"/>
    <p:sldId id="468" r:id="rId28"/>
    <p:sldId id="438" r:id="rId29"/>
    <p:sldId id="491" r:id="rId30"/>
    <p:sldId id="492" r:id="rId31"/>
    <p:sldId id="493" r:id="rId32"/>
    <p:sldId id="517" r:id="rId33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F1FD"/>
    <a:srgbClr val="F2FAC9"/>
    <a:srgbClr val="0066FF"/>
    <a:srgbClr val="F0F8CA"/>
    <a:srgbClr val="ABDAEF"/>
    <a:srgbClr val="FDAE2F"/>
    <a:srgbClr val="82BB03"/>
    <a:srgbClr val="172F01"/>
    <a:srgbClr val="FF3300"/>
    <a:srgbClr val="1BD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23" autoAdjust="0"/>
    <p:restoredTop sz="81594" autoAdjust="0"/>
  </p:normalViewPr>
  <p:slideViewPr>
    <p:cSldViewPr snapToGrid="0">
      <p:cViewPr varScale="1">
        <p:scale>
          <a:sx n="109" d="100"/>
          <a:sy n="109" d="100"/>
        </p:scale>
        <p:origin x="120" y="648"/>
      </p:cViewPr>
      <p:guideLst>
        <p:guide orient="horz" pos="1665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gs" Target="tags/tag1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pPr>
              <a:defRPr/>
            </a:pPr>
            <a:fld id="{F9BE1755-ECED-4DC2-AE11-A202B105B06B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8882BEC-B506-449D-A848-1B340431E05E}" type="slidenum">
              <a:rPr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3C1A73A-B3A8-4509-B1AF-9A1E7F871D4D}" type="slidenum">
              <a:rPr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noProof="1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C64BE9D-F69A-4C24-A44C-953468C68226}" type="slidenum">
              <a:rPr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4D32D17-9252-4AEE-A8FD-0286EF7552A2}" type="slidenum">
              <a:rPr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789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D16FA71-E5A1-4B22-877B-790B2D8CCF13}" type="slidenum">
              <a:rPr lang="en-US" altLang="zh-CN" sz="900" noProof="1" smtClean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900" noProof="1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5510" algn="l"/>
          <a:tab pos="905510" algn="l"/>
          <a:tab pos="905510" algn="l"/>
          <a:tab pos="905510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7.jpeg"/><Relationship Id="rId6" Type="http://schemas.openxmlformats.org/officeDocument/2006/relationships/image" Target="../media/image36.jpeg"/><Relationship Id="rId5" Type="http://schemas.openxmlformats.org/officeDocument/2006/relationships/image" Target="../media/image31.jpeg"/><Relationship Id="rId4" Type="http://schemas.openxmlformats.org/officeDocument/2006/relationships/image" Target="../media/image35.jpeg"/><Relationship Id="rId3" Type="http://schemas.openxmlformats.org/officeDocument/2006/relationships/image" Target="../media/image28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46.png"/><Relationship Id="rId1" Type="http://schemas.openxmlformats.org/officeDocument/2006/relationships/tags" Target="../tags/tag7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tags" Target="../tags/tag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资源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978" y="338614"/>
            <a:ext cx="2021681" cy="4914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2" name="组合 41"/>
          <p:cNvGrpSpPr/>
          <p:nvPr userDrawn="1"/>
        </p:nvGrpSpPr>
        <p:grpSpPr>
          <a:xfrm>
            <a:off x="3637598" y="303371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0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7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329238" y="256699"/>
            <a:ext cx="889159" cy="889994"/>
            <a:chOff x="6480295" y="1041329"/>
            <a:chExt cx="768163" cy="886251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1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6243161" y="104775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0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5513" y="1800225"/>
            <a:ext cx="2467451" cy="3044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8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83776" y="623454"/>
            <a:ext cx="1310843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5</a:t>
            </a:r>
            <a:endParaRPr lang="zh-CN" altLang="en-US" sz="8800" dirty="0"/>
          </a:p>
        </p:txBody>
      </p:sp>
      <p:sp>
        <p:nvSpPr>
          <p:cNvPr id="7" name="矩形: 圆角 6"/>
          <p:cNvSpPr/>
          <p:nvPr/>
        </p:nvSpPr>
        <p:spPr>
          <a:xfrm>
            <a:off x="2154381" y="2935913"/>
            <a:ext cx="2154383" cy="54850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8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83776" y="623454"/>
            <a:ext cx="1310843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6</a:t>
            </a:r>
            <a:endParaRPr lang="zh-CN" altLang="en-US" sz="8800" dirty="0"/>
          </a:p>
        </p:txBody>
      </p:sp>
      <p:sp>
        <p:nvSpPr>
          <p:cNvPr id="8" name="矩形: 圆角 7"/>
          <p:cNvSpPr/>
          <p:nvPr/>
        </p:nvSpPr>
        <p:spPr>
          <a:xfrm>
            <a:off x="1946564" y="3628641"/>
            <a:ext cx="2521527" cy="63856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8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19994" y="1295399"/>
            <a:ext cx="1310843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7</a:t>
            </a:r>
            <a:endParaRPr lang="zh-CN" altLang="en-US" sz="8800" dirty="0"/>
          </a:p>
        </p:txBody>
      </p:sp>
      <p:sp>
        <p:nvSpPr>
          <p:cNvPr id="8" name="矩形: 圆角 7"/>
          <p:cNvSpPr/>
          <p:nvPr/>
        </p:nvSpPr>
        <p:spPr>
          <a:xfrm>
            <a:off x="6851073" y="11359"/>
            <a:ext cx="2090448" cy="63856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8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61358" y="997526"/>
            <a:ext cx="1310843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8</a:t>
            </a:r>
            <a:endParaRPr lang="zh-CN" altLang="en-US" sz="8800" dirty="0"/>
          </a:p>
        </p:txBody>
      </p:sp>
      <p:sp>
        <p:nvSpPr>
          <p:cNvPr id="8" name="矩形: 圆角 7"/>
          <p:cNvSpPr/>
          <p:nvPr/>
        </p:nvSpPr>
        <p:spPr>
          <a:xfrm>
            <a:off x="0" y="1720801"/>
            <a:ext cx="1551709" cy="63856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7363691" y="1658456"/>
            <a:ext cx="1905000" cy="78562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61358" y="997526"/>
            <a:ext cx="1310843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9</a:t>
            </a:r>
            <a:endParaRPr lang="zh-CN" altLang="en-US" sz="8800" dirty="0"/>
          </a:p>
        </p:txBody>
      </p:sp>
      <p:sp>
        <p:nvSpPr>
          <p:cNvPr id="8" name="矩形: 圆角 7"/>
          <p:cNvSpPr/>
          <p:nvPr/>
        </p:nvSpPr>
        <p:spPr>
          <a:xfrm>
            <a:off x="1655618" y="2571750"/>
            <a:ext cx="491838" cy="84815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5091545" y="2444076"/>
            <a:ext cx="491838" cy="84815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5735780" y="2500330"/>
            <a:ext cx="491838" cy="84815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6380015" y="2444911"/>
            <a:ext cx="491838" cy="84815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7460673" y="2791691"/>
            <a:ext cx="367143" cy="77154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7869381" y="2791691"/>
            <a:ext cx="290946" cy="76722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8132618" y="2351809"/>
            <a:ext cx="367143" cy="57259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2133600" y="4099847"/>
            <a:ext cx="644235" cy="95013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4994564" y="3558917"/>
            <a:ext cx="644235" cy="102001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2" y="3468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907178" y="861308"/>
            <a:ext cx="2149042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10</a:t>
            </a:r>
            <a:endParaRPr lang="zh-CN" altLang="en-US" sz="8800" dirty="0"/>
          </a:p>
        </p:txBody>
      </p:sp>
      <p:sp>
        <p:nvSpPr>
          <p:cNvPr id="8" name="矩形: 圆角 7"/>
          <p:cNvSpPr/>
          <p:nvPr/>
        </p:nvSpPr>
        <p:spPr>
          <a:xfrm>
            <a:off x="1977736" y="2500330"/>
            <a:ext cx="363682" cy="84815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8645229" y="2307858"/>
            <a:ext cx="491838" cy="84815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129143" y="3851149"/>
            <a:ext cx="491838" cy="102001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756059" y="4048826"/>
            <a:ext cx="491838" cy="102001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2691249" y="4202243"/>
            <a:ext cx="644235" cy="950133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667997" y="3951645"/>
            <a:ext cx="644235" cy="115722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5576461" y="4074854"/>
            <a:ext cx="644235" cy="106517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6709067" y="3608697"/>
            <a:ext cx="775858" cy="95013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7554195" y="3617438"/>
            <a:ext cx="644235" cy="95013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>
            <a:off x="8368148" y="3951644"/>
            <a:ext cx="644235" cy="111719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2FA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5945" y="381916"/>
            <a:ext cx="1972714" cy="43386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342" y="402431"/>
            <a:ext cx="2190505" cy="431812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7"/>
          <p:cNvSpPr>
            <a:spLocks noChangeArrowheads="1"/>
          </p:cNvSpPr>
          <p:nvPr/>
        </p:nvSpPr>
        <p:spPr bwMode="auto">
          <a:xfrm>
            <a:off x="2254250" y="877888"/>
            <a:ext cx="5211763" cy="711200"/>
          </a:xfrm>
          <a:prstGeom prst="wedgeRoundRectCallout">
            <a:avLst>
              <a:gd name="adj1" fmla="val -53940"/>
              <a:gd name="adj2" fmla="val 26847"/>
              <a:gd name="adj3" fmla="val 16667"/>
            </a:avLst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怎样数数才能又对又快呢？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6628" name="标题 1"/>
          <p:cNvSpPr txBox="1">
            <a:spLocks noChangeArrowheads="1"/>
          </p:cNvSpPr>
          <p:nvPr/>
        </p:nvSpPr>
        <p:spPr bwMode="auto">
          <a:xfrm>
            <a:off x="2455863" y="2003425"/>
            <a:ext cx="438943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从上往下数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29" name="标题 1"/>
          <p:cNvSpPr txBox="1">
            <a:spLocks noChangeArrowheads="1"/>
          </p:cNvSpPr>
          <p:nvPr/>
        </p:nvSpPr>
        <p:spPr bwMode="auto">
          <a:xfrm>
            <a:off x="2455863" y="2852738"/>
            <a:ext cx="438943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从左往右数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79971" y="362250"/>
            <a:ext cx="515868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j-lt"/>
                <a:ea typeface="黑体" panose="02010609060101010101" pitchFamily="49" charset="-122"/>
              </a:rPr>
              <a:t>三、认读</a:t>
            </a:r>
            <a:r>
              <a:rPr lang="en-US" altLang="zh-CN" sz="3200" b="1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j-lt"/>
                <a:ea typeface="黑体" panose="02010609060101010101" pitchFamily="49" charset="-122"/>
              </a:rPr>
              <a:t>1~10</a:t>
            </a:r>
            <a:r>
              <a:rPr lang="zh-CN" altLang="en-US" sz="3200" b="1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j-lt"/>
                <a:ea typeface="黑体" panose="02010609060101010101" pitchFamily="49" charset="-122"/>
              </a:rPr>
              <a:t>各数</a:t>
            </a:r>
            <a:endParaRPr lang="zh-CN" altLang="en-US" sz="3200" b="1" dirty="0">
              <a:ln>
                <a:solidFill>
                  <a:srgbClr val="B05408"/>
                </a:solidFill>
              </a:ln>
              <a:solidFill>
                <a:srgbClr val="B05408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2530475" y="1757363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1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1349375" y="1787525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2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3141663" y="2571750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3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7112000" y="1770063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4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5661025" y="2913063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5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3905250" y="1757363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7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1620838" y="2682875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6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6" name="矩形 35"/>
          <p:cNvSpPr/>
          <p:nvPr/>
        </p:nvSpPr>
        <p:spPr bwMode="auto">
          <a:xfrm>
            <a:off x="4978400" y="1889125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8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4298950" y="2754313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9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6119813" y="2000250"/>
            <a:ext cx="682625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lt"/>
              </a:rPr>
              <a:t>10</a:t>
            </a:r>
            <a:endParaRPr lang="zh-CN" altLang="en-US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4575" y="1063625"/>
            <a:ext cx="5416550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你能按顺序把这10个数排一排吗?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-0.20503 0.444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2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1.11111E-6 L 0.01128 0.438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21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97531E-6 L -0.10069 0.28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14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97531E-6 L -0.44809 0.4416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48" y="21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95062E-6 L -0.20364 0.2194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91" y="10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0.32396 0.264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98" y="13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69136E-6 L 0.16302 0.4441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2" y="22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97531E-6 L 0.12743 0.4172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2" y="20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0.2875 0.2503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0124 L 0.17205 0.3969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4" y="1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69925" y="384175"/>
            <a:ext cx="2349500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你还会读吗？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5" t="1646" r="63089" b="51405"/>
          <a:stretch>
            <a:fillRect/>
          </a:stretch>
        </p:blipFill>
        <p:spPr bwMode="auto">
          <a:xfrm>
            <a:off x="1443038" y="1179513"/>
            <a:ext cx="503237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0" t="3053" r="42908" b="50000"/>
          <a:stretch>
            <a:fillRect/>
          </a:stretch>
        </p:blipFill>
        <p:spPr bwMode="auto">
          <a:xfrm>
            <a:off x="2640013" y="1179513"/>
            <a:ext cx="757237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35" t="3535" r="25648" b="49518"/>
          <a:stretch>
            <a:fillRect/>
          </a:stretch>
        </p:blipFill>
        <p:spPr bwMode="auto">
          <a:xfrm>
            <a:off x="4090988" y="1128713"/>
            <a:ext cx="652462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52" t="3865" r="3963" b="49188"/>
          <a:stretch>
            <a:fillRect/>
          </a:stretch>
        </p:blipFill>
        <p:spPr bwMode="auto">
          <a:xfrm>
            <a:off x="5540375" y="1203325"/>
            <a:ext cx="852488" cy="12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2" t="47672" r="78876" b="5382"/>
          <a:stretch>
            <a:fillRect/>
          </a:stretch>
        </p:blipFill>
        <p:spPr bwMode="auto">
          <a:xfrm>
            <a:off x="7018338" y="1128713"/>
            <a:ext cx="852487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2" t="48659" r="57072" b="4395"/>
          <a:stretch>
            <a:fillRect/>
          </a:stretch>
        </p:blipFill>
        <p:spPr bwMode="auto">
          <a:xfrm>
            <a:off x="1009650" y="2952750"/>
            <a:ext cx="852488" cy="12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/>
          <a:srcRect l="42167" t="48746" r="38582" b="9241"/>
          <a:stretch>
            <a:fillRect/>
          </a:stretch>
        </p:blipFill>
        <p:spPr>
          <a:xfrm>
            <a:off x="2528283" y="3018476"/>
            <a:ext cx="756318" cy="1108879"/>
          </a:xfrm>
          <a:custGeom>
            <a:avLst/>
            <a:gdLst>
              <a:gd name="connsiteX0" fmla="*/ 0 w 568233"/>
              <a:gd name="connsiteY0" fmla="*/ 0 h 833117"/>
              <a:gd name="connsiteX1" fmla="*/ 568233 w 568233"/>
              <a:gd name="connsiteY1" fmla="*/ 0 h 833117"/>
              <a:gd name="connsiteX2" fmla="*/ 568233 w 568233"/>
              <a:gd name="connsiteY2" fmla="*/ 474003 h 833117"/>
              <a:gd name="connsiteX3" fmla="*/ 561584 w 568233"/>
              <a:gd name="connsiteY3" fmla="*/ 479720 h 833117"/>
              <a:gd name="connsiteX4" fmla="*/ 406697 w 568233"/>
              <a:gd name="connsiteY4" fmla="*/ 779093 h 833117"/>
              <a:gd name="connsiteX5" fmla="*/ 401471 w 568233"/>
              <a:gd name="connsiteY5" fmla="*/ 833117 h 833117"/>
              <a:gd name="connsiteX6" fmla="*/ 0 w 568233"/>
              <a:gd name="connsiteY6" fmla="*/ 833117 h 83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233" h="833117">
                <a:moveTo>
                  <a:pt x="0" y="0"/>
                </a:moveTo>
                <a:lnTo>
                  <a:pt x="568233" y="0"/>
                </a:lnTo>
                <a:lnTo>
                  <a:pt x="568233" y="474003"/>
                </a:lnTo>
                <a:lnTo>
                  <a:pt x="561584" y="479720"/>
                </a:lnTo>
                <a:cubicBezTo>
                  <a:pt x="484462" y="560088"/>
                  <a:pt x="429405" y="663451"/>
                  <a:pt x="406697" y="779093"/>
                </a:cubicBezTo>
                <a:lnTo>
                  <a:pt x="401471" y="833117"/>
                </a:lnTo>
                <a:lnTo>
                  <a:pt x="0" y="833117"/>
                </a:lnTo>
                <a:close/>
              </a:path>
            </a:pathLst>
          </a:cu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/>
          <a:srcRect l="58155" t="52719" r="20158" b="5269"/>
          <a:stretch>
            <a:fillRect/>
          </a:stretch>
        </p:blipFill>
        <p:spPr>
          <a:xfrm>
            <a:off x="3871613" y="3051358"/>
            <a:ext cx="851948" cy="1108879"/>
          </a:xfrm>
          <a:custGeom>
            <a:avLst/>
            <a:gdLst>
              <a:gd name="connsiteX0" fmla="*/ 231064 w 640081"/>
              <a:gd name="connsiteY0" fmla="*/ 0 h 833117"/>
              <a:gd name="connsiteX1" fmla="*/ 519929 w 640081"/>
              <a:gd name="connsiteY1" fmla="*/ 0 h 833117"/>
              <a:gd name="connsiteX2" fmla="*/ 585226 w 640081"/>
              <a:gd name="connsiteY2" fmla="*/ 444014 h 833117"/>
              <a:gd name="connsiteX3" fmla="*/ 640081 w 640081"/>
              <a:gd name="connsiteY3" fmla="*/ 466653 h 833117"/>
              <a:gd name="connsiteX4" fmla="*/ 640081 w 640081"/>
              <a:gd name="connsiteY4" fmla="*/ 833117 h 833117"/>
              <a:gd name="connsiteX5" fmla="*/ 0 w 640081"/>
              <a:gd name="connsiteY5" fmla="*/ 833117 h 833117"/>
              <a:gd name="connsiteX6" fmla="*/ 0 w 640081"/>
              <a:gd name="connsiteY6" fmla="*/ 387645 h 833117"/>
              <a:gd name="connsiteX7" fmla="*/ 128026 w 640081"/>
              <a:gd name="connsiteY7" fmla="*/ 228477 h 83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081" h="833117">
                <a:moveTo>
                  <a:pt x="231064" y="0"/>
                </a:moveTo>
                <a:lnTo>
                  <a:pt x="519929" y="0"/>
                </a:lnTo>
                <a:lnTo>
                  <a:pt x="585226" y="444014"/>
                </a:lnTo>
                <a:lnTo>
                  <a:pt x="640081" y="466653"/>
                </a:lnTo>
                <a:lnTo>
                  <a:pt x="640081" y="833117"/>
                </a:lnTo>
                <a:lnTo>
                  <a:pt x="0" y="833117"/>
                </a:lnTo>
                <a:lnTo>
                  <a:pt x="0" y="387645"/>
                </a:lnTo>
                <a:lnTo>
                  <a:pt x="128026" y="228477"/>
                </a:ln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3" t="52312" b="5269"/>
          <a:stretch>
            <a:fillRect/>
          </a:stretch>
        </p:blipFill>
        <p:spPr bwMode="auto">
          <a:xfrm>
            <a:off x="5540375" y="3121025"/>
            <a:ext cx="852488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" name="组合 49"/>
          <p:cNvGrpSpPr/>
          <p:nvPr/>
        </p:nvGrpSpPr>
        <p:grpSpPr bwMode="auto">
          <a:xfrm>
            <a:off x="6842125" y="3001963"/>
            <a:ext cx="1250950" cy="1239837"/>
            <a:chOff x="7358678" y="3077484"/>
            <a:chExt cx="1249762" cy="1239116"/>
          </a:xfrm>
        </p:grpSpPr>
        <p:pic>
          <p:nvPicPr>
            <p:cNvPr id="30733" name="图片 2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925" b="53053"/>
            <a:stretch>
              <a:fillRect/>
            </a:stretch>
          </p:blipFill>
          <p:spPr bwMode="auto">
            <a:xfrm>
              <a:off x="7748602" y="3107875"/>
              <a:ext cx="859838" cy="1126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4" name="图片 4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75" t="1646" r="63089" b="51405"/>
            <a:stretch>
              <a:fillRect/>
            </a:stretch>
          </p:blipFill>
          <p:spPr bwMode="auto">
            <a:xfrm>
              <a:off x="7358678" y="3077484"/>
              <a:ext cx="504215" cy="1239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140426" y="1550757"/>
            <a:ext cx="4389437" cy="66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4000" dirty="0"/>
              <a:t>1.1</a:t>
            </a:r>
            <a:r>
              <a:rPr lang="zh-CN" altLang="en-US" sz="4000" dirty="0"/>
              <a:t>数一数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74688" y="481013"/>
            <a:ext cx="9064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游戏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8" name="对话气泡: 圆角矩形 17"/>
          <p:cNvSpPr/>
          <p:nvPr/>
        </p:nvSpPr>
        <p:spPr>
          <a:xfrm>
            <a:off x="1816100" y="414338"/>
            <a:ext cx="1966913" cy="657225"/>
          </a:xfrm>
          <a:prstGeom prst="wedgeRoundRectCallout">
            <a:avLst>
              <a:gd name="adj1" fmla="val -62380"/>
              <a:gd name="adj2" fmla="val -9181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数字接龙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5" t="1646" r="63089" b="51405"/>
          <a:stretch>
            <a:fillRect/>
          </a:stretch>
        </p:blipFill>
        <p:spPr bwMode="auto">
          <a:xfrm>
            <a:off x="1457325" y="1331913"/>
            <a:ext cx="504825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0" t="3053" r="42908" b="50000"/>
          <a:stretch>
            <a:fillRect/>
          </a:stretch>
        </p:blipFill>
        <p:spPr bwMode="auto">
          <a:xfrm>
            <a:off x="2655888" y="1331913"/>
            <a:ext cx="755650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35" t="3535" r="25648" b="49518"/>
          <a:stretch>
            <a:fillRect/>
          </a:stretch>
        </p:blipFill>
        <p:spPr bwMode="auto">
          <a:xfrm>
            <a:off x="4105275" y="1281113"/>
            <a:ext cx="654050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52" t="3865" r="3963" b="49188"/>
          <a:stretch>
            <a:fillRect/>
          </a:stretch>
        </p:blipFill>
        <p:spPr bwMode="auto">
          <a:xfrm>
            <a:off x="5556250" y="1355725"/>
            <a:ext cx="852488" cy="12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2" t="47672" r="78876" b="5382"/>
          <a:stretch>
            <a:fillRect/>
          </a:stretch>
        </p:blipFill>
        <p:spPr bwMode="auto">
          <a:xfrm>
            <a:off x="7034213" y="1281113"/>
            <a:ext cx="852487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2" t="48659" r="57072" b="4395"/>
          <a:stretch>
            <a:fillRect/>
          </a:stretch>
        </p:blipFill>
        <p:spPr bwMode="auto">
          <a:xfrm>
            <a:off x="1025525" y="3106738"/>
            <a:ext cx="852488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/>
          <a:srcRect l="42167" t="48746" r="38582" b="9241"/>
          <a:stretch>
            <a:fillRect/>
          </a:stretch>
        </p:blipFill>
        <p:spPr>
          <a:xfrm>
            <a:off x="2543397" y="3171387"/>
            <a:ext cx="756318" cy="1108879"/>
          </a:xfrm>
          <a:custGeom>
            <a:avLst/>
            <a:gdLst>
              <a:gd name="connsiteX0" fmla="*/ 0 w 568233"/>
              <a:gd name="connsiteY0" fmla="*/ 0 h 833117"/>
              <a:gd name="connsiteX1" fmla="*/ 568233 w 568233"/>
              <a:gd name="connsiteY1" fmla="*/ 0 h 833117"/>
              <a:gd name="connsiteX2" fmla="*/ 568233 w 568233"/>
              <a:gd name="connsiteY2" fmla="*/ 474003 h 833117"/>
              <a:gd name="connsiteX3" fmla="*/ 561584 w 568233"/>
              <a:gd name="connsiteY3" fmla="*/ 479720 h 833117"/>
              <a:gd name="connsiteX4" fmla="*/ 406697 w 568233"/>
              <a:gd name="connsiteY4" fmla="*/ 779093 h 833117"/>
              <a:gd name="connsiteX5" fmla="*/ 401471 w 568233"/>
              <a:gd name="connsiteY5" fmla="*/ 833117 h 833117"/>
              <a:gd name="connsiteX6" fmla="*/ 0 w 568233"/>
              <a:gd name="connsiteY6" fmla="*/ 833117 h 83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233" h="833117">
                <a:moveTo>
                  <a:pt x="0" y="0"/>
                </a:moveTo>
                <a:lnTo>
                  <a:pt x="568233" y="0"/>
                </a:lnTo>
                <a:lnTo>
                  <a:pt x="568233" y="474003"/>
                </a:lnTo>
                <a:lnTo>
                  <a:pt x="561584" y="479720"/>
                </a:lnTo>
                <a:cubicBezTo>
                  <a:pt x="484462" y="560088"/>
                  <a:pt x="429405" y="663451"/>
                  <a:pt x="406697" y="779093"/>
                </a:cubicBezTo>
                <a:lnTo>
                  <a:pt x="401471" y="833117"/>
                </a:lnTo>
                <a:lnTo>
                  <a:pt x="0" y="833117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/>
          <a:srcRect l="58155" t="52719" r="20158" b="5269"/>
          <a:stretch>
            <a:fillRect/>
          </a:stretch>
        </p:blipFill>
        <p:spPr>
          <a:xfrm>
            <a:off x="3886727" y="3204269"/>
            <a:ext cx="851948" cy="1108879"/>
          </a:xfrm>
          <a:custGeom>
            <a:avLst/>
            <a:gdLst>
              <a:gd name="connsiteX0" fmla="*/ 231064 w 640081"/>
              <a:gd name="connsiteY0" fmla="*/ 0 h 833117"/>
              <a:gd name="connsiteX1" fmla="*/ 519929 w 640081"/>
              <a:gd name="connsiteY1" fmla="*/ 0 h 833117"/>
              <a:gd name="connsiteX2" fmla="*/ 585226 w 640081"/>
              <a:gd name="connsiteY2" fmla="*/ 444014 h 833117"/>
              <a:gd name="connsiteX3" fmla="*/ 640081 w 640081"/>
              <a:gd name="connsiteY3" fmla="*/ 466653 h 833117"/>
              <a:gd name="connsiteX4" fmla="*/ 640081 w 640081"/>
              <a:gd name="connsiteY4" fmla="*/ 833117 h 833117"/>
              <a:gd name="connsiteX5" fmla="*/ 0 w 640081"/>
              <a:gd name="connsiteY5" fmla="*/ 833117 h 833117"/>
              <a:gd name="connsiteX6" fmla="*/ 0 w 640081"/>
              <a:gd name="connsiteY6" fmla="*/ 387645 h 833117"/>
              <a:gd name="connsiteX7" fmla="*/ 128026 w 640081"/>
              <a:gd name="connsiteY7" fmla="*/ 228477 h 83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081" h="833117">
                <a:moveTo>
                  <a:pt x="231064" y="0"/>
                </a:moveTo>
                <a:lnTo>
                  <a:pt x="519929" y="0"/>
                </a:lnTo>
                <a:lnTo>
                  <a:pt x="585226" y="444014"/>
                </a:lnTo>
                <a:lnTo>
                  <a:pt x="640081" y="466653"/>
                </a:lnTo>
                <a:lnTo>
                  <a:pt x="640081" y="833117"/>
                </a:lnTo>
                <a:lnTo>
                  <a:pt x="0" y="833117"/>
                </a:lnTo>
                <a:lnTo>
                  <a:pt x="0" y="387645"/>
                </a:lnTo>
                <a:lnTo>
                  <a:pt x="128026" y="228477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3" t="52312" b="5269"/>
          <a:stretch>
            <a:fillRect/>
          </a:stretch>
        </p:blipFill>
        <p:spPr bwMode="auto">
          <a:xfrm>
            <a:off x="5556250" y="3275012"/>
            <a:ext cx="8509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组合 27"/>
          <p:cNvGrpSpPr/>
          <p:nvPr/>
        </p:nvGrpSpPr>
        <p:grpSpPr bwMode="auto">
          <a:xfrm>
            <a:off x="6858000" y="3155950"/>
            <a:ext cx="1249363" cy="1238250"/>
            <a:chOff x="7358678" y="3077484"/>
            <a:chExt cx="1249762" cy="1239116"/>
          </a:xfrm>
        </p:grpSpPr>
        <p:pic>
          <p:nvPicPr>
            <p:cNvPr id="31758" name="图片 2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925" b="53053"/>
            <a:stretch>
              <a:fillRect/>
            </a:stretch>
          </p:blipFill>
          <p:spPr bwMode="auto">
            <a:xfrm>
              <a:off x="7748602" y="3107875"/>
              <a:ext cx="859838" cy="1126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9" name="图片 2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75" t="1646" r="63089" b="51405"/>
            <a:stretch>
              <a:fillRect/>
            </a:stretch>
          </p:blipFill>
          <p:spPr bwMode="auto">
            <a:xfrm>
              <a:off x="7358678" y="3077484"/>
              <a:ext cx="504215" cy="1239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379971" y="362250"/>
            <a:ext cx="515868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j-lt"/>
                <a:ea typeface="黑体" panose="02010609060101010101" pitchFamily="49" charset="-122"/>
              </a:rPr>
              <a:t>四、数身边的数</a:t>
            </a:r>
            <a:endParaRPr lang="zh-CN" altLang="en-US" sz="3200" b="1" dirty="0">
              <a:ln>
                <a:solidFill>
                  <a:srgbClr val="B05408"/>
                </a:solidFill>
              </a:ln>
              <a:solidFill>
                <a:srgbClr val="B05408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2900363" y="1554163"/>
            <a:ext cx="4240212" cy="1441450"/>
          </a:xfrm>
          <a:prstGeom prst="wedgeRoundRectCallout">
            <a:avLst>
              <a:gd name="adj1" fmla="val -61606"/>
              <a:gd name="adj2" fmla="val 30514"/>
              <a:gd name="adj3" fmla="val 16667"/>
            </a:avLst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你能数一数身边各种事物的数量吗？</a:t>
            </a:r>
            <a:endParaRPr lang="zh-CN" altLang="en-US" sz="3200" b="1" dirty="0">
              <a:latin typeface="+mj-lt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6"/>
          <p:cNvSpPr>
            <a:spLocks noChangeArrowheads="1"/>
          </p:cNvSpPr>
          <p:nvPr/>
        </p:nvSpPr>
        <p:spPr bwMode="auto">
          <a:xfrm>
            <a:off x="307975" y="280699"/>
            <a:ext cx="2784501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五、应用练习</a:t>
            </a:r>
            <a:endParaRPr lang="zh-CN" altLang="en-US" sz="3200" b="1" dirty="0">
              <a:ln>
                <a:solidFill>
                  <a:srgbClr val="B05408"/>
                </a:solidFill>
              </a:ln>
              <a:solidFill>
                <a:srgbClr val="B05408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765175" y="1044575"/>
            <a:ext cx="78867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96875" indent="-3968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数一数。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796" name="AutoShape 13" descr="http://st.49pic.com/cover/element_pic/80/32/83/28/f424c7a7232a924ea0becd93464343ae.jpg!png_style1?auth_key=2210353239-0-0-12a1e7b6bd1cfd9e5a602a15f6b0daf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797" name="AutoShape 15" descr="http://st.49pic.com/cover/element_pic/80/32/83/28/f424c7a7232a924ea0becd93464343ae.jpg!png_style1?auth_key=2210353239-0-0-12a1e7b6bd1cfd9e5a602a15f6b0daf4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798" name="AutoShape 17" descr="http://st.49pic.com/cover/element_pic/80/32/83/28/f424c7a7232a924ea0becd93464343ae.jpg!png_style1?auth_key=2210353239-0-0-12a1e7b6bd1cfd9e5a602a15f6b0daf4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1955800" y="4107815"/>
            <a:ext cx="2081213" cy="6254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+mj-lt"/>
                <a:ea typeface="+mn-ea"/>
                <a:sym typeface="+mn-ea"/>
              </a:rPr>
              <a:t>（     ）只</a:t>
            </a:r>
            <a:endParaRPr lang="zh-CN" altLang="en-US" sz="2800" b="1" dirty="0">
              <a:latin typeface="+mj-lt"/>
              <a:ea typeface="+mn-ea"/>
              <a:sym typeface="+mn-ea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6015038" y="4107815"/>
            <a:ext cx="2081212" cy="6254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+mj-lt"/>
                <a:ea typeface="+mn-ea"/>
                <a:sym typeface="+mn-ea"/>
              </a:rPr>
              <a:t>（     ）只</a:t>
            </a:r>
            <a:endParaRPr lang="zh-CN" altLang="en-US" sz="2800" b="1" dirty="0">
              <a:latin typeface="+mj-lt"/>
              <a:ea typeface="+mn-ea"/>
              <a:sym typeface="+mn-ea"/>
            </a:endParaRPr>
          </a:p>
        </p:txBody>
      </p:sp>
      <p:sp>
        <p:nvSpPr>
          <p:cNvPr id="33802" name="TextBox 11"/>
          <p:cNvSpPr txBox="1">
            <a:spLocks noChangeArrowheads="1"/>
          </p:cNvSpPr>
          <p:nvPr/>
        </p:nvSpPr>
        <p:spPr bwMode="auto">
          <a:xfrm>
            <a:off x="2547938" y="1181100"/>
            <a:ext cx="3184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课本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页“练习一”第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】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2225675" y="4061778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6175375" y="4066540"/>
            <a:ext cx="1012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7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245" b="96148" l="2989" r="98805">
                        <a14:foregroundMark x1="9026" y1="34052" x2="49074" y2="72265"/>
                        <a14:foregroundMark x1="49074" y1="72265" x2="49133" y2="72419"/>
                        <a14:foregroundMark x1="64196" y1="27889" x2="89062" y2="67180"/>
                        <a14:foregroundMark x1="89062" y1="67180" x2="91990" y2="79969"/>
                        <a14:foregroundMark x1="5559" y1="62096" x2="36999" y2="82589"/>
                        <a14:foregroundMark x1="36999" y1="82589" x2="36999" y2="82897"/>
                        <a14:foregroundMark x1="93843" y1="41911" x2="98864" y2="26656"/>
                        <a14:foregroundMark x1="71369" y1="90755" x2="84340" y2="95223"/>
                        <a14:foregroundMark x1="71189" y1="95994" x2="81829" y2="87982"/>
                        <a14:foregroundMark x1="81829" y1="87982" x2="82008" y2="87673"/>
                        <a14:foregroundMark x1="77585" y1="94145" x2="73819" y2="92604"/>
                        <a14:foregroundMark x1="36461" y1="11402" x2="22654" y2="29738"/>
                        <a14:foregroundMark x1="22654" y1="29738" x2="7950" y2="64561"/>
                        <a14:foregroundMark x1="7950" y1="64561" x2="4782" y2="80431"/>
                        <a14:foregroundMark x1="4782" y1="80431" x2="4842" y2="92450"/>
                        <a14:foregroundMark x1="38374" y1="43143" x2="28392" y2="42373"/>
                        <a14:foregroundMark x1="28392" y1="42373" x2="28392" y2="42373"/>
                        <a14:foregroundMark x1="25643" y1="95994" x2="43276" y2="92604"/>
                        <a14:foregroundMark x1="43276" y1="92604" x2="44471" y2="92604"/>
                        <a14:foregroundMark x1="48655" y1="94761" x2="43933" y2="96148"/>
                        <a14:foregroundMark x1="2989" y1="74114" x2="13927" y2="93066"/>
                        <a14:foregroundMark x1="13927" y1="93066" x2="15123" y2="94145"/>
                        <a14:foregroundMark x1="57561" y1="55008" x2="92170" y2="83975"/>
                        <a14:foregroundMark x1="92170" y1="83975" x2="94800" y2="845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3513" y="1319567"/>
            <a:ext cx="6870023" cy="2665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728" y="1278994"/>
            <a:ext cx="7644543" cy="2728388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54063" y="623888"/>
            <a:ext cx="5616575" cy="60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j-lt"/>
                <a:ea typeface="+mn-ea"/>
                <a:sym typeface="+mn-ea"/>
              </a:rPr>
              <a:t>2. </a:t>
            </a:r>
            <a:r>
              <a:rPr lang="zh-CN" altLang="en-US" sz="3200" b="1" dirty="0">
                <a:latin typeface="+mj-lt"/>
                <a:ea typeface="+mn-ea"/>
                <a:sym typeface="+mn-ea"/>
              </a:rPr>
              <a:t>连一连。</a:t>
            </a:r>
            <a:endParaRPr lang="zh-CN" altLang="en-US" sz="3200" b="1" dirty="0">
              <a:latin typeface="+mj-lt"/>
              <a:ea typeface="+mn-ea"/>
              <a:sym typeface="+mn-ea"/>
            </a:endParaRP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 flipH="1">
            <a:off x="1957070" y="2708593"/>
            <a:ext cx="1890713" cy="431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</p:spPr>
        <p:txBody>
          <a:bodyPr/>
          <a:lstStyle/>
          <a:p>
            <a:pPr eaLnBrk="1" hangingPunct="1">
              <a:defRPr/>
            </a:pPr>
            <a:endParaRPr lang="zh-CN" altLang="en-US">
              <a:latin typeface="+mj-lt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544185" y="2710499"/>
            <a:ext cx="1836738" cy="439737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</p:spPr>
        <p:txBody>
          <a:bodyPr/>
          <a:lstStyle/>
          <a:p>
            <a:pPr eaLnBrk="1" hangingPunct="1">
              <a:defRPr/>
            </a:pPr>
            <a:endParaRPr lang="zh-CN" altLang="en-US">
              <a:latin typeface="+mj-lt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H="1">
            <a:off x="5544185" y="2709546"/>
            <a:ext cx="1870075" cy="439737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</p:spPr>
        <p:txBody>
          <a:bodyPr/>
          <a:lstStyle/>
          <a:p>
            <a:pPr eaLnBrk="1" hangingPunct="1">
              <a:defRPr/>
            </a:pPr>
            <a:endParaRPr lang="zh-CN" altLang="en-US">
              <a:latin typeface="+mj-lt"/>
            </a:endParaRPr>
          </a:p>
        </p:txBody>
      </p:sp>
      <p:sp>
        <p:nvSpPr>
          <p:cNvPr id="35847" name="TextBox 11"/>
          <p:cNvSpPr txBox="1">
            <a:spLocks noChangeArrowheads="1"/>
          </p:cNvSpPr>
          <p:nvPr/>
        </p:nvSpPr>
        <p:spPr bwMode="auto">
          <a:xfrm>
            <a:off x="2644775" y="741363"/>
            <a:ext cx="3186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课本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页“练习一”第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】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6"/>
          <p:cNvSpPr>
            <a:spLocks noChangeArrowheads="1"/>
          </p:cNvSpPr>
          <p:nvPr/>
        </p:nvSpPr>
        <p:spPr bwMode="auto">
          <a:xfrm>
            <a:off x="377825" y="343912"/>
            <a:ext cx="3306881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六、课堂小结</a:t>
            </a:r>
            <a:endParaRPr lang="zh-CN" altLang="en-US" sz="3200" b="1" dirty="0">
              <a:ln>
                <a:solidFill>
                  <a:srgbClr val="B05408"/>
                </a:solidFill>
              </a:ln>
              <a:solidFill>
                <a:srgbClr val="B05408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" y="1133475"/>
            <a:ext cx="139700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1793875" y="1133475"/>
            <a:ext cx="3024188" cy="1531938"/>
          </a:xfrm>
          <a:prstGeom prst="wedgeRoundRectCallout">
            <a:avLst>
              <a:gd name="adj1" fmla="val -57866"/>
              <a:gd name="adj2" fmla="val -883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通过刚才数一数的活动，你有哪些收获呢？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23"/>
          <a:stretch>
            <a:fillRect/>
          </a:stretch>
        </p:blipFill>
        <p:spPr bwMode="auto">
          <a:xfrm>
            <a:off x="628155" y="3033943"/>
            <a:ext cx="864997" cy="105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731645" y="3081338"/>
            <a:ext cx="3121025" cy="1055687"/>
          </a:xfrm>
          <a:prstGeom prst="wedgeRoundRectCallout">
            <a:avLst>
              <a:gd name="adj1" fmla="val -57866"/>
              <a:gd name="adj2" fmla="val -883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我能正确数出物体的个数。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30" y="2995974"/>
            <a:ext cx="1193481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572700" y="3069266"/>
            <a:ext cx="3529013" cy="1055688"/>
          </a:xfrm>
          <a:prstGeom prst="wedgeRoundRectCallout">
            <a:avLst>
              <a:gd name="adj1" fmla="val -57866"/>
              <a:gd name="adj2" fmla="val -883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我知道要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按一定的顺序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，一个一个地数。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551024" y="3079346"/>
            <a:ext cx="3530600" cy="1055687"/>
          </a:xfrm>
          <a:prstGeom prst="wedgeRoundRectCallout">
            <a:avLst>
              <a:gd name="adj1" fmla="val -57866"/>
              <a:gd name="adj2" fmla="val -883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用不同的数可以表示物体的个数。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73" y="3049714"/>
            <a:ext cx="1101293" cy="106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0578" y="1060461"/>
            <a:ext cx="1482129" cy="325968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/>
          <a:srcRect r="3835"/>
          <a:stretch>
            <a:fillRect/>
          </a:stretch>
        </p:blipFill>
        <p:spPr>
          <a:xfrm>
            <a:off x="7006117" y="1075875"/>
            <a:ext cx="1582650" cy="3244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  <p:bldP spid="14" grpId="0" animBg="1"/>
      <p:bldP spid="14" grpId="1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09" tIns="35232" rIns="67609" bIns="35232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p>
            <a:pPr algn="ctr"/>
            <a:r>
              <a:rPr lang="en-US" altLang="zh-CN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476"/>
            <a:ext cx="9143524" cy="5143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68204" y="1214914"/>
            <a:ext cx="1440180" cy="85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950">
                <a:solidFill>
                  <a:srgbClr val="086134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谢谢</a:t>
            </a:r>
            <a:endParaRPr lang="zh-CN" altLang="en-US" sz="4950">
              <a:solidFill>
                <a:srgbClr val="086134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8204" y="2045018"/>
            <a:ext cx="2956560" cy="783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500" dirty="0">
                <a:latin typeface="Times New Roman" panose="02020603050405020304" pitchFamily="18" charset="0"/>
                <a:ea typeface="思源黑体 CN Bold" panose="020B0800000000000000"/>
                <a:cs typeface="思源黑体 CN Bold" panose="020B0800000000000000" charset="-122"/>
              </a:rPr>
              <a:t>21世纪教育网（www.21cnjy.com) 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Bold" panose="020B0800000000000000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500" dirty="0">
                <a:latin typeface="Times New Roman" panose="02020603050405020304" pitchFamily="18" charset="0"/>
                <a:ea typeface="思源黑体 CN Bold" panose="020B0800000000000000"/>
                <a:cs typeface="思源黑体 CN Bold" panose="020B0800000000000000" charset="-122"/>
              </a:rPr>
              <a:t>中小学教育资源网站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8204" y="2875121"/>
            <a:ext cx="397383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500" dirty="0" smtClean="0">
                <a:latin typeface="Times New Roman" panose="02020603050405020304" pitchFamily="18" charset="0"/>
                <a:ea typeface="思源黑体 CN Bold" panose="020B0800000000000000"/>
                <a:cs typeface="思源黑体 CN Normal" panose="020B0400000000000000" charset="-122"/>
              </a:rPr>
              <a:t>兼职招聘：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Normal" panose="020B0400000000000000" charset="-122"/>
            </a:endParaRPr>
          </a:p>
          <a:p>
            <a:r>
              <a:rPr lang="en-US" altLang="zh-CN" sz="1500" dirty="0">
                <a:latin typeface="Times New Roman" panose="02020603050405020304" pitchFamily="18" charset="0"/>
                <a:ea typeface="思源黑体 CN Bold" panose="020B0800000000000000"/>
                <a:cs typeface="思源黑体 CN Normal" panose="020B0400000000000000" charset="-122"/>
              </a:rPr>
              <a:t>https://www.21cnjy.com/recruitment/home/admin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Normal" panose="020B04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09636" y="617220"/>
            <a:ext cx="3771900" cy="35766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0" y="76200"/>
            <a:ext cx="2071211" cy="9391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379971" y="362250"/>
            <a:ext cx="515868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一、谈话导入，揭示课题</a:t>
            </a:r>
            <a:endParaRPr lang="zh-CN" altLang="en-US" sz="3200" b="1" dirty="0">
              <a:ln>
                <a:solidFill>
                  <a:srgbClr val="B05408"/>
                </a:solidFill>
              </a:ln>
              <a:solidFill>
                <a:srgbClr val="B05408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2025650" y="1809750"/>
            <a:ext cx="6105525" cy="733425"/>
          </a:xfrm>
          <a:prstGeom prst="wedgeRoundRectCallout">
            <a:avLst>
              <a:gd name="adj1" fmla="val -53940"/>
              <a:gd name="adj2" fmla="val 26847"/>
              <a:gd name="adj3" fmla="val 16667"/>
            </a:avLst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你会数数吗？你能从</a:t>
            </a: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数到</a:t>
            </a: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10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吗？</a:t>
            </a:r>
            <a:endParaRPr lang="zh-CN" altLang="en-US" sz="3200" b="1" dirty="0">
              <a:latin typeface="+mj-lt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0245" name="图片 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00" y="4208463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988" y="2444750"/>
            <a:ext cx="1017587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2560">
            <a:off x="7867650" y="2325688"/>
            <a:ext cx="925513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2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4170363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图片 2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8"/>
          <a:stretch>
            <a:fillRect/>
          </a:stretch>
        </p:blipFill>
        <p:spPr bwMode="auto">
          <a:xfrm rot="1373458">
            <a:off x="6569075" y="931863"/>
            <a:ext cx="92075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图片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9001">
            <a:off x="5283200" y="3138488"/>
            <a:ext cx="855663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图片 3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27117">
            <a:off x="2982913" y="996950"/>
            <a:ext cx="1068387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379971" y="362250"/>
            <a:ext cx="5831418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二、引导观察，学习有序数数</a:t>
            </a:r>
            <a:endParaRPr lang="zh-CN" altLang="en-US" sz="3200" b="1" dirty="0">
              <a:ln>
                <a:solidFill>
                  <a:srgbClr val="B05408"/>
                </a:solidFill>
              </a:ln>
              <a:solidFill>
                <a:srgbClr val="B05408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3999" cy="5139062"/>
          </a:xfrm>
          <a:prstGeom prst="rect">
            <a:avLst/>
          </a:prstGeom>
        </p:spPr>
      </p:pic>
      <p:sp>
        <p:nvSpPr>
          <p:cNvPr id="28" name="AutoShape 25"/>
          <p:cNvSpPr>
            <a:spLocks noChangeArrowheads="1"/>
          </p:cNvSpPr>
          <p:nvPr/>
        </p:nvSpPr>
        <p:spPr bwMode="auto">
          <a:xfrm>
            <a:off x="3891755" y="3116263"/>
            <a:ext cx="4805363" cy="579437"/>
          </a:xfrm>
          <a:prstGeom prst="wedgeRoundRectCallout">
            <a:avLst>
              <a:gd name="adj1" fmla="val 54963"/>
              <a:gd name="adj2" fmla="val -2913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j-ea"/>
                <a:ea typeface="+mj-ea"/>
              </a:rPr>
              <a:t>说一说，图中你看到了什么？</a:t>
            </a:r>
            <a:endParaRPr lang="en-US" altLang="zh-CN" sz="2800" b="1" dirty="0">
              <a:latin typeface="+mj-ea"/>
              <a:ea typeface="+mj-ea"/>
            </a:endParaRPr>
          </a:p>
        </p:txBody>
      </p:sp>
      <p:sp>
        <p:nvSpPr>
          <p:cNvPr id="29" name="AutoShape 25"/>
          <p:cNvSpPr>
            <a:spLocks noChangeArrowheads="1"/>
          </p:cNvSpPr>
          <p:nvPr/>
        </p:nvSpPr>
        <p:spPr bwMode="auto">
          <a:xfrm>
            <a:off x="4255293" y="3839531"/>
            <a:ext cx="4441825" cy="577850"/>
          </a:xfrm>
          <a:prstGeom prst="wedgeRoundRectCallout">
            <a:avLst>
              <a:gd name="adj1" fmla="val 56657"/>
              <a:gd name="adj2" fmla="val -27389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j-ea"/>
                <a:ea typeface="+mj-ea"/>
                <a:sym typeface="+mn-ea"/>
              </a:rPr>
              <a:t>数一数，他们各有多少呢？</a:t>
            </a:r>
            <a:endParaRPr lang="zh-CN" altLang="en-US" sz="2800" b="1" dirty="0"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8" grpId="1" bldLvl="0" animBg="1"/>
      <p:bldP spid="29" grpId="0" bldLvl="0" animBg="1"/>
      <p:bldP spid="29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7733" y="-54652"/>
            <a:ext cx="1880832" cy="5143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9" y="493115"/>
            <a:ext cx="6601541" cy="429733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6859" y="79690"/>
            <a:ext cx="73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在学习单上圈一圈，画一画，填一填。</a:t>
            </a:r>
            <a:endParaRPr lang="zh-CN" altLang="en-US" sz="2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7187284" y="64177"/>
            <a:ext cx="61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8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7283" y="458009"/>
            <a:ext cx="61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187283" y="774005"/>
            <a:ext cx="61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87283" y="1139262"/>
            <a:ext cx="61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96807" y="1509077"/>
            <a:ext cx="61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7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83191" y="1836712"/>
            <a:ext cx="61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180441" y="2218905"/>
            <a:ext cx="61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04924" y="2495677"/>
            <a:ext cx="61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128724" y="2775175"/>
            <a:ext cx="748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222633" y="3081150"/>
            <a:ext cx="748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9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207093" y="3385742"/>
            <a:ext cx="748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196807" y="3816204"/>
            <a:ext cx="748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90106" y="4246666"/>
            <a:ext cx="748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810565" y="4685491"/>
            <a:ext cx="748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6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  <p:bldP spid="25" grpId="0"/>
      <p:bldP spid="26" grpId="0"/>
      <p:bldP spid="27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8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726037" y="534024"/>
            <a:ext cx="1322029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1</a:t>
            </a:r>
            <a:endParaRPr lang="zh-CN" altLang="en-US" sz="8800" dirty="0"/>
          </a:p>
        </p:txBody>
      </p:sp>
      <p:sp>
        <p:nvSpPr>
          <p:cNvPr id="2" name="椭圆 1"/>
          <p:cNvSpPr/>
          <p:nvPr/>
        </p:nvSpPr>
        <p:spPr>
          <a:xfrm>
            <a:off x="3400424" y="466724"/>
            <a:ext cx="1057275" cy="7905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1285876" y="409574"/>
            <a:ext cx="6334124" cy="288607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00275" y="2105025"/>
            <a:ext cx="809625" cy="10953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24700" y="4210050"/>
            <a:ext cx="646112" cy="52387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" grpId="0" animBg="1"/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8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83776" y="623454"/>
            <a:ext cx="1310843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2</a:t>
            </a:r>
            <a:endParaRPr lang="zh-CN" altLang="en-US" sz="8800" dirty="0"/>
          </a:p>
        </p:txBody>
      </p:sp>
      <p:sp>
        <p:nvSpPr>
          <p:cNvPr id="3" name="矩形: 圆角 2"/>
          <p:cNvSpPr/>
          <p:nvPr/>
        </p:nvSpPr>
        <p:spPr>
          <a:xfrm>
            <a:off x="0" y="3314699"/>
            <a:ext cx="827087" cy="182880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8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83776" y="623454"/>
            <a:ext cx="1310843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3</a:t>
            </a:r>
            <a:endParaRPr lang="zh-CN" altLang="en-US" sz="8800" dirty="0"/>
          </a:p>
        </p:txBody>
      </p:sp>
      <p:sp>
        <p:nvSpPr>
          <p:cNvPr id="3" name="矩形: 圆角 2"/>
          <p:cNvSpPr/>
          <p:nvPr/>
        </p:nvSpPr>
        <p:spPr>
          <a:xfrm>
            <a:off x="7273637" y="2571750"/>
            <a:ext cx="1870363" cy="50174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8"/>
            <a:ext cx="9143999" cy="5139062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83776" y="623454"/>
            <a:ext cx="1310843" cy="1446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800" dirty="0">
                <a:ea typeface="黑体" panose="02010609060101010101" pitchFamily="49" charset="-122"/>
              </a:rPr>
              <a:t> 4</a:t>
            </a:r>
            <a:endParaRPr lang="zh-CN" altLang="en-US" sz="8800" dirty="0"/>
          </a:p>
        </p:txBody>
      </p:sp>
      <p:sp>
        <p:nvSpPr>
          <p:cNvPr id="3" name="矩形: 圆角 2"/>
          <p:cNvSpPr/>
          <p:nvPr/>
        </p:nvSpPr>
        <p:spPr>
          <a:xfrm>
            <a:off x="0" y="2070004"/>
            <a:ext cx="1039091" cy="41688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73181" y="2571750"/>
            <a:ext cx="1039091" cy="41688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COMMONDATA" val="eyJoZGlkIjoiZDYwODc5OWFhNGJjMGExNmRmZTFhNTczZjcyNGUzZjYifQ=="/>
  <p:tag name="commondata" val="eyJoZGlkIjoiM2FjN2UwN2E2YzY1YjRlYmUzNjBlODY5NmUzYmRkZWY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PLACING_PICTURE_USER_VIEWPORT" val="{&quot;height&quot;:10800,&quot;width&quot;:19199}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UNIT_PLACING_PICTURE_USER_VIEWPORT" val="{&quot;height&quot;:7510,&quot;width&quot;:7920}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-A-黑">
      <a:majorFont>
        <a:latin typeface="Times New Roman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5715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</Words>
  <Application>WPS 演示</Application>
  <PresentationFormat>全屏显示(16:9)</PresentationFormat>
  <Paragraphs>156</Paragraphs>
  <Slides>28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黑体</vt:lpstr>
      <vt:lpstr>微软雅黑</vt:lpstr>
      <vt:lpstr>Wingdings</vt:lpstr>
      <vt:lpstr>Calibri</vt:lpstr>
      <vt:lpstr>Gulim</vt:lpstr>
      <vt:lpstr>Arial Unicode MS</vt:lpstr>
      <vt:lpstr>楷体</vt:lpstr>
      <vt:lpstr>楷体_GB2312</vt:lpstr>
      <vt:lpstr>新宋体</vt:lpstr>
      <vt:lpstr>思源黑体 CN Bold</vt:lpstr>
      <vt:lpstr>思源黑体 CN Bold</vt:lpstr>
      <vt:lpstr>思源黑体 CN Normal</vt:lpstr>
      <vt:lpstr>Cambria</vt:lpstr>
      <vt:lpstr>Arial</vt:lpstr>
      <vt:lpstr>等线</vt:lpstr>
      <vt:lpstr>3_Office 主题​​</vt:lpstr>
      <vt:lpstr>自定义设计方案</vt:lpstr>
      <vt:lpstr>1_自定义设计方案</vt:lpstr>
      <vt:lpstr>PowerPoint 演示文稿</vt:lpstr>
      <vt:lpstr>1.1数一数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2022-08-27T08:57:00Z</dcterms:created>
  <dcterms:modified xsi:type="dcterms:W3CDTF">2023-09-28T13:11:50Z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4654B8BF8A1C40F1A47487DC37CD2512</vt:lpwstr>
  </property>
</Properties>
</file>