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24"/>
  </p:notesMasterIdLst>
  <p:sldIdLst>
    <p:sldId id="256" r:id="rId4"/>
    <p:sldId id="257" r:id="rId5"/>
    <p:sldId id="273" r:id="rId6"/>
    <p:sldId id="266" r:id="rId7"/>
    <p:sldId id="274" r:id="rId8"/>
    <p:sldId id="295" r:id="rId9"/>
    <p:sldId id="275" r:id="rId10"/>
    <p:sldId id="296" r:id="rId11"/>
    <p:sldId id="297" r:id="rId12"/>
    <p:sldId id="279" r:id="rId13"/>
    <p:sldId id="280" r:id="rId14"/>
    <p:sldId id="299" r:id="rId15"/>
    <p:sldId id="300" r:id="rId16"/>
    <p:sldId id="301" r:id="rId17"/>
    <p:sldId id="302" r:id="rId18"/>
    <p:sldId id="303" r:id="rId19"/>
    <p:sldId id="282" r:id="rId20"/>
    <p:sldId id="267" r:id="rId21"/>
    <p:sldId id="263" r:id="rId22"/>
    <p:sldId id="311" r:id="rId23"/>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74" userDrawn="1">
          <p15:clr>
            <a:srgbClr val="A4A3A4"/>
          </p15:clr>
        </p15:guide>
        <p15:guide id="2" pos="383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9CEFF"/>
    <a:srgbClr val="EF778B"/>
    <a:srgbClr val="85B0EC"/>
    <a:srgbClr val="07FF76"/>
    <a:srgbClr val="F28873"/>
    <a:srgbClr val="00B4FF"/>
    <a:srgbClr val="ECECEC"/>
    <a:srgbClr val="FFFFFF"/>
    <a:srgbClr val="DCDCDC"/>
    <a:srgbClr val="F0F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74"/>
        <p:guide pos="383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8" Type="http://schemas.openxmlformats.org/officeDocument/2006/relationships/tags" Target="tags/tag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notesMaster" Target="notesMasters/notesMaster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0.png"/><Relationship Id="rId3" Type="http://schemas.openxmlformats.org/officeDocument/2006/relationships/image" Target="../media/image22.png"/><Relationship Id="rId2" Type="http://schemas.openxmlformats.org/officeDocument/2006/relationships/image" Target="../media/image18.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8.pn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8.png"/><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8.png"/><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8.png"/><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5.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1912417" y="2169041"/>
            <a:ext cx="8412480" cy="922020"/>
          </a:xfrm>
          <a:prstGeom prst="rect">
            <a:avLst/>
          </a:prstGeom>
          <a:noFill/>
        </p:spPr>
        <p:txBody>
          <a:bodyPr wrap="none" rtlCol="0">
            <a:spAutoFit/>
          </a:bodyPr>
          <a:lstStyle/>
          <a:p>
            <a:r>
              <a:rPr kumimoji="1" lang="zh-CN" altLang="en-US" sz="5400" b="1" dirty="0">
                <a:solidFill>
                  <a:srgbClr val="00B4FF"/>
                </a:solidFill>
              </a:rPr>
              <a:t>除数接近整十数的笔算除法</a:t>
            </a:r>
            <a:endParaRPr kumimoji="1" lang="zh-CN" altLang="en-US" sz="5400" b="1" dirty="0">
              <a:solidFill>
                <a:srgbClr val="00B4FF"/>
              </a:solidFill>
            </a:endParaRPr>
          </a:p>
        </p:txBody>
      </p:sp>
      <p:sp>
        <p:nvSpPr>
          <p:cNvPr id="4" name="文本框 3"/>
          <p:cNvSpPr txBox="1"/>
          <p:nvPr/>
        </p:nvSpPr>
        <p:spPr>
          <a:xfrm>
            <a:off x="4248379" y="3471277"/>
            <a:ext cx="3695242" cy="369332"/>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四年级上册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3" name="文本框 2"/>
          <p:cNvSpPr txBox="1"/>
          <p:nvPr/>
        </p:nvSpPr>
        <p:spPr>
          <a:xfrm>
            <a:off x="2717800" y="1268095"/>
            <a:ext cx="6755765" cy="1198880"/>
          </a:xfrm>
          <a:prstGeom prst="rect">
            <a:avLst/>
          </a:prstGeom>
          <a:noFill/>
        </p:spPr>
        <p:txBody>
          <a:bodyPr wrap="square" rtlCol="0" anchor="t">
            <a:spAutoFit/>
          </a:bodyPr>
          <a:p>
            <a:pP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学校礼堂每排有</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28</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个座位，四年级共有</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197</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人，</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可以坐满几排？还剩几人？</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 name="组合 17"/>
          <p:cNvGrpSpPr/>
          <p:nvPr/>
        </p:nvGrpSpPr>
        <p:grpSpPr>
          <a:xfrm>
            <a:off x="1033145" y="2459990"/>
            <a:ext cx="6949440" cy="1985010"/>
            <a:chOff x="2033" y="7268"/>
            <a:chExt cx="10944" cy="3126"/>
          </a:xfrm>
        </p:grpSpPr>
        <p:grpSp>
          <p:nvGrpSpPr>
            <p:cNvPr id="16" name="组合 15"/>
            <p:cNvGrpSpPr/>
            <p:nvPr/>
          </p:nvGrpSpPr>
          <p:grpSpPr>
            <a:xfrm>
              <a:off x="6169" y="8274"/>
              <a:ext cx="6808" cy="1356"/>
              <a:chOff x="7221" y="8274"/>
              <a:chExt cx="6808" cy="1356"/>
            </a:xfrm>
          </p:grpSpPr>
          <p:grpSp>
            <p:nvGrpSpPr>
              <p:cNvPr id="64" name="组合 63"/>
              <p:cNvGrpSpPr/>
              <p:nvPr/>
            </p:nvGrpSpPr>
            <p:grpSpPr>
              <a:xfrm rot="0">
                <a:off x="7221" y="8274"/>
                <a:ext cx="6809" cy="1357"/>
                <a:chOff x="10439" y="4084"/>
                <a:chExt cx="6280" cy="3054"/>
              </a:xfrm>
            </p:grpSpPr>
            <p:sp>
              <p:nvSpPr>
                <p:cNvPr id="61" name="圆角矩形标注 60"/>
                <p:cNvSpPr/>
                <p:nvPr/>
              </p:nvSpPr>
              <p:spPr>
                <a:xfrm>
                  <a:off x="10439" y="4084"/>
                  <a:ext cx="6281" cy="3054"/>
                </a:xfrm>
                <a:prstGeom prst="wedgeRoundRectCallout">
                  <a:avLst>
                    <a:gd name="adj1" fmla="val -59926"/>
                    <a:gd name="adj2" fmla="val -27376"/>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619" y="4282"/>
                  <a:ext cx="5921" cy="2657"/>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5" name="文本框 14"/>
              <p:cNvSpPr txBox="1"/>
              <p:nvPr/>
            </p:nvSpPr>
            <p:spPr>
              <a:xfrm>
                <a:off x="7868" y="8345"/>
                <a:ext cx="5568" cy="1016"/>
              </a:xfrm>
              <a:prstGeom prst="rect">
                <a:avLst/>
              </a:prstGeom>
              <a:noFill/>
            </p:spPr>
            <p:txBody>
              <a:bodyPr wrap="none" rtlCol="0">
                <a:spAutoFit/>
              </a:bodyPr>
              <a:p>
                <a:pPr algn="ctr">
                  <a:lnSpc>
                    <a:spcPct val="150000"/>
                  </a:lnSpc>
                </a:pPr>
                <a:r>
                  <a:rPr lang="zh-CN" altLang="en-US" sz="2400"/>
                  <a:t>你知道了哪些数学信息？</a:t>
                </a:r>
                <a:endParaRPr lang="zh-CN" altLang="en-US" sz="2400"/>
              </a:p>
            </p:txBody>
          </p:sp>
        </p:grpSp>
        <p:pic>
          <p:nvPicPr>
            <p:cNvPr id="17" name="图片 16" descr="51miz-E1245332-CAA2428F"/>
            <p:cNvPicPr>
              <a:picLocks noChangeAspect="1"/>
            </p:cNvPicPr>
            <p:nvPr/>
          </p:nvPicPr>
          <p:blipFill>
            <a:blip r:embed="rId2"/>
            <a:stretch>
              <a:fillRect/>
            </a:stretch>
          </p:blipFill>
          <p:spPr>
            <a:xfrm flipH="1">
              <a:off x="2033" y="7268"/>
              <a:ext cx="3126" cy="3126"/>
            </a:xfrm>
            <a:prstGeom prst="rect">
              <a:avLst/>
            </a:prstGeom>
          </p:spPr>
        </p:pic>
      </p:grpSp>
      <p:grpSp>
        <p:nvGrpSpPr>
          <p:cNvPr id="11" name="组合 10"/>
          <p:cNvGrpSpPr/>
          <p:nvPr/>
        </p:nvGrpSpPr>
        <p:grpSpPr>
          <a:xfrm>
            <a:off x="3507105" y="4016375"/>
            <a:ext cx="7578725" cy="1607820"/>
            <a:chOff x="5523" y="6325"/>
            <a:chExt cx="11935" cy="2532"/>
          </a:xfrm>
        </p:grpSpPr>
        <p:grpSp>
          <p:nvGrpSpPr>
            <p:cNvPr id="8" name="组合 7"/>
            <p:cNvGrpSpPr/>
            <p:nvPr/>
          </p:nvGrpSpPr>
          <p:grpSpPr>
            <a:xfrm>
              <a:off x="5523" y="6912"/>
              <a:ext cx="8152" cy="1356"/>
              <a:chOff x="6306" y="7520"/>
              <a:chExt cx="8152" cy="1356"/>
            </a:xfrm>
          </p:grpSpPr>
          <p:grpSp>
            <p:nvGrpSpPr>
              <p:cNvPr id="7" name="组合 6"/>
              <p:cNvGrpSpPr/>
              <p:nvPr/>
            </p:nvGrpSpPr>
            <p:grpSpPr>
              <a:xfrm>
                <a:off x="6306" y="7520"/>
                <a:ext cx="8152" cy="1356"/>
                <a:chOff x="5963" y="5080"/>
                <a:chExt cx="6810" cy="1356"/>
              </a:xfrm>
            </p:grpSpPr>
            <p:sp>
              <p:nvSpPr>
                <p:cNvPr id="5" name="圆角矩形标注 4"/>
                <p:cNvSpPr/>
                <p:nvPr/>
              </p:nvSpPr>
              <p:spPr>
                <a:xfrm>
                  <a:off x="5963" y="5080"/>
                  <a:ext cx="6810" cy="1357"/>
                </a:xfrm>
                <a:prstGeom prst="wedgeRoundRectCallout">
                  <a:avLst>
                    <a:gd name="adj1" fmla="val 58450"/>
                    <a:gd name="adj2" fmla="val -27376"/>
                    <a:gd name="adj3" fmla="val 16667"/>
                  </a:avLst>
                </a:prstGeom>
                <a:noFill/>
                <a:ln>
                  <a:solidFill>
                    <a:schemeClr val="accent1">
                      <a:lumMod val="5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 name="圆角矩形 5"/>
                <p:cNvSpPr/>
                <p:nvPr/>
              </p:nvSpPr>
              <p:spPr>
                <a:xfrm>
                  <a:off x="6158" y="5168"/>
                  <a:ext cx="6420" cy="1181"/>
                </a:xfrm>
                <a:prstGeom prst="roundRect">
                  <a:avLst/>
                </a:prstGeom>
                <a:solidFill>
                  <a:schemeClr val="accent2">
                    <a:lumMod val="60000"/>
                    <a:lumOff val="4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 name="文本框 3"/>
              <p:cNvSpPr txBox="1"/>
              <p:nvPr/>
            </p:nvSpPr>
            <p:spPr>
              <a:xfrm>
                <a:off x="6655" y="7836"/>
                <a:ext cx="7569" cy="725"/>
              </a:xfrm>
              <a:prstGeom prst="rect">
                <a:avLst/>
              </a:prstGeom>
              <a:noFill/>
            </p:spPr>
            <p:txBody>
              <a:bodyPr wrap="none" rtlCol="0" anchor="t">
                <a:spAutoFit/>
              </a:bodyPr>
              <a:p>
                <a:pPr algn="ct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求</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197</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里面有几个</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28,</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用</a:t>
                </a:r>
                <a:r>
                  <a:rPr lang="zh-CN" altLang="en-US"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除法</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计算。</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9" name="图片 8" descr="51miz-E1243563-1BBF3DC1"/>
            <p:cNvPicPr>
              <a:picLocks noChangeAspect="1"/>
            </p:cNvPicPr>
            <p:nvPr/>
          </p:nvPicPr>
          <p:blipFill>
            <a:blip r:embed="rId3"/>
            <a:stretch>
              <a:fillRect/>
            </a:stretch>
          </p:blipFill>
          <p:spPr>
            <a:xfrm>
              <a:off x="14082" y="6325"/>
              <a:ext cx="3376" cy="2532"/>
            </a:xfrm>
            <a:prstGeom prst="rect">
              <a:avLst/>
            </a:prstGeom>
          </p:spPr>
        </p:pic>
      </p:grpSp>
      <p:sp>
        <p:nvSpPr>
          <p:cNvPr id="10" name="文本框 9"/>
          <p:cNvSpPr txBox="1"/>
          <p:nvPr/>
        </p:nvSpPr>
        <p:spPr>
          <a:xfrm>
            <a:off x="4939665" y="5620385"/>
            <a:ext cx="1797685" cy="460375"/>
          </a:xfrm>
          <a:prstGeom prst="rect">
            <a:avLst/>
          </a:prstGeom>
          <a:noFill/>
        </p:spPr>
        <p:txBody>
          <a:bodyPr wrap="none" rtlCol="0"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197 ÷ 28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p:tgtEl>
                                          <p:spTgt spid="11"/>
                                        </p:tgtEl>
                                        <p:attrNameLst>
                                          <p:attrName>ppt_y</p:attrName>
                                        </p:attrNameLst>
                                      </p:cBhvr>
                                      <p:tavLst>
                                        <p:tav tm="0">
                                          <p:val>
                                            <p:strVal val="#ppt_y+#ppt_h*1.125000"/>
                                          </p:val>
                                        </p:tav>
                                        <p:tav tm="100000">
                                          <p:val>
                                            <p:strVal val="#ppt_y"/>
                                          </p:val>
                                        </p:tav>
                                      </p:tavLst>
                                    </p:anim>
                                    <p:animEffect transition="in" filter="wipe(up)">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p:tgtEl>
                                          <p:spTgt spid="10"/>
                                        </p:tgtEl>
                                        <p:attrNameLst>
                                          <p:attrName>ppt_y</p:attrName>
                                        </p:attrNameLst>
                                      </p:cBhvr>
                                      <p:tavLst>
                                        <p:tav tm="0">
                                          <p:val>
                                            <p:strVal val="#ppt_y+#ppt_h*1.125000"/>
                                          </p:val>
                                        </p:tav>
                                        <p:tav tm="100000">
                                          <p:val>
                                            <p:strVal val="#ppt_y"/>
                                          </p:val>
                                        </p:tav>
                                      </p:tavLst>
                                    </p:anim>
                                    <p:animEffect transition="in" filter="wipe(up)">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9" name="圆角矩形 28"/>
          <p:cNvSpPr/>
          <p:nvPr/>
        </p:nvSpPr>
        <p:spPr>
          <a:xfrm>
            <a:off x="6866255" y="4149725"/>
            <a:ext cx="772160" cy="418465"/>
          </a:xfrm>
          <a:prstGeom prst="roundRect">
            <a:avLst/>
          </a:prstGeom>
          <a:solidFill>
            <a:srgbClr val="07FF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10" name="文本框 9"/>
          <p:cNvSpPr txBox="1"/>
          <p:nvPr/>
        </p:nvSpPr>
        <p:spPr>
          <a:xfrm>
            <a:off x="5532755" y="1518920"/>
            <a:ext cx="1797685" cy="460375"/>
          </a:xfrm>
          <a:prstGeom prst="rect">
            <a:avLst/>
          </a:prstGeom>
          <a:noFill/>
        </p:spPr>
        <p:txBody>
          <a:bodyPr wrap="none" rtlCol="0"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197 ÷ 28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7" name="Text Box 30"/>
          <p:cNvSpPr txBox="1">
            <a:spLocks noChangeArrowheads="1"/>
          </p:cNvSpPr>
          <p:nvPr/>
        </p:nvSpPr>
        <p:spPr bwMode="auto">
          <a:xfrm>
            <a:off x="6487795" y="3505835"/>
            <a:ext cx="1122045"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1  6  8</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3" name="Text Box 29"/>
          <p:cNvSpPr txBox="1">
            <a:spLocks noChangeArrowheads="1"/>
          </p:cNvSpPr>
          <p:nvPr/>
        </p:nvSpPr>
        <p:spPr bwMode="auto">
          <a:xfrm>
            <a:off x="7207561" y="2567835"/>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6</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5" name="圆角矩形 24"/>
          <p:cNvSpPr/>
          <p:nvPr/>
        </p:nvSpPr>
        <p:spPr>
          <a:xfrm>
            <a:off x="5930575" y="3091651"/>
            <a:ext cx="428327" cy="421599"/>
          </a:xfrm>
          <a:prstGeom prst="roundRect">
            <a:avLst/>
          </a:prstGeom>
          <a:noFill/>
          <a:ln w="28575">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3" name="Text Box 30"/>
          <p:cNvSpPr txBox="1">
            <a:spLocks noChangeArrowheads="1"/>
          </p:cNvSpPr>
          <p:nvPr/>
        </p:nvSpPr>
        <p:spPr bwMode="auto">
          <a:xfrm>
            <a:off x="5876631" y="2617598"/>
            <a:ext cx="62763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30</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390140" y="4362450"/>
            <a:ext cx="3193415" cy="724535"/>
            <a:chOff x="2334" y="6870"/>
            <a:chExt cx="5029" cy="1141"/>
          </a:xfrm>
        </p:grpSpPr>
        <p:grpSp>
          <p:nvGrpSpPr>
            <p:cNvPr id="9" name="组合 8"/>
            <p:cNvGrpSpPr/>
            <p:nvPr/>
          </p:nvGrpSpPr>
          <p:grpSpPr>
            <a:xfrm rot="0">
              <a:off x="2334" y="6870"/>
              <a:ext cx="5029" cy="1141"/>
              <a:chOff x="5488" y="1621"/>
              <a:chExt cx="12197" cy="3351"/>
            </a:xfrm>
          </p:grpSpPr>
          <p:grpSp>
            <p:nvGrpSpPr>
              <p:cNvPr id="3" name="组合 2"/>
              <p:cNvGrpSpPr/>
              <p:nvPr/>
            </p:nvGrpSpPr>
            <p:grpSpPr>
              <a:xfrm>
                <a:off x="5488" y="1621"/>
                <a:ext cx="12197" cy="3351"/>
                <a:chOff x="5488" y="1621"/>
                <a:chExt cx="12197" cy="3351"/>
              </a:xfrm>
            </p:grpSpPr>
            <p:sp>
              <p:nvSpPr>
                <p:cNvPr id="26" name="圆角矩形 25"/>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圆角矩形 10"/>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圆角矩形 27"/>
              <p:cNvSpPr/>
              <p:nvPr/>
            </p:nvSpPr>
            <p:spPr>
              <a:xfrm>
                <a:off x="5652" y="1932"/>
                <a:ext cx="11815" cy="2631"/>
              </a:xfrm>
              <a:prstGeom prst="roundRect">
                <a:avLst/>
              </a:prstGeom>
              <a:solidFill>
                <a:srgbClr val="F4A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 name="文本框 3"/>
            <p:cNvSpPr txBox="1"/>
            <p:nvPr/>
          </p:nvSpPr>
          <p:spPr>
            <a:xfrm>
              <a:off x="2634" y="7062"/>
              <a:ext cx="4292"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把</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28</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看作</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来试商</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18" name="组合 17"/>
          <p:cNvGrpSpPr/>
          <p:nvPr/>
        </p:nvGrpSpPr>
        <p:grpSpPr>
          <a:xfrm>
            <a:off x="852805" y="1760220"/>
            <a:ext cx="4188460" cy="1936750"/>
            <a:chOff x="1343" y="2772"/>
            <a:chExt cx="6596" cy="3050"/>
          </a:xfrm>
        </p:grpSpPr>
        <p:grpSp>
          <p:nvGrpSpPr>
            <p:cNvPr id="7" name="组合 6"/>
            <p:cNvGrpSpPr/>
            <p:nvPr/>
          </p:nvGrpSpPr>
          <p:grpSpPr>
            <a:xfrm>
              <a:off x="4885" y="3796"/>
              <a:ext cx="3055" cy="1794"/>
              <a:chOff x="2541" y="2772"/>
              <a:chExt cx="3055" cy="1794"/>
            </a:xfrm>
          </p:grpSpPr>
          <p:sp>
            <p:nvSpPr>
              <p:cNvPr id="27" name="圆角矩形标注 26"/>
              <p:cNvSpPr/>
              <p:nvPr/>
            </p:nvSpPr>
            <p:spPr>
              <a:xfrm>
                <a:off x="2541" y="2772"/>
                <a:ext cx="3055" cy="1794"/>
              </a:xfrm>
              <a:prstGeom prst="wedgeRoundRectCallout">
                <a:avLst>
                  <a:gd name="adj1" fmla="val -66714"/>
                  <a:gd name="adj2" fmla="val -15955"/>
                  <a:gd name="adj3" fmla="val 16667"/>
                </a:avLst>
              </a:prstGeom>
              <a:solidFill>
                <a:srgbClr val="F2887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2671" y="2836"/>
                <a:ext cx="2770" cy="1598"/>
              </a:xfrm>
              <a:prstGeom prst="rect">
                <a:avLst/>
              </a:prstGeom>
              <a:noFill/>
            </p:spPr>
            <p:txBody>
              <a:bodyPr wrap="none" rtlCol="0" anchor="t">
                <a:spAutoFit/>
              </a:bodyPr>
              <a:p>
                <a:pPr>
                  <a:lnSpc>
                    <a:spcPct val="15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28</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不是整数</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怎么办？</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8" name="图片 7" descr="图片230"/>
            <p:cNvPicPr>
              <a:picLocks noChangeAspect="1"/>
            </p:cNvPicPr>
            <p:nvPr/>
          </p:nvPicPr>
          <p:blipFill>
            <a:blip r:embed="rId2"/>
            <a:stretch>
              <a:fillRect/>
            </a:stretch>
          </p:blipFill>
          <p:spPr>
            <a:xfrm>
              <a:off x="1343" y="2772"/>
              <a:ext cx="3050" cy="3050"/>
            </a:xfrm>
            <a:prstGeom prst="rect">
              <a:avLst/>
            </a:prstGeom>
          </p:spPr>
        </p:pic>
      </p:grpSp>
      <p:grpSp>
        <p:nvGrpSpPr>
          <p:cNvPr id="31" name="组合 30"/>
          <p:cNvGrpSpPr/>
          <p:nvPr/>
        </p:nvGrpSpPr>
        <p:grpSpPr>
          <a:xfrm>
            <a:off x="8486775" y="2522220"/>
            <a:ext cx="2625090" cy="724535"/>
            <a:chOff x="11899" y="6256"/>
            <a:chExt cx="4134" cy="1141"/>
          </a:xfrm>
        </p:grpSpPr>
        <p:grpSp>
          <p:nvGrpSpPr>
            <p:cNvPr id="35" name="组合 34"/>
            <p:cNvGrpSpPr/>
            <p:nvPr/>
          </p:nvGrpSpPr>
          <p:grpSpPr>
            <a:xfrm rot="0">
              <a:off x="11899" y="6256"/>
              <a:ext cx="4133" cy="1141"/>
              <a:chOff x="5488" y="1621"/>
              <a:chExt cx="12197" cy="3351"/>
            </a:xfrm>
          </p:grpSpPr>
          <p:grpSp>
            <p:nvGrpSpPr>
              <p:cNvPr id="36" name="组合 35"/>
              <p:cNvGrpSpPr/>
              <p:nvPr/>
            </p:nvGrpSpPr>
            <p:grpSpPr>
              <a:xfrm>
                <a:off x="5488" y="1621"/>
                <a:ext cx="12197" cy="3351"/>
                <a:chOff x="5488" y="1621"/>
                <a:chExt cx="12197" cy="3351"/>
              </a:xfrm>
            </p:grpSpPr>
            <p:sp>
              <p:nvSpPr>
                <p:cNvPr id="37" name="圆角矩形 3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圆角矩形 3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9" name="圆角矩形 38"/>
              <p:cNvSpPr/>
              <p:nvPr/>
            </p:nvSpPr>
            <p:spPr>
              <a:xfrm>
                <a:off x="5652" y="1932"/>
                <a:ext cx="11815" cy="2631"/>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0" name="文本框 29"/>
            <p:cNvSpPr txBox="1"/>
            <p:nvPr/>
          </p:nvSpPr>
          <p:spPr>
            <a:xfrm>
              <a:off x="12104" y="6439"/>
              <a:ext cx="3929"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商</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小了怎么办？</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32" name="组合 31"/>
          <p:cNvGrpSpPr/>
          <p:nvPr/>
        </p:nvGrpSpPr>
        <p:grpSpPr>
          <a:xfrm>
            <a:off x="8500745" y="3793490"/>
            <a:ext cx="2624455" cy="724535"/>
            <a:chOff x="11899" y="6256"/>
            <a:chExt cx="4133" cy="1141"/>
          </a:xfrm>
        </p:grpSpPr>
        <p:grpSp>
          <p:nvGrpSpPr>
            <p:cNvPr id="33" name="组合 32"/>
            <p:cNvGrpSpPr/>
            <p:nvPr/>
          </p:nvGrpSpPr>
          <p:grpSpPr>
            <a:xfrm rot="0">
              <a:off x="11899" y="6256"/>
              <a:ext cx="4133" cy="1141"/>
              <a:chOff x="5488" y="1621"/>
              <a:chExt cx="12197" cy="3351"/>
            </a:xfrm>
          </p:grpSpPr>
          <p:grpSp>
            <p:nvGrpSpPr>
              <p:cNvPr id="34" name="组合 33"/>
              <p:cNvGrpSpPr/>
              <p:nvPr/>
            </p:nvGrpSpPr>
            <p:grpSpPr>
              <a:xfrm>
                <a:off x="5488" y="1621"/>
                <a:ext cx="12197" cy="3351"/>
                <a:chOff x="5488" y="1621"/>
                <a:chExt cx="12197" cy="3351"/>
              </a:xfrm>
            </p:grpSpPr>
            <p:sp>
              <p:nvSpPr>
                <p:cNvPr id="40" name="圆角矩形 39"/>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圆角矩形 40"/>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2" name="圆角矩形 41"/>
              <p:cNvSpPr/>
              <p:nvPr/>
            </p:nvSpPr>
            <p:spPr>
              <a:xfrm>
                <a:off x="5652" y="1932"/>
                <a:ext cx="11815" cy="2631"/>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3" name="文本框 42"/>
            <p:cNvSpPr txBox="1"/>
            <p:nvPr/>
          </p:nvSpPr>
          <p:spPr>
            <a:xfrm>
              <a:off x="12182" y="6439"/>
              <a:ext cx="3449"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改商</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继续试商</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44" name="下箭头 43"/>
          <p:cNvSpPr/>
          <p:nvPr/>
        </p:nvSpPr>
        <p:spPr>
          <a:xfrm>
            <a:off x="9633585" y="3392805"/>
            <a:ext cx="337820" cy="306070"/>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5" name="右箭头 44"/>
          <p:cNvSpPr/>
          <p:nvPr/>
        </p:nvSpPr>
        <p:spPr>
          <a:xfrm>
            <a:off x="7767955" y="2765425"/>
            <a:ext cx="466725" cy="216000"/>
          </a:xfrm>
          <a:prstGeom prst="rightArrow">
            <a:avLst>
              <a:gd name="adj1" fmla="val 50000"/>
              <a:gd name="adj2" fmla="val 10201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6" name="组合 17"/>
          <p:cNvGrpSpPr/>
          <p:nvPr/>
        </p:nvGrpSpPr>
        <p:grpSpPr>
          <a:xfrm>
            <a:off x="5859777" y="3014981"/>
            <a:ext cx="2122175" cy="619759"/>
            <a:chOff x="3433808" y="1499296"/>
            <a:chExt cx="1975424" cy="474798"/>
          </a:xfrm>
        </p:grpSpPr>
        <p:pic>
          <p:nvPicPr>
            <p:cNvPr id="19" name="图片 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51920" y="1521656"/>
              <a:ext cx="1224136"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 Box 29"/>
            <p:cNvSpPr txBox="1">
              <a:spLocks noChangeArrowheads="1"/>
            </p:cNvSpPr>
            <p:nvPr/>
          </p:nvSpPr>
          <p:spPr bwMode="auto">
            <a:xfrm>
              <a:off x="3433808" y="1499296"/>
              <a:ext cx="578676" cy="40912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28</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1" name="Text Box 30"/>
            <p:cNvSpPr txBox="1">
              <a:spLocks noChangeArrowheads="1"/>
            </p:cNvSpPr>
            <p:nvPr/>
          </p:nvSpPr>
          <p:spPr bwMode="auto">
            <a:xfrm>
              <a:off x="4032926" y="1514633"/>
              <a:ext cx="1376306" cy="40912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1  9  7</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cxnSp>
        <p:nvCxnSpPr>
          <p:cNvPr id="14" name="直接连接符 13"/>
          <p:cNvCxnSpPr/>
          <p:nvPr/>
        </p:nvCxnSpPr>
        <p:spPr>
          <a:xfrm>
            <a:off x="6288405" y="4068445"/>
            <a:ext cx="156019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 Box 29"/>
          <p:cNvSpPr txBox="1">
            <a:spLocks noChangeArrowheads="1"/>
          </p:cNvSpPr>
          <p:nvPr/>
        </p:nvSpPr>
        <p:spPr bwMode="auto">
          <a:xfrm>
            <a:off x="7241851" y="4077230"/>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9</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6" name="Text Box 29"/>
          <p:cNvSpPr txBox="1">
            <a:spLocks noChangeArrowheads="1"/>
          </p:cNvSpPr>
          <p:nvPr/>
        </p:nvSpPr>
        <p:spPr bwMode="auto">
          <a:xfrm>
            <a:off x="6847840" y="4081145"/>
            <a:ext cx="403225"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46" name="组合 45"/>
          <p:cNvGrpSpPr/>
          <p:nvPr/>
        </p:nvGrpSpPr>
        <p:grpSpPr>
          <a:xfrm>
            <a:off x="6673215" y="4944745"/>
            <a:ext cx="2399665" cy="657225"/>
            <a:chOff x="10813" y="7851"/>
            <a:chExt cx="3779" cy="1035"/>
          </a:xfrm>
        </p:grpSpPr>
        <p:sp>
          <p:nvSpPr>
            <p:cNvPr id="22" name="圆角矩形标注 21"/>
            <p:cNvSpPr/>
            <p:nvPr/>
          </p:nvSpPr>
          <p:spPr>
            <a:xfrm>
              <a:off x="10813" y="7851"/>
              <a:ext cx="3779" cy="1035"/>
            </a:xfrm>
            <a:prstGeom prst="wedgeRoundRectCallout">
              <a:avLst>
                <a:gd name="adj1" fmla="val -25286"/>
                <a:gd name="adj2" fmla="val -78093"/>
                <a:gd name="adj3" fmla="val 16667"/>
              </a:avLst>
            </a:prstGeom>
            <a:solidFill>
              <a:srgbClr val="FAFAFA"/>
            </a:solidFill>
            <a:ln w="2857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文本框 23"/>
            <p:cNvSpPr txBox="1"/>
            <p:nvPr/>
          </p:nvSpPr>
          <p:spPr>
            <a:xfrm>
              <a:off x="10878" y="8015"/>
              <a:ext cx="3648" cy="725"/>
            </a:xfrm>
            <a:prstGeom prst="rect">
              <a:avLst/>
            </a:prstGeom>
            <a:noFill/>
          </p:spPr>
          <p:txBody>
            <a:bodyPr wrap="none" rtlCol="0">
              <a:spAutoFit/>
            </a:bodyPr>
            <a:p>
              <a:r>
                <a:rPr lang="zh-CN" altLang="en-US" sz="2400"/>
                <a:t>余数比除数大了</a:t>
              </a:r>
              <a:endParaRPr lang="zh-CN" altLang="en-US" sz="2400"/>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grpId="0" nodeType="clickEffect">
                                  <p:stCondLst>
                                    <p:cond delay="0"/>
                                  </p:stCondLst>
                                  <p:childTnLst>
                                    <p:set>
                                      <p:cBhvr>
                                        <p:cTn id="12" dur="1000" fill="hold">
                                          <p:stCondLst>
                                            <p:cond delay="0"/>
                                          </p:stCondLst>
                                        </p:cTn>
                                        <p:tgtEl>
                                          <p:spTgt spid="25"/>
                                        </p:tgtEl>
                                        <p:attrNameLst>
                                          <p:attrName>style.visibility</p:attrName>
                                        </p:attrNameLst>
                                      </p:cBhvr>
                                      <p:to>
                                        <p:strVal val="visible"/>
                                      </p:to>
                                    </p:set>
                                    <p:animEffect transition="in" filter="wheel(1)">
                                      <p:cBhvr>
                                        <p:cTn id="13" dur="1000"/>
                                        <p:tgtEl>
                                          <p:spTgt spid="25"/>
                                        </p:tgtEl>
                                      </p:cBhvr>
                                    </p:animEffect>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nodeType="click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
                                          </p:val>
                                        </p:tav>
                                        <p:tav tm="100000">
                                          <p:val>
                                            <p:strVal val="#ppt_w"/>
                                          </p:val>
                                        </p:tav>
                                      </p:tavLst>
                                    </p:anim>
                                    <p:anim calcmode="lin" valueType="num">
                                      <p:cBhvr>
                                        <p:cTn id="19" dur="500" fill="hold"/>
                                        <p:tgtEl>
                                          <p:spTgt spid="18"/>
                                        </p:tgtEl>
                                        <p:attrNameLst>
                                          <p:attrName>ppt_h</p:attrName>
                                        </p:attrNameLst>
                                      </p:cBhvr>
                                      <p:tavLst>
                                        <p:tav tm="0">
                                          <p:val>
                                            <p:fltVal val="0"/>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p:tgtEl>
                                          <p:spTgt spid="12"/>
                                        </p:tgtEl>
                                        <p:attrNameLst>
                                          <p:attrName>ppt_y</p:attrName>
                                        </p:attrNameLst>
                                      </p:cBhvr>
                                      <p:tavLst>
                                        <p:tav tm="0">
                                          <p:val>
                                            <p:strVal val="#ppt_y+#ppt_h*1.125000"/>
                                          </p:val>
                                        </p:tav>
                                        <p:tav tm="100000">
                                          <p:val>
                                            <p:strVal val="#ppt_y"/>
                                          </p:val>
                                        </p:tav>
                                      </p:tavLst>
                                    </p:anim>
                                    <p:animEffect transition="in" filter="wipe(up)">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p:tgtEl>
                                          <p:spTgt spid="13"/>
                                        </p:tgtEl>
                                        <p:attrNameLst>
                                          <p:attrName>ppt_y</p:attrName>
                                        </p:attrNameLst>
                                      </p:cBhvr>
                                      <p:tavLst>
                                        <p:tav tm="0">
                                          <p:val>
                                            <p:strVal val="#ppt_y+#ppt_h*1.125000"/>
                                          </p:val>
                                        </p:tav>
                                        <p:tav tm="100000">
                                          <p:val>
                                            <p:strVal val="#ppt_y"/>
                                          </p:val>
                                        </p:tav>
                                      </p:tavLst>
                                    </p:anim>
                                    <p:animEffect transition="in" filter="wipe(up)">
                                      <p:cBhvr>
                                        <p:cTn id="31" dur="5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left)">
                                      <p:cBhvr>
                                        <p:cTn id="46" dur="500"/>
                                        <p:tgtEl>
                                          <p:spTgt spid="14"/>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500"/>
                                        <p:tgtEl>
                                          <p:spTgt spid="15"/>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500"/>
                                        <p:tgtEl>
                                          <p:spTgt spid="16"/>
                                        </p:tgtEl>
                                      </p:cBhvr>
                                    </p:animEffect>
                                  </p:childTnLst>
                                </p:cTn>
                              </p:par>
                            </p:childTnLst>
                          </p:cTn>
                        </p:par>
                      </p:childTnLst>
                    </p:cTn>
                  </p:par>
                  <p:par>
                    <p:cTn id="57" fill="hold">
                      <p:stCondLst>
                        <p:cond delay="indefinite"/>
                      </p:stCondLst>
                      <p:childTnLst>
                        <p:par>
                          <p:cTn id="58" fill="hold">
                            <p:stCondLst>
                              <p:cond delay="0"/>
                            </p:stCondLst>
                            <p:childTnLst>
                              <p:par>
                                <p:cTn id="59" presetID="23" presetClass="entr" presetSubtype="16" fill="hold" grpId="0" nodeType="click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p:cTn id="61" dur="500" fill="hold"/>
                                        <p:tgtEl>
                                          <p:spTgt spid="29"/>
                                        </p:tgtEl>
                                        <p:attrNameLst>
                                          <p:attrName>ppt_w</p:attrName>
                                        </p:attrNameLst>
                                      </p:cBhvr>
                                      <p:tavLst>
                                        <p:tav tm="0">
                                          <p:val>
                                            <p:fltVal val="0"/>
                                          </p:val>
                                        </p:tav>
                                        <p:tav tm="100000">
                                          <p:val>
                                            <p:strVal val="#ppt_w"/>
                                          </p:val>
                                        </p:tav>
                                      </p:tavLst>
                                    </p:anim>
                                    <p:anim calcmode="lin" valueType="num">
                                      <p:cBhvr>
                                        <p:cTn id="62" dur="500" fill="hold"/>
                                        <p:tgtEl>
                                          <p:spTgt spid="29"/>
                                        </p:tgtEl>
                                        <p:attrNameLst>
                                          <p:attrName>ppt_h</p:attrName>
                                        </p:attrNameLst>
                                      </p:cBhvr>
                                      <p:tavLst>
                                        <p:tav tm="0">
                                          <p:val>
                                            <p:fltVal val="0"/>
                                          </p:val>
                                        </p:tav>
                                        <p:tav tm="100000">
                                          <p:val>
                                            <p:strVal val="#ppt_h"/>
                                          </p:val>
                                        </p:tav>
                                      </p:tavLst>
                                    </p:anim>
                                  </p:childTnLst>
                                </p:cTn>
                              </p:par>
                            </p:childTnLst>
                          </p:cTn>
                        </p:par>
                      </p:childTnLst>
                    </p:cTn>
                  </p:par>
                  <p:par>
                    <p:cTn id="63" fill="hold">
                      <p:stCondLst>
                        <p:cond delay="indefinite"/>
                      </p:stCondLst>
                      <p:childTnLst>
                        <p:par>
                          <p:cTn id="64" fill="hold">
                            <p:stCondLst>
                              <p:cond delay="0"/>
                            </p:stCondLst>
                            <p:childTnLst>
                              <p:par>
                                <p:cTn id="65" presetID="22" presetClass="entr" presetSubtype="1" fill="hold" nodeType="clickEffect">
                                  <p:stCondLst>
                                    <p:cond delay="0"/>
                                  </p:stCondLst>
                                  <p:childTnLst>
                                    <p:set>
                                      <p:cBhvr>
                                        <p:cTn id="66" dur="1" fill="hold">
                                          <p:stCondLst>
                                            <p:cond delay="0"/>
                                          </p:stCondLst>
                                        </p:cTn>
                                        <p:tgtEl>
                                          <p:spTgt spid="46"/>
                                        </p:tgtEl>
                                        <p:attrNameLst>
                                          <p:attrName>style.visibility</p:attrName>
                                        </p:attrNameLst>
                                      </p:cBhvr>
                                      <p:to>
                                        <p:strVal val="visible"/>
                                      </p:to>
                                    </p:set>
                                    <p:animEffect transition="in" filter="wipe(up)">
                                      <p:cBhvr>
                                        <p:cTn id="67" dur="500"/>
                                        <p:tgtEl>
                                          <p:spTgt spid="46"/>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45"/>
                                        </p:tgtEl>
                                        <p:attrNameLst>
                                          <p:attrName>style.visibility</p:attrName>
                                        </p:attrNameLst>
                                      </p:cBhvr>
                                      <p:to>
                                        <p:strVal val="visible"/>
                                      </p:to>
                                    </p:set>
                                    <p:animEffect transition="in" filter="wipe(left)">
                                      <p:cBhvr>
                                        <p:cTn id="72" dur="500"/>
                                        <p:tgtEl>
                                          <p:spTgt spid="45"/>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wipe(left)">
                                      <p:cBhvr>
                                        <p:cTn id="77" dur="500"/>
                                        <p:tgtEl>
                                          <p:spTgt spid="31"/>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1" fill="hold" grpId="0" nodeType="clickEffect">
                                  <p:stCondLst>
                                    <p:cond delay="0"/>
                                  </p:stCondLst>
                                  <p:childTnLst>
                                    <p:set>
                                      <p:cBhvr>
                                        <p:cTn id="81" dur="1" fill="hold">
                                          <p:stCondLst>
                                            <p:cond delay="0"/>
                                          </p:stCondLst>
                                        </p:cTn>
                                        <p:tgtEl>
                                          <p:spTgt spid="44"/>
                                        </p:tgtEl>
                                        <p:attrNameLst>
                                          <p:attrName>style.visibility</p:attrName>
                                        </p:attrNameLst>
                                      </p:cBhvr>
                                      <p:to>
                                        <p:strVal val="visible"/>
                                      </p:to>
                                    </p:set>
                                    <p:animEffect transition="in" filter="wipe(up)">
                                      <p:cBhvr>
                                        <p:cTn id="82" dur="500"/>
                                        <p:tgtEl>
                                          <p:spTgt spid="44"/>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1" fill="hold" nodeType="clickEffect">
                                  <p:stCondLst>
                                    <p:cond delay="0"/>
                                  </p:stCondLst>
                                  <p:childTnLst>
                                    <p:set>
                                      <p:cBhvr>
                                        <p:cTn id="86" dur="1" fill="hold">
                                          <p:stCondLst>
                                            <p:cond delay="0"/>
                                          </p:stCondLst>
                                        </p:cTn>
                                        <p:tgtEl>
                                          <p:spTgt spid="32"/>
                                        </p:tgtEl>
                                        <p:attrNameLst>
                                          <p:attrName>style.visibility</p:attrName>
                                        </p:attrNameLst>
                                      </p:cBhvr>
                                      <p:to>
                                        <p:strVal val="visible"/>
                                      </p:to>
                                    </p:set>
                                    <p:animEffect transition="in" filter="wipe(up)">
                                      <p:cBhvr>
                                        <p:cTn id="8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23" grpId="0" bldLvl="0" animBg="1"/>
      <p:bldP spid="25" grpId="0" bldLvl="0" animBg="1"/>
      <p:bldP spid="13" grpId="0" bldLvl="0" animBg="1"/>
      <p:bldP spid="45" grpId="0" bldLvl="0" animBg="1"/>
      <p:bldP spid="44" grpId="0" bldLvl="0" animBg="1"/>
      <p:bldP spid="15" grpId="0" bldLvl="0" animBg="1"/>
      <p:bldP spid="16" grpId="0" bldLvl="0" animBg="1"/>
      <p:bldP spid="29"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9" name="圆角矩形 28"/>
          <p:cNvSpPr/>
          <p:nvPr/>
        </p:nvSpPr>
        <p:spPr>
          <a:xfrm>
            <a:off x="7207250" y="4149725"/>
            <a:ext cx="431165" cy="418465"/>
          </a:xfrm>
          <a:prstGeom prst="roundRect">
            <a:avLst/>
          </a:prstGeom>
          <a:solidFill>
            <a:srgbClr val="07FF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10" name="文本框 9"/>
          <p:cNvSpPr txBox="1"/>
          <p:nvPr/>
        </p:nvSpPr>
        <p:spPr>
          <a:xfrm>
            <a:off x="5532755" y="1518920"/>
            <a:ext cx="1797685" cy="460375"/>
          </a:xfrm>
          <a:prstGeom prst="rect">
            <a:avLst/>
          </a:prstGeom>
          <a:noFill/>
        </p:spPr>
        <p:txBody>
          <a:bodyPr wrap="none" rtlCol="0"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197 ÷ 28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7" name="Text Box 30"/>
          <p:cNvSpPr txBox="1">
            <a:spLocks noChangeArrowheads="1"/>
          </p:cNvSpPr>
          <p:nvPr/>
        </p:nvSpPr>
        <p:spPr bwMode="auto">
          <a:xfrm>
            <a:off x="6487795" y="3505835"/>
            <a:ext cx="1122045"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1  9  6</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3" name="Text Box 29"/>
          <p:cNvSpPr txBox="1">
            <a:spLocks noChangeArrowheads="1"/>
          </p:cNvSpPr>
          <p:nvPr/>
        </p:nvSpPr>
        <p:spPr bwMode="auto">
          <a:xfrm>
            <a:off x="7207561" y="2567835"/>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7</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5" name="圆角矩形 24"/>
          <p:cNvSpPr/>
          <p:nvPr/>
        </p:nvSpPr>
        <p:spPr>
          <a:xfrm>
            <a:off x="5930575" y="3091651"/>
            <a:ext cx="428327" cy="421599"/>
          </a:xfrm>
          <a:prstGeom prst="roundRect">
            <a:avLst/>
          </a:prstGeom>
          <a:noFill/>
          <a:ln w="28575">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3" name="Text Box 30"/>
          <p:cNvSpPr txBox="1">
            <a:spLocks noChangeArrowheads="1"/>
          </p:cNvSpPr>
          <p:nvPr/>
        </p:nvSpPr>
        <p:spPr bwMode="auto">
          <a:xfrm>
            <a:off x="5876631" y="2617598"/>
            <a:ext cx="62763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30</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390140" y="4362450"/>
            <a:ext cx="3193415" cy="724535"/>
            <a:chOff x="2334" y="6870"/>
            <a:chExt cx="5029" cy="1141"/>
          </a:xfrm>
        </p:grpSpPr>
        <p:grpSp>
          <p:nvGrpSpPr>
            <p:cNvPr id="9" name="组合 8"/>
            <p:cNvGrpSpPr/>
            <p:nvPr/>
          </p:nvGrpSpPr>
          <p:grpSpPr>
            <a:xfrm rot="0">
              <a:off x="2334" y="6870"/>
              <a:ext cx="5029" cy="1141"/>
              <a:chOff x="5488" y="1621"/>
              <a:chExt cx="12197" cy="3351"/>
            </a:xfrm>
          </p:grpSpPr>
          <p:grpSp>
            <p:nvGrpSpPr>
              <p:cNvPr id="3" name="组合 2"/>
              <p:cNvGrpSpPr/>
              <p:nvPr/>
            </p:nvGrpSpPr>
            <p:grpSpPr>
              <a:xfrm>
                <a:off x="5488" y="1621"/>
                <a:ext cx="12197" cy="3351"/>
                <a:chOff x="5488" y="1621"/>
                <a:chExt cx="12197" cy="3351"/>
              </a:xfrm>
            </p:grpSpPr>
            <p:sp>
              <p:nvSpPr>
                <p:cNvPr id="26" name="圆角矩形 25"/>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圆角矩形 10"/>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圆角矩形 27"/>
              <p:cNvSpPr/>
              <p:nvPr/>
            </p:nvSpPr>
            <p:spPr>
              <a:xfrm>
                <a:off x="5652" y="1932"/>
                <a:ext cx="11815" cy="2631"/>
              </a:xfrm>
              <a:prstGeom prst="roundRect">
                <a:avLst/>
              </a:prstGeom>
              <a:solidFill>
                <a:srgbClr val="F4A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 name="文本框 3"/>
            <p:cNvSpPr txBox="1"/>
            <p:nvPr/>
          </p:nvSpPr>
          <p:spPr>
            <a:xfrm>
              <a:off x="2634" y="7062"/>
              <a:ext cx="4292"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把</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28</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看作</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来试商</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18" name="组合 17"/>
          <p:cNvGrpSpPr/>
          <p:nvPr/>
        </p:nvGrpSpPr>
        <p:grpSpPr>
          <a:xfrm>
            <a:off x="852805" y="1760220"/>
            <a:ext cx="4188460" cy="1936750"/>
            <a:chOff x="1343" y="2772"/>
            <a:chExt cx="6596" cy="3050"/>
          </a:xfrm>
        </p:grpSpPr>
        <p:grpSp>
          <p:nvGrpSpPr>
            <p:cNvPr id="7" name="组合 6"/>
            <p:cNvGrpSpPr/>
            <p:nvPr/>
          </p:nvGrpSpPr>
          <p:grpSpPr>
            <a:xfrm>
              <a:off x="4885" y="3796"/>
              <a:ext cx="3055" cy="1794"/>
              <a:chOff x="2541" y="2772"/>
              <a:chExt cx="3055" cy="1794"/>
            </a:xfrm>
          </p:grpSpPr>
          <p:sp>
            <p:nvSpPr>
              <p:cNvPr id="27" name="圆角矩形标注 26"/>
              <p:cNvSpPr/>
              <p:nvPr/>
            </p:nvSpPr>
            <p:spPr>
              <a:xfrm>
                <a:off x="2541" y="2772"/>
                <a:ext cx="3055" cy="1794"/>
              </a:xfrm>
              <a:prstGeom prst="wedgeRoundRectCallout">
                <a:avLst>
                  <a:gd name="adj1" fmla="val -66714"/>
                  <a:gd name="adj2" fmla="val -15955"/>
                  <a:gd name="adj3" fmla="val 16667"/>
                </a:avLst>
              </a:prstGeom>
              <a:solidFill>
                <a:srgbClr val="F2887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2671" y="2836"/>
                <a:ext cx="2770" cy="1598"/>
              </a:xfrm>
              <a:prstGeom prst="rect">
                <a:avLst/>
              </a:prstGeom>
              <a:noFill/>
            </p:spPr>
            <p:txBody>
              <a:bodyPr wrap="none" rtlCol="0" anchor="t">
                <a:spAutoFit/>
              </a:bodyPr>
              <a:p>
                <a:pPr>
                  <a:lnSpc>
                    <a:spcPct val="15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28</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不是整数</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怎么办？</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8" name="图片 7" descr="图片230"/>
            <p:cNvPicPr>
              <a:picLocks noChangeAspect="1"/>
            </p:cNvPicPr>
            <p:nvPr/>
          </p:nvPicPr>
          <p:blipFill>
            <a:blip r:embed="rId2"/>
            <a:stretch>
              <a:fillRect/>
            </a:stretch>
          </p:blipFill>
          <p:spPr>
            <a:xfrm>
              <a:off x="1343" y="2772"/>
              <a:ext cx="3050" cy="3050"/>
            </a:xfrm>
            <a:prstGeom prst="rect">
              <a:avLst/>
            </a:prstGeom>
          </p:spPr>
        </p:pic>
      </p:grpSp>
      <p:grpSp>
        <p:nvGrpSpPr>
          <p:cNvPr id="31" name="组合 30"/>
          <p:cNvGrpSpPr/>
          <p:nvPr/>
        </p:nvGrpSpPr>
        <p:grpSpPr>
          <a:xfrm>
            <a:off x="8486775" y="2522220"/>
            <a:ext cx="2625090" cy="724535"/>
            <a:chOff x="11899" y="6256"/>
            <a:chExt cx="4134" cy="1141"/>
          </a:xfrm>
        </p:grpSpPr>
        <p:grpSp>
          <p:nvGrpSpPr>
            <p:cNvPr id="35" name="组合 34"/>
            <p:cNvGrpSpPr/>
            <p:nvPr/>
          </p:nvGrpSpPr>
          <p:grpSpPr>
            <a:xfrm rot="0">
              <a:off x="11899" y="6256"/>
              <a:ext cx="4133" cy="1141"/>
              <a:chOff x="5488" y="1621"/>
              <a:chExt cx="12197" cy="3351"/>
            </a:xfrm>
          </p:grpSpPr>
          <p:grpSp>
            <p:nvGrpSpPr>
              <p:cNvPr id="36" name="组合 35"/>
              <p:cNvGrpSpPr/>
              <p:nvPr/>
            </p:nvGrpSpPr>
            <p:grpSpPr>
              <a:xfrm>
                <a:off x="5488" y="1621"/>
                <a:ext cx="12197" cy="3351"/>
                <a:chOff x="5488" y="1621"/>
                <a:chExt cx="12197" cy="3351"/>
              </a:xfrm>
            </p:grpSpPr>
            <p:sp>
              <p:nvSpPr>
                <p:cNvPr id="37" name="圆角矩形 3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圆角矩形 3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9" name="圆角矩形 38"/>
              <p:cNvSpPr/>
              <p:nvPr/>
            </p:nvSpPr>
            <p:spPr>
              <a:xfrm>
                <a:off x="5652" y="1932"/>
                <a:ext cx="11815" cy="2631"/>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0" name="文本框 29"/>
            <p:cNvSpPr txBox="1"/>
            <p:nvPr/>
          </p:nvSpPr>
          <p:spPr>
            <a:xfrm>
              <a:off x="12104" y="6439"/>
              <a:ext cx="3929"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商</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小了怎么办？</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32" name="组合 31"/>
          <p:cNvGrpSpPr/>
          <p:nvPr/>
        </p:nvGrpSpPr>
        <p:grpSpPr>
          <a:xfrm>
            <a:off x="8500745" y="3793490"/>
            <a:ext cx="2624455" cy="724535"/>
            <a:chOff x="11899" y="6256"/>
            <a:chExt cx="4133" cy="1141"/>
          </a:xfrm>
        </p:grpSpPr>
        <p:grpSp>
          <p:nvGrpSpPr>
            <p:cNvPr id="33" name="组合 32"/>
            <p:cNvGrpSpPr/>
            <p:nvPr/>
          </p:nvGrpSpPr>
          <p:grpSpPr>
            <a:xfrm rot="0">
              <a:off x="11899" y="6256"/>
              <a:ext cx="4133" cy="1141"/>
              <a:chOff x="5488" y="1621"/>
              <a:chExt cx="12197" cy="3351"/>
            </a:xfrm>
          </p:grpSpPr>
          <p:grpSp>
            <p:nvGrpSpPr>
              <p:cNvPr id="34" name="组合 33"/>
              <p:cNvGrpSpPr/>
              <p:nvPr/>
            </p:nvGrpSpPr>
            <p:grpSpPr>
              <a:xfrm>
                <a:off x="5488" y="1621"/>
                <a:ext cx="12197" cy="3351"/>
                <a:chOff x="5488" y="1621"/>
                <a:chExt cx="12197" cy="3351"/>
              </a:xfrm>
            </p:grpSpPr>
            <p:sp>
              <p:nvSpPr>
                <p:cNvPr id="40" name="圆角矩形 39"/>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圆角矩形 40"/>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2" name="圆角矩形 41"/>
              <p:cNvSpPr/>
              <p:nvPr/>
            </p:nvSpPr>
            <p:spPr>
              <a:xfrm>
                <a:off x="5652" y="1932"/>
                <a:ext cx="11815" cy="2631"/>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3" name="文本框 42"/>
            <p:cNvSpPr txBox="1"/>
            <p:nvPr/>
          </p:nvSpPr>
          <p:spPr>
            <a:xfrm>
              <a:off x="12182" y="6439"/>
              <a:ext cx="3449"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改商</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继续试商</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44" name="下箭头 43"/>
          <p:cNvSpPr/>
          <p:nvPr/>
        </p:nvSpPr>
        <p:spPr>
          <a:xfrm>
            <a:off x="9633585" y="3392805"/>
            <a:ext cx="337820" cy="306070"/>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5" name="右箭头 44"/>
          <p:cNvSpPr/>
          <p:nvPr/>
        </p:nvSpPr>
        <p:spPr>
          <a:xfrm>
            <a:off x="7767955" y="2765425"/>
            <a:ext cx="466725" cy="216000"/>
          </a:xfrm>
          <a:prstGeom prst="rightArrow">
            <a:avLst>
              <a:gd name="adj1" fmla="val 50000"/>
              <a:gd name="adj2" fmla="val 10201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6" name="组合 17"/>
          <p:cNvGrpSpPr/>
          <p:nvPr/>
        </p:nvGrpSpPr>
        <p:grpSpPr>
          <a:xfrm>
            <a:off x="5859777" y="3014981"/>
            <a:ext cx="2122175" cy="619759"/>
            <a:chOff x="3433808" y="1499296"/>
            <a:chExt cx="1975424" cy="474798"/>
          </a:xfrm>
        </p:grpSpPr>
        <p:pic>
          <p:nvPicPr>
            <p:cNvPr id="19" name="图片 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51920" y="1521656"/>
              <a:ext cx="1224136"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 Box 29"/>
            <p:cNvSpPr txBox="1">
              <a:spLocks noChangeArrowheads="1"/>
            </p:cNvSpPr>
            <p:nvPr/>
          </p:nvSpPr>
          <p:spPr bwMode="auto">
            <a:xfrm>
              <a:off x="3433808" y="1499296"/>
              <a:ext cx="578676" cy="40912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28</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1" name="Text Box 30"/>
            <p:cNvSpPr txBox="1">
              <a:spLocks noChangeArrowheads="1"/>
            </p:cNvSpPr>
            <p:nvPr/>
          </p:nvSpPr>
          <p:spPr bwMode="auto">
            <a:xfrm>
              <a:off x="4032926" y="1514633"/>
              <a:ext cx="1376306" cy="40912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1  9  7</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cxnSp>
        <p:nvCxnSpPr>
          <p:cNvPr id="14" name="直接连接符 13"/>
          <p:cNvCxnSpPr/>
          <p:nvPr/>
        </p:nvCxnSpPr>
        <p:spPr>
          <a:xfrm>
            <a:off x="6288405" y="4068445"/>
            <a:ext cx="156019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 Box 29"/>
          <p:cNvSpPr txBox="1">
            <a:spLocks noChangeArrowheads="1"/>
          </p:cNvSpPr>
          <p:nvPr/>
        </p:nvSpPr>
        <p:spPr bwMode="auto">
          <a:xfrm>
            <a:off x="7241851" y="4077230"/>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46" name="组合 45"/>
          <p:cNvGrpSpPr/>
          <p:nvPr/>
        </p:nvGrpSpPr>
        <p:grpSpPr>
          <a:xfrm>
            <a:off x="6673215" y="4944745"/>
            <a:ext cx="2399665" cy="657225"/>
            <a:chOff x="10813" y="7851"/>
            <a:chExt cx="3779" cy="1035"/>
          </a:xfrm>
        </p:grpSpPr>
        <p:sp>
          <p:nvSpPr>
            <p:cNvPr id="22" name="圆角矩形标注 21"/>
            <p:cNvSpPr/>
            <p:nvPr/>
          </p:nvSpPr>
          <p:spPr>
            <a:xfrm>
              <a:off x="10813" y="7851"/>
              <a:ext cx="3779" cy="1035"/>
            </a:xfrm>
            <a:prstGeom prst="wedgeRoundRectCallout">
              <a:avLst>
                <a:gd name="adj1" fmla="val -25286"/>
                <a:gd name="adj2" fmla="val -78093"/>
                <a:gd name="adj3" fmla="val 16667"/>
              </a:avLst>
            </a:prstGeom>
            <a:solidFill>
              <a:srgbClr val="FAFAFA"/>
            </a:solidFill>
            <a:ln w="2857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文本框 23"/>
            <p:cNvSpPr txBox="1"/>
            <p:nvPr/>
          </p:nvSpPr>
          <p:spPr>
            <a:xfrm>
              <a:off x="10878" y="8015"/>
              <a:ext cx="3648" cy="725"/>
            </a:xfrm>
            <a:prstGeom prst="rect">
              <a:avLst/>
            </a:prstGeom>
            <a:noFill/>
          </p:spPr>
          <p:txBody>
            <a:bodyPr wrap="none" rtlCol="0">
              <a:spAutoFit/>
            </a:bodyPr>
            <a:p>
              <a:r>
                <a:rPr lang="zh-CN" altLang="en-US" sz="2400"/>
                <a:t>余数要比除数小</a:t>
              </a:r>
              <a:endParaRPr lang="zh-CN" altLang="en-US" sz="2400"/>
            </a:p>
          </p:txBody>
        </p:sp>
      </p:grpSp>
      <p:sp>
        <p:nvSpPr>
          <p:cNvPr id="47" name="Text Box 29"/>
          <p:cNvSpPr txBox="1">
            <a:spLocks noChangeArrowheads="1"/>
          </p:cNvSpPr>
          <p:nvPr/>
        </p:nvSpPr>
        <p:spPr bwMode="auto">
          <a:xfrm>
            <a:off x="7484745" y="1440815"/>
            <a:ext cx="1546225"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7······1</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p:cTn id="27" dur="500" fill="hold"/>
                                        <p:tgtEl>
                                          <p:spTgt spid="29"/>
                                        </p:tgtEl>
                                        <p:attrNameLst>
                                          <p:attrName>ppt_w</p:attrName>
                                        </p:attrNameLst>
                                      </p:cBhvr>
                                      <p:tavLst>
                                        <p:tav tm="0">
                                          <p:val>
                                            <p:fltVal val="0"/>
                                          </p:val>
                                        </p:tav>
                                        <p:tav tm="100000">
                                          <p:val>
                                            <p:strVal val="#ppt_w"/>
                                          </p:val>
                                        </p:tav>
                                      </p:tavLst>
                                    </p:anim>
                                    <p:anim calcmode="lin" valueType="num">
                                      <p:cBhvr>
                                        <p:cTn id="28" dur="500" fill="hold"/>
                                        <p:tgtEl>
                                          <p:spTgt spid="29"/>
                                        </p:tgtEl>
                                        <p:attrNameLst>
                                          <p:attrName>ppt_h</p:attrName>
                                        </p:attrNameLst>
                                      </p:cBhvr>
                                      <p:tavLst>
                                        <p:tav tm="0">
                                          <p:val>
                                            <p:fltVal val="0"/>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wipe(up)">
                                      <p:cBhvr>
                                        <p:cTn id="33" dur="500"/>
                                        <p:tgtEl>
                                          <p:spTgt spid="46"/>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47"/>
                                        </p:tgtEl>
                                        <p:attrNameLst>
                                          <p:attrName>style.visibility</p:attrName>
                                        </p:attrNameLst>
                                      </p:cBhvr>
                                      <p:to>
                                        <p:strVal val="visible"/>
                                      </p:to>
                                    </p:set>
                                    <p:animEffect transition="in" filter="fade">
                                      <p:cBhvr>
                                        <p:cTn id="38"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23" grpId="0" bldLvl="0" animBg="1"/>
      <p:bldP spid="15" grpId="0" bldLvl="0" animBg="1"/>
      <p:bldP spid="29" grpId="0" bldLvl="0" animBg="1"/>
      <p:bldP spid="47"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9" name="圆角矩形 28"/>
          <p:cNvSpPr/>
          <p:nvPr/>
        </p:nvSpPr>
        <p:spPr>
          <a:xfrm>
            <a:off x="7207250" y="4149725"/>
            <a:ext cx="431165" cy="418465"/>
          </a:xfrm>
          <a:prstGeom prst="roundRect">
            <a:avLst/>
          </a:prstGeom>
          <a:solidFill>
            <a:srgbClr val="07FF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10" name="文本框 9"/>
          <p:cNvSpPr txBox="1"/>
          <p:nvPr/>
        </p:nvSpPr>
        <p:spPr>
          <a:xfrm>
            <a:off x="5532755" y="1518920"/>
            <a:ext cx="1797685" cy="460375"/>
          </a:xfrm>
          <a:prstGeom prst="rect">
            <a:avLst/>
          </a:prstGeom>
          <a:noFill/>
        </p:spPr>
        <p:txBody>
          <a:bodyPr wrap="none" rtlCol="0"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197 ÷ 28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7" name="Text Box 30"/>
          <p:cNvSpPr txBox="1">
            <a:spLocks noChangeArrowheads="1"/>
          </p:cNvSpPr>
          <p:nvPr/>
        </p:nvSpPr>
        <p:spPr bwMode="auto">
          <a:xfrm>
            <a:off x="6487795" y="3505835"/>
            <a:ext cx="1122045"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1  9  6</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3" name="Text Box 29"/>
          <p:cNvSpPr txBox="1">
            <a:spLocks noChangeArrowheads="1"/>
          </p:cNvSpPr>
          <p:nvPr/>
        </p:nvSpPr>
        <p:spPr bwMode="auto">
          <a:xfrm>
            <a:off x="7207561" y="2567835"/>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7</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5" name="圆角矩形 24"/>
          <p:cNvSpPr/>
          <p:nvPr/>
        </p:nvSpPr>
        <p:spPr>
          <a:xfrm>
            <a:off x="5930575" y="3091651"/>
            <a:ext cx="428327" cy="421599"/>
          </a:xfrm>
          <a:prstGeom prst="roundRect">
            <a:avLst/>
          </a:prstGeom>
          <a:noFill/>
          <a:ln w="28575">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3" name="Text Box 30"/>
          <p:cNvSpPr txBox="1">
            <a:spLocks noChangeArrowheads="1"/>
          </p:cNvSpPr>
          <p:nvPr/>
        </p:nvSpPr>
        <p:spPr bwMode="auto">
          <a:xfrm>
            <a:off x="5876631" y="2617598"/>
            <a:ext cx="62763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30</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6" name="组合 17"/>
          <p:cNvGrpSpPr/>
          <p:nvPr/>
        </p:nvGrpSpPr>
        <p:grpSpPr>
          <a:xfrm>
            <a:off x="5859777" y="3014981"/>
            <a:ext cx="2122175" cy="619759"/>
            <a:chOff x="3433808" y="1499296"/>
            <a:chExt cx="1975424" cy="474798"/>
          </a:xfrm>
        </p:grpSpPr>
        <p:pic>
          <p:nvPicPr>
            <p:cNvPr id="19" name="图片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51920" y="1521656"/>
              <a:ext cx="1224136"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 Box 29"/>
            <p:cNvSpPr txBox="1">
              <a:spLocks noChangeArrowheads="1"/>
            </p:cNvSpPr>
            <p:nvPr/>
          </p:nvSpPr>
          <p:spPr bwMode="auto">
            <a:xfrm>
              <a:off x="3433808" y="1499296"/>
              <a:ext cx="578676" cy="40912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28</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1" name="Text Box 30"/>
            <p:cNvSpPr txBox="1">
              <a:spLocks noChangeArrowheads="1"/>
            </p:cNvSpPr>
            <p:nvPr/>
          </p:nvSpPr>
          <p:spPr bwMode="auto">
            <a:xfrm>
              <a:off x="4032926" y="1514633"/>
              <a:ext cx="1376306" cy="40912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1  9  7</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cxnSp>
        <p:nvCxnSpPr>
          <p:cNvPr id="14" name="直接连接符 13"/>
          <p:cNvCxnSpPr/>
          <p:nvPr/>
        </p:nvCxnSpPr>
        <p:spPr>
          <a:xfrm>
            <a:off x="6288405" y="4068445"/>
            <a:ext cx="156019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 Box 29"/>
          <p:cNvSpPr txBox="1">
            <a:spLocks noChangeArrowheads="1"/>
          </p:cNvSpPr>
          <p:nvPr/>
        </p:nvSpPr>
        <p:spPr bwMode="auto">
          <a:xfrm>
            <a:off x="7241851" y="4077230"/>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46" name="组合 45"/>
          <p:cNvGrpSpPr/>
          <p:nvPr/>
        </p:nvGrpSpPr>
        <p:grpSpPr>
          <a:xfrm>
            <a:off x="6673215" y="4944745"/>
            <a:ext cx="2399665" cy="657225"/>
            <a:chOff x="10813" y="7851"/>
            <a:chExt cx="3779" cy="1035"/>
          </a:xfrm>
        </p:grpSpPr>
        <p:sp>
          <p:nvSpPr>
            <p:cNvPr id="22" name="圆角矩形标注 21"/>
            <p:cNvSpPr/>
            <p:nvPr/>
          </p:nvSpPr>
          <p:spPr>
            <a:xfrm>
              <a:off x="10813" y="7851"/>
              <a:ext cx="3779" cy="1035"/>
            </a:xfrm>
            <a:prstGeom prst="wedgeRoundRectCallout">
              <a:avLst>
                <a:gd name="adj1" fmla="val -25286"/>
                <a:gd name="adj2" fmla="val -78093"/>
                <a:gd name="adj3" fmla="val 16667"/>
              </a:avLst>
            </a:prstGeom>
            <a:solidFill>
              <a:srgbClr val="FAFAFA"/>
            </a:solidFill>
            <a:ln w="2857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文本框 23"/>
            <p:cNvSpPr txBox="1"/>
            <p:nvPr/>
          </p:nvSpPr>
          <p:spPr>
            <a:xfrm>
              <a:off x="10878" y="8015"/>
              <a:ext cx="3648" cy="725"/>
            </a:xfrm>
            <a:prstGeom prst="rect">
              <a:avLst/>
            </a:prstGeom>
            <a:noFill/>
          </p:spPr>
          <p:txBody>
            <a:bodyPr wrap="none" rtlCol="0">
              <a:spAutoFit/>
            </a:bodyPr>
            <a:p>
              <a:r>
                <a:rPr lang="zh-CN" altLang="en-US" sz="2400"/>
                <a:t>余数要比除数小</a:t>
              </a:r>
              <a:endParaRPr lang="zh-CN" altLang="en-US" sz="2400"/>
            </a:p>
          </p:txBody>
        </p:sp>
      </p:grpSp>
      <p:sp>
        <p:nvSpPr>
          <p:cNvPr id="47" name="Text Box 29"/>
          <p:cNvSpPr txBox="1">
            <a:spLocks noChangeArrowheads="1"/>
          </p:cNvSpPr>
          <p:nvPr/>
        </p:nvSpPr>
        <p:spPr bwMode="auto">
          <a:xfrm>
            <a:off x="7484745" y="1440815"/>
            <a:ext cx="2719070"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7</a:t>
            </a:r>
            <a:r>
              <a:rPr lang="zh-CN" altLang="en-US" sz="2400" dirty="0">
                <a:solidFill>
                  <a:schemeClr val="tx1"/>
                </a:solidFill>
                <a:latin typeface="微软雅黑" panose="020B0503020204020204" pitchFamily="34" charset="-122"/>
                <a:ea typeface="微软雅黑" panose="020B0503020204020204" pitchFamily="34" charset="-122"/>
              </a:rPr>
              <a:t>（排）</a:t>
            </a:r>
            <a:r>
              <a:rPr lang="en-US" altLang="zh-CN" sz="2400" dirty="0">
                <a:solidFill>
                  <a:schemeClr val="tx1"/>
                </a:solidFill>
                <a:latin typeface="微软雅黑" panose="020B0503020204020204" pitchFamily="34" charset="-122"/>
                <a:ea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rPr>
              <a:t>（人）</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nvGrpSpPr>
          <p:cNvPr id="62" name="组合 61"/>
          <p:cNvGrpSpPr/>
          <p:nvPr/>
        </p:nvGrpSpPr>
        <p:grpSpPr>
          <a:xfrm>
            <a:off x="480060" y="1668145"/>
            <a:ext cx="4601210" cy="1901190"/>
            <a:chOff x="756" y="2627"/>
            <a:chExt cx="7246" cy="2994"/>
          </a:xfrm>
        </p:grpSpPr>
        <p:grpSp>
          <p:nvGrpSpPr>
            <p:cNvPr id="16" name="组合 15"/>
            <p:cNvGrpSpPr/>
            <p:nvPr/>
          </p:nvGrpSpPr>
          <p:grpSpPr>
            <a:xfrm>
              <a:off x="4084" y="3110"/>
              <a:ext cx="3919" cy="2247"/>
              <a:chOff x="11732" y="6237"/>
              <a:chExt cx="5252" cy="1361"/>
            </a:xfrm>
          </p:grpSpPr>
          <p:grpSp>
            <p:nvGrpSpPr>
              <p:cNvPr id="48" name="组合 47"/>
              <p:cNvGrpSpPr/>
              <p:nvPr/>
            </p:nvGrpSpPr>
            <p:grpSpPr>
              <a:xfrm>
                <a:off x="11732" y="6237"/>
                <a:ext cx="5252" cy="1361"/>
                <a:chOff x="11732" y="6237"/>
                <a:chExt cx="5252" cy="1361"/>
              </a:xfrm>
            </p:grpSpPr>
            <p:sp>
              <p:nvSpPr>
                <p:cNvPr id="49" name="圆角矩形 48"/>
                <p:cNvSpPr/>
                <p:nvPr/>
              </p:nvSpPr>
              <p:spPr>
                <a:xfrm>
                  <a:off x="11861" y="6308"/>
                  <a:ext cx="4959" cy="1210"/>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0" name="圆角矩形标注 49"/>
                <p:cNvSpPr/>
                <p:nvPr/>
              </p:nvSpPr>
              <p:spPr>
                <a:xfrm>
                  <a:off x="11732" y="6237"/>
                  <a:ext cx="5252" cy="1361"/>
                </a:xfrm>
                <a:prstGeom prst="wedgeRoundRectCallout">
                  <a:avLst>
                    <a:gd name="adj1" fmla="val -62528"/>
                    <a:gd name="adj2" fmla="val -20983"/>
                    <a:gd name="adj3" fmla="val 16667"/>
                  </a:avLst>
                </a:prstGeom>
                <a:noFill/>
                <a:ln w="2222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1" name="文本框 50"/>
              <p:cNvSpPr txBox="1"/>
              <p:nvPr/>
            </p:nvSpPr>
            <p:spPr>
              <a:xfrm>
                <a:off x="12147" y="6427"/>
                <a:ext cx="4608" cy="968"/>
              </a:xfrm>
              <a:prstGeom prst="rect">
                <a:avLst/>
              </a:prstGeom>
              <a:noFill/>
            </p:spPr>
            <p:txBody>
              <a:bodyPr wrap="square" rtlCol="0">
                <a:spAutoFit/>
              </a:bodyPr>
              <a:p>
                <a:pPr eaLnBrk="1" hangingPunct="1">
                  <a:spcBef>
                    <a:spcPct val="50000"/>
                  </a:spcBef>
                </a:pPr>
                <a:r>
                  <a:rPr lang="zh-CN" altLang="en-US" sz="2400" dirty="0">
                    <a:solidFill>
                      <a:srgbClr val="000000"/>
                    </a:solidFill>
                    <a:latin typeface="微软雅黑" panose="020B0503020204020204" pitchFamily="34" charset="-122"/>
                    <a:ea typeface="微软雅黑" panose="020B0503020204020204" pitchFamily="34" charset="-122"/>
                    <a:sym typeface="+mn-ea"/>
                  </a:rPr>
                  <a:t>你做的对吗？</a:t>
                </a:r>
                <a:endParaRPr lang="zh-CN" altLang="en-US" sz="2400" dirty="0">
                  <a:solidFill>
                    <a:srgbClr val="000000"/>
                  </a:solidFill>
                  <a:latin typeface="微软雅黑" panose="020B0503020204020204" pitchFamily="34" charset="-122"/>
                  <a:ea typeface="微软雅黑" panose="020B0503020204020204" pitchFamily="34" charset="-122"/>
                </a:endParaRPr>
              </a:p>
              <a:p>
                <a:pPr eaLnBrk="1" hangingPunct="1">
                  <a:spcBef>
                    <a:spcPct val="50000"/>
                  </a:spcBef>
                </a:pPr>
                <a:r>
                  <a:rPr lang="zh-CN" altLang="en-US" sz="2400" dirty="0">
                    <a:solidFill>
                      <a:srgbClr val="000000"/>
                    </a:solidFill>
                    <a:latin typeface="微软雅黑" panose="020B0503020204020204" pitchFamily="34" charset="-122"/>
                    <a:ea typeface="微软雅黑" panose="020B0503020204020204" pitchFamily="34" charset="-122"/>
                    <a:sym typeface="+mn-ea"/>
                  </a:rPr>
                  <a:t>怎样验算呢？</a:t>
                </a:r>
                <a:endParaRPr lang="zh-CN" altLang="en-US" sz="2400"/>
              </a:p>
            </p:txBody>
          </p:sp>
        </p:grpSp>
        <p:pic>
          <p:nvPicPr>
            <p:cNvPr id="52" name="图片 51" descr="51miz-E1220918-499EEDC2"/>
            <p:cNvPicPr>
              <a:picLocks noChangeAspect="1"/>
            </p:cNvPicPr>
            <p:nvPr/>
          </p:nvPicPr>
          <p:blipFill>
            <a:blip r:embed="rId3"/>
            <a:stretch>
              <a:fillRect/>
            </a:stretch>
          </p:blipFill>
          <p:spPr>
            <a:xfrm flipH="1">
              <a:off x="756" y="2627"/>
              <a:ext cx="2994" cy="2994"/>
            </a:xfrm>
            <a:prstGeom prst="rect">
              <a:avLst/>
            </a:prstGeom>
          </p:spPr>
        </p:pic>
      </p:grpSp>
      <p:grpSp>
        <p:nvGrpSpPr>
          <p:cNvPr id="53" name="组合 52"/>
          <p:cNvGrpSpPr/>
          <p:nvPr/>
        </p:nvGrpSpPr>
        <p:grpSpPr>
          <a:xfrm>
            <a:off x="1793875" y="4048125"/>
            <a:ext cx="3698240" cy="584200"/>
            <a:chOff x="6572" y="2826"/>
            <a:chExt cx="5824" cy="920"/>
          </a:xfrm>
        </p:grpSpPr>
        <p:sp>
          <p:nvSpPr>
            <p:cNvPr id="54" name="圆角矩形 53"/>
            <p:cNvSpPr/>
            <p:nvPr/>
          </p:nvSpPr>
          <p:spPr>
            <a:xfrm>
              <a:off x="6572" y="2826"/>
              <a:ext cx="5550" cy="921"/>
            </a:xfrm>
            <a:prstGeom prst="roundRect">
              <a:avLst/>
            </a:prstGeom>
            <a:solidFill>
              <a:schemeClr val="accent4">
                <a:lumMod val="60000"/>
                <a:lumOff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latin typeface="微软雅黑" panose="020B0503020204020204" pitchFamily="34" charset="-122"/>
                <a:ea typeface="微软雅黑" panose="020B0503020204020204" pitchFamily="34" charset="-122"/>
              </a:endParaRPr>
            </a:p>
          </p:txBody>
        </p:sp>
        <p:sp>
          <p:nvSpPr>
            <p:cNvPr id="55" name="文本框 36"/>
            <p:cNvSpPr txBox="1">
              <a:spLocks noChangeArrowheads="1"/>
            </p:cNvSpPr>
            <p:nvPr/>
          </p:nvSpPr>
          <p:spPr bwMode="auto">
            <a:xfrm>
              <a:off x="6650" y="2924"/>
              <a:ext cx="5747"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被除数</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商</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除数</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余数</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56" name="组合 55"/>
          <p:cNvGrpSpPr/>
          <p:nvPr/>
        </p:nvGrpSpPr>
        <p:grpSpPr>
          <a:xfrm>
            <a:off x="2381250" y="5048885"/>
            <a:ext cx="2460625" cy="584835"/>
            <a:chOff x="6572" y="2826"/>
            <a:chExt cx="3875" cy="921"/>
          </a:xfrm>
        </p:grpSpPr>
        <p:sp>
          <p:nvSpPr>
            <p:cNvPr id="57" name="圆角矩形 56"/>
            <p:cNvSpPr/>
            <p:nvPr/>
          </p:nvSpPr>
          <p:spPr>
            <a:xfrm>
              <a:off x="6572" y="2826"/>
              <a:ext cx="3677" cy="921"/>
            </a:xfrm>
            <a:prstGeom prst="roundRect">
              <a:avLst/>
            </a:prstGeom>
            <a:solidFill>
              <a:schemeClr val="accent3">
                <a:lumMod val="60000"/>
                <a:lumOff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latin typeface="微软雅黑" panose="020B0503020204020204" pitchFamily="34" charset="-122"/>
                <a:ea typeface="微软雅黑" panose="020B0503020204020204" pitchFamily="34" charset="-122"/>
              </a:endParaRPr>
            </a:p>
          </p:txBody>
        </p:sp>
        <p:sp>
          <p:nvSpPr>
            <p:cNvPr id="58" name="文本框 36"/>
            <p:cNvSpPr txBox="1">
              <a:spLocks noChangeArrowheads="1"/>
            </p:cNvSpPr>
            <p:nvPr/>
          </p:nvSpPr>
          <p:spPr bwMode="auto">
            <a:xfrm>
              <a:off x="6751" y="2924"/>
              <a:ext cx="3696"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28×7+1=197</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61" name="组合 60"/>
          <p:cNvGrpSpPr/>
          <p:nvPr/>
        </p:nvGrpSpPr>
        <p:grpSpPr>
          <a:xfrm>
            <a:off x="8749665" y="2573655"/>
            <a:ext cx="2320290" cy="2320290"/>
            <a:chOff x="13779" y="4053"/>
            <a:chExt cx="3654" cy="3654"/>
          </a:xfrm>
        </p:grpSpPr>
        <p:pic>
          <p:nvPicPr>
            <p:cNvPr id="59" name="图片 58" descr="e97be28d-4d97-43bc-97c4-ae88f0601436"/>
            <p:cNvPicPr>
              <a:picLocks noChangeAspect="1"/>
            </p:cNvPicPr>
            <p:nvPr/>
          </p:nvPicPr>
          <p:blipFill>
            <a:blip r:embed="rId4"/>
            <a:stretch>
              <a:fillRect/>
            </a:stretch>
          </p:blipFill>
          <p:spPr>
            <a:xfrm>
              <a:off x="13779" y="4053"/>
              <a:ext cx="3654" cy="3654"/>
            </a:xfrm>
            <a:prstGeom prst="rect">
              <a:avLst/>
            </a:prstGeom>
          </p:spPr>
        </p:pic>
        <p:sp>
          <p:nvSpPr>
            <p:cNvPr id="60" name="文本框 59"/>
            <p:cNvSpPr txBox="1"/>
            <p:nvPr/>
          </p:nvSpPr>
          <p:spPr>
            <a:xfrm>
              <a:off x="14117" y="5589"/>
              <a:ext cx="2688"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五入</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法</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3" name="文本框 2"/>
          <p:cNvSpPr txBox="1"/>
          <p:nvPr/>
        </p:nvSpPr>
        <p:spPr>
          <a:xfrm>
            <a:off x="5674360" y="5906135"/>
            <a:ext cx="4197350" cy="460375"/>
          </a:xfrm>
          <a:prstGeom prst="rect">
            <a:avLst/>
          </a:prstGeom>
          <a:noFill/>
        </p:spPr>
        <p:txBody>
          <a:bodyPr wrap="none" rtlCol="0" anchor="t">
            <a:spAutoFit/>
          </a:bodyPr>
          <a:p>
            <a:r>
              <a:rPr 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答：可以坐满</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排，还剩</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人。</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fill="hold"/>
                                        <p:tgtEl>
                                          <p:spTgt spid="61"/>
                                        </p:tgtEl>
                                        <p:attrNameLst>
                                          <p:attrName>ppt_w</p:attrName>
                                        </p:attrNameLst>
                                      </p:cBhvr>
                                      <p:tavLst>
                                        <p:tav tm="0">
                                          <p:val>
                                            <p:fltVal val="0"/>
                                          </p:val>
                                        </p:tav>
                                        <p:tav tm="100000">
                                          <p:val>
                                            <p:strVal val="#ppt_w"/>
                                          </p:val>
                                        </p:tav>
                                      </p:tavLst>
                                    </p:anim>
                                    <p:anim calcmode="lin" valueType="num">
                                      <p:cBhvr>
                                        <p:cTn id="8" dur="500" fill="hold"/>
                                        <p:tgtEl>
                                          <p:spTgt spid="61"/>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62"/>
                                        </p:tgtEl>
                                        <p:attrNameLst>
                                          <p:attrName>style.visibility</p:attrName>
                                        </p:attrNameLst>
                                      </p:cBhvr>
                                      <p:to>
                                        <p:strVal val="visible"/>
                                      </p:to>
                                    </p:set>
                                    <p:anim calcmode="lin" valueType="num">
                                      <p:cBhvr additive="base">
                                        <p:cTn id="13" dur="500"/>
                                        <p:tgtEl>
                                          <p:spTgt spid="62"/>
                                        </p:tgtEl>
                                        <p:attrNameLst>
                                          <p:attrName>ppt_y</p:attrName>
                                        </p:attrNameLst>
                                      </p:cBhvr>
                                      <p:tavLst>
                                        <p:tav tm="0">
                                          <p:val>
                                            <p:strVal val="#ppt_y+#ppt_h*1.125000"/>
                                          </p:val>
                                        </p:tav>
                                        <p:tav tm="100000">
                                          <p:val>
                                            <p:strVal val="#ppt_y"/>
                                          </p:val>
                                        </p:tav>
                                      </p:tavLst>
                                    </p:anim>
                                    <p:animEffect transition="in" filter="wipe(up)">
                                      <p:cBhvr>
                                        <p:cTn id="14" dur="500"/>
                                        <p:tgtEl>
                                          <p:spTgt spid="62"/>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additive="base">
                                        <p:cTn id="19" dur="500"/>
                                        <p:tgtEl>
                                          <p:spTgt spid="53"/>
                                        </p:tgtEl>
                                        <p:attrNameLst>
                                          <p:attrName>ppt_y</p:attrName>
                                        </p:attrNameLst>
                                      </p:cBhvr>
                                      <p:tavLst>
                                        <p:tav tm="0">
                                          <p:val>
                                            <p:strVal val="#ppt_y+#ppt_h*1.125000"/>
                                          </p:val>
                                        </p:tav>
                                        <p:tav tm="100000">
                                          <p:val>
                                            <p:strVal val="#ppt_y"/>
                                          </p:val>
                                        </p:tav>
                                      </p:tavLst>
                                    </p:anim>
                                    <p:animEffect transition="in" filter="wipe(up)">
                                      <p:cBhvr>
                                        <p:cTn id="20" dur="500"/>
                                        <p:tgtEl>
                                          <p:spTgt spid="53"/>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56"/>
                                        </p:tgtEl>
                                        <p:attrNameLst>
                                          <p:attrName>style.visibility</p:attrName>
                                        </p:attrNameLst>
                                      </p:cBhvr>
                                      <p:to>
                                        <p:strVal val="visible"/>
                                      </p:to>
                                    </p:set>
                                    <p:anim calcmode="lin" valueType="num">
                                      <p:cBhvr additive="base">
                                        <p:cTn id="25" dur="500"/>
                                        <p:tgtEl>
                                          <p:spTgt spid="56"/>
                                        </p:tgtEl>
                                        <p:attrNameLst>
                                          <p:attrName>ppt_y</p:attrName>
                                        </p:attrNameLst>
                                      </p:cBhvr>
                                      <p:tavLst>
                                        <p:tav tm="0">
                                          <p:val>
                                            <p:strVal val="#ppt_y+#ppt_h*1.125000"/>
                                          </p:val>
                                        </p:tav>
                                        <p:tav tm="100000">
                                          <p:val>
                                            <p:strVal val="#ppt_y"/>
                                          </p:val>
                                        </p:tav>
                                      </p:tavLst>
                                    </p:anim>
                                    <p:animEffect transition="in" filter="wipe(up)">
                                      <p:cBhvr>
                                        <p:cTn id="26" dur="500"/>
                                        <p:tgtEl>
                                          <p:spTgt spid="56"/>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p:tgtEl>
                                          <p:spTgt spid="3"/>
                                        </p:tgtEl>
                                        <p:attrNameLst>
                                          <p:attrName>ppt_y</p:attrName>
                                        </p:attrNameLst>
                                      </p:cBhvr>
                                      <p:tavLst>
                                        <p:tav tm="0">
                                          <p:val>
                                            <p:strVal val="#ppt_y+#ppt_h*1.125000"/>
                                          </p:val>
                                        </p:tav>
                                        <p:tav tm="100000">
                                          <p:val>
                                            <p:strVal val="#ppt_y"/>
                                          </p:val>
                                        </p:tav>
                                      </p:tavLst>
                                    </p:anim>
                                    <p:animEffect transition="in" filter="wipe(up)">
                                      <p:cBhvr>
                                        <p:cTn id="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Folded Corner 15"/>
          <p:cNvSpPr/>
          <p:nvPr/>
        </p:nvSpPr>
        <p:spPr>
          <a:xfrm>
            <a:off x="746760" y="1765935"/>
            <a:ext cx="2273935" cy="2944495"/>
          </a:xfrm>
          <a:prstGeom prst="foldedCorner">
            <a:avLst/>
          </a:prstGeom>
          <a:solidFill>
            <a:srgbClr val="85B0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p>
        </p:txBody>
      </p:sp>
      <p:sp>
        <p:nvSpPr>
          <p:cNvPr id="4" name="Folded Corner 28"/>
          <p:cNvSpPr/>
          <p:nvPr/>
        </p:nvSpPr>
        <p:spPr>
          <a:xfrm>
            <a:off x="3590925" y="1765935"/>
            <a:ext cx="2273935" cy="2944495"/>
          </a:xfrm>
          <a:prstGeom prst="foldedCorner">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p>
        </p:txBody>
      </p:sp>
      <p:sp>
        <p:nvSpPr>
          <p:cNvPr id="35" name="Folded Corner 34"/>
          <p:cNvSpPr/>
          <p:nvPr/>
        </p:nvSpPr>
        <p:spPr>
          <a:xfrm>
            <a:off x="6412865" y="1765935"/>
            <a:ext cx="2273935" cy="2944495"/>
          </a:xfrm>
          <a:prstGeom prst="foldedCorner">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p>
        </p:txBody>
      </p:sp>
      <p:sp>
        <p:nvSpPr>
          <p:cNvPr id="46" name="Folded Corner 45"/>
          <p:cNvSpPr/>
          <p:nvPr/>
        </p:nvSpPr>
        <p:spPr>
          <a:xfrm>
            <a:off x="9239250" y="1765935"/>
            <a:ext cx="2273935" cy="2944495"/>
          </a:xfrm>
          <a:prstGeom prst="foldedCorner">
            <a:avLst/>
          </a:prstGeom>
          <a:solidFill>
            <a:srgbClr val="EF7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15" name="Text Box 30"/>
          <p:cNvSpPr txBox="1">
            <a:spLocks noChangeArrowheads="1"/>
          </p:cNvSpPr>
          <p:nvPr/>
        </p:nvSpPr>
        <p:spPr bwMode="auto">
          <a:xfrm>
            <a:off x="1700304" y="3009207"/>
            <a:ext cx="763739"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9 6</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956623" y="2511436"/>
            <a:ext cx="1902431" cy="552784"/>
            <a:chOff x="3280128" y="1462810"/>
            <a:chExt cx="2269317" cy="552784"/>
          </a:xfrm>
        </p:grpSpPr>
        <p:pic>
          <p:nvPicPr>
            <p:cNvPr id="17" name="图片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51920" y="1521656"/>
              <a:ext cx="1224136"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 Box 29"/>
            <p:cNvSpPr txBox="1">
              <a:spLocks noChangeArrowheads="1"/>
            </p:cNvSpPr>
            <p:nvPr/>
          </p:nvSpPr>
          <p:spPr bwMode="auto">
            <a:xfrm>
              <a:off x="3280128" y="1462810"/>
              <a:ext cx="930568"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9" name="Text Box 30"/>
            <p:cNvSpPr txBox="1">
              <a:spLocks noChangeArrowheads="1"/>
            </p:cNvSpPr>
            <p:nvPr/>
          </p:nvSpPr>
          <p:spPr bwMode="auto">
            <a:xfrm>
              <a:off x="4173082" y="1481559"/>
              <a:ext cx="13763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9 6</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cxnSp>
        <p:nvCxnSpPr>
          <p:cNvPr id="20" name="直接连接符 19"/>
          <p:cNvCxnSpPr>
            <a:cxnSpLocks noChangeShapeType="1"/>
          </p:cNvCxnSpPr>
          <p:nvPr/>
        </p:nvCxnSpPr>
        <p:spPr bwMode="auto">
          <a:xfrm>
            <a:off x="1519810" y="3556170"/>
            <a:ext cx="829904"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sp>
        <p:nvSpPr>
          <p:cNvPr id="21" name="Text Box 29"/>
          <p:cNvSpPr txBox="1">
            <a:spLocks noChangeArrowheads="1"/>
          </p:cNvSpPr>
          <p:nvPr/>
        </p:nvSpPr>
        <p:spPr bwMode="auto">
          <a:xfrm>
            <a:off x="1986191" y="2083310"/>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2" name="Text Box 29"/>
          <p:cNvSpPr txBox="1">
            <a:spLocks noChangeArrowheads="1"/>
          </p:cNvSpPr>
          <p:nvPr/>
        </p:nvSpPr>
        <p:spPr bwMode="auto">
          <a:xfrm>
            <a:off x="1970210" y="3521243"/>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3" name="Text Box 30"/>
          <p:cNvSpPr txBox="1">
            <a:spLocks noChangeArrowheads="1"/>
          </p:cNvSpPr>
          <p:nvPr/>
        </p:nvSpPr>
        <p:spPr bwMode="auto">
          <a:xfrm>
            <a:off x="4618253" y="2993551"/>
            <a:ext cx="763739"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8 2</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3869492" y="2497050"/>
            <a:ext cx="1902431" cy="536909"/>
            <a:chOff x="3280128" y="1462810"/>
            <a:chExt cx="2269317" cy="536909"/>
          </a:xfrm>
        </p:grpSpPr>
        <p:pic>
          <p:nvPicPr>
            <p:cNvPr id="25" name="图片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51920" y="1521656"/>
              <a:ext cx="1224136"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 Box 29"/>
            <p:cNvSpPr txBox="1">
              <a:spLocks noChangeArrowheads="1"/>
            </p:cNvSpPr>
            <p:nvPr/>
          </p:nvSpPr>
          <p:spPr bwMode="auto">
            <a:xfrm>
              <a:off x="3280128" y="1462810"/>
              <a:ext cx="709230"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41</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7" name="Text Box 30"/>
            <p:cNvSpPr txBox="1">
              <a:spLocks noChangeArrowheads="1"/>
            </p:cNvSpPr>
            <p:nvPr/>
          </p:nvSpPr>
          <p:spPr bwMode="auto">
            <a:xfrm>
              <a:off x="4173082" y="1465684"/>
              <a:ext cx="13763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8 5</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cxnSp>
        <p:nvCxnSpPr>
          <p:cNvPr id="28" name="直接连接符 27"/>
          <p:cNvCxnSpPr>
            <a:cxnSpLocks noChangeShapeType="1"/>
          </p:cNvCxnSpPr>
          <p:nvPr/>
        </p:nvCxnSpPr>
        <p:spPr bwMode="auto">
          <a:xfrm>
            <a:off x="4484749" y="3571629"/>
            <a:ext cx="829904"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sp>
        <p:nvSpPr>
          <p:cNvPr id="29" name="Text Box 29"/>
          <p:cNvSpPr txBox="1">
            <a:spLocks noChangeArrowheads="1"/>
          </p:cNvSpPr>
          <p:nvPr/>
        </p:nvSpPr>
        <p:spPr bwMode="auto">
          <a:xfrm>
            <a:off x="4894615" y="2074639"/>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0" name="Text Box 29"/>
          <p:cNvSpPr txBox="1">
            <a:spLocks noChangeArrowheads="1"/>
          </p:cNvSpPr>
          <p:nvPr/>
        </p:nvSpPr>
        <p:spPr bwMode="auto">
          <a:xfrm>
            <a:off x="4907209" y="3552577"/>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47" name="组合 10"/>
          <p:cNvGrpSpPr/>
          <p:nvPr/>
        </p:nvGrpSpPr>
        <p:grpSpPr>
          <a:xfrm>
            <a:off x="6520505" y="2529458"/>
            <a:ext cx="2027346" cy="549910"/>
            <a:chOff x="3430587" y="1465684"/>
            <a:chExt cx="2027346" cy="549910"/>
          </a:xfrm>
        </p:grpSpPr>
        <p:pic>
          <p:nvPicPr>
            <p:cNvPr id="48" name="图片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51920" y="1521656"/>
              <a:ext cx="1224136"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Text Box 29"/>
            <p:cNvSpPr txBox="1">
              <a:spLocks noChangeArrowheads="1"/>
            </p:cNvSpPr>
            <p:nvPr/>
          </p:nvSpPr>
          <p:spPr bwMode="auto">
            <a:xfrm>
              <a:off x="3430587" y="1465684"/>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80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0" name="Text Box 30"/>
            <p:cNvSpPr txBox="1">
              <a:spLocks noChangeArrowheads="1"/>
            </p:cNvSpPr>
            <p:nvPr/>
          </p:nvSpPr>
          <p:spPr bwMode="auto">
            <a:xfrm>
              <a:off x="4081570" y="1481559"/>
              <a:ext cx="13763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3 2 4</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sp>
        <p:nvSpPr>
          <p:cNvPr id="51" name="Text Box 30"/>
          <p:cNvSpPr txBox="1">
            <a:spLocks noChangeArrowheads="1"/>
          </p:cNvSpPr>
          <p:nvPr/>
        </p:nvSpPr>
        <p:spPr bwMode="auto">
          <a:xfrm>
            <a:off x="7169806" y="3037892"/>
            <a:ext cx="13763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3 2 0</a:t>
            </a:r>
            <a:endParaRPr lang="en-US" altLang="zh-CN" sz="2400" dirty="0">
              <a:solidFill>
                <a:schemeClr val="tx1"/>
              </a:solidFill>
              <a:latin typeface="微软雅黑" panose="020B0503020204020204" pitchFamily="34" charset="-122"/>
              <a:ea typeface="微软雅黑" panose="020B0503020204020204" pitchFamily="34" charset="-122"/>
            </a:endParaRPr>
          </a:p>
        </p:txBody>
      </p:sp>
      <p:cxnSp>
        <p:nvCxnSpPr>
          <p:cNvPr id="52" name="直接连接符 51"/>
          <p:cNvCxnSpPr>
            <a:cxnSpLocks noChangeShapeType="1"/>
          </p:cNvCxnSpPr>
          <p:nvPr/>
        </p:nvCxnSpPr>
        <p:spPr bwMode="auto">
          <a:xfrm>
            <a:off x="7043624" y="3560090"/>
            <a:ext cx="1119188"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sp>
        <p:nvSpPr>
          <p:cNvPr id="53" name="Text Box 29"/>
          <p:cNvSpPr txBox="1">
            <a:spLocks noChangeArrowheads="1"/>
          </p:cNvSpPr>
          <p:nvPr/>
        </p:nvSpPr>
        <p:spPr bwMode="auto">
          <a:xfrm>
            <a:off x="7710159" y="2084621"/>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4" name="Text Box 29"/>
          <p:cNvSpPr txBox="1">
            <a:spLocks noChangeArrowheads="1"/>
          </p:cNvSpPr>
          <p:nvPr/>
        </p:nvSpPr>
        <p:spPr bwMode="auto">
          <a:xfrm>
            <a:off x="7719283" y="3534802"/>
            <a:ext cx="371076"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55" name="组合 10"/>
          <p:cNvGrpSpPr/>
          <p:nvPr/>
        </p:nvGrpSpPr>
        <p:grpSpPr>
          <a:xfrm>
            <a:off x="9458131" y="2529677"/>
            <a:ext cx="2043856" cy="549910"/>
            <a:chOff x="3430587" y="1465684"/>
            <a:chExt cx="2043856" cy="549910"/>
          </a:xfrm>
        </p:grpSpPr>
        <p:pic>
          <p:nvPicPr>
            <p:cNvPr id="56" name="图片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51920" y="1521656"/>
              <a:ext cx="1224136"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 name="Text Box 29"/>
            <p:cNvSpPr txBox="1">
              <a:spLocks noChangeArrowheads="1"/>
            </p:cNvSpPr>
            <p:nvPr/>
          </p:nvSpPr>
          <p:spPr bwMode="auto">
            <a:xfrm>
              <a:off x="3430587" y="1465684"/>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70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8" name="Text Box 30"/>
            <p:cNvSpPr txBox="1">
              <a:spLocks noChangeArrowheads="1"/>
            </p:cNvSpPr>
            <p:nvPr/>
          </p:nvSpPr>
          <p:spPr bwMode="auto">
            <a:xfrm>
              <a:off x="4098080" y="1481559"/>
              <a:ext cx="13763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2 4 5</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sp>
        <p:nvSpPr>
          <p:cNvPr id="59" name="Text Box 30"/>
          <p:cNvSpPr txBox="1">
            <a:spLocks noChangeArrowheads="1"/>
          </p:cNvSpPr>
          <p:nvPr/>
        </p:nvSpPr>
        <p:spPr bwMode="auto">
          <a:xfrm>
            <a:off x="10129022" y="3029856"/>
            <a:ext cx="13763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2 1 0</a:t>
            </a:r>
            <a:endParaRPr lang="en-US" altLang="zh-CN" sz="2400" dirty="0">
              <a:solidFill>
                <a:schemeClr val="tx1"/>
              </a:solidFill>
              <a:latin typeface="微软雅黑" panose="020B0503020204020204" pitchFamily="34" charset="-122"/>
              <a:ea typeface="微软雅黑" panose="020B0503020204020204" pitchFamily="34" charset="-122"/>
            </a:endParaRPr>
          </a:p>
        </p:txBody>
      </p:sp>
      <p:cxnSp>
        <p:nvCxnSpPr>
          <p:cNvPr id="60" name="直接连接符 59"/>
          <p:cNvCxnSpPr>
            <a:cxnSpLocks noChangeShapeType="1"/>
          </p:cNvCxnSpPr>
          <p:nvPr/>
        </p:nvCxnSpPr>
        <p:spPr bwMode="auto">
          <a:xfrm>
            <a:off x="10059355" y="3538084"/>
            <a:ext cx="1119188"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sp>
        <p:nvSpPr>
          <p:cNvPr id="61" name="Text Box 29"/>
          <p:cNvSpPr txBox="1">
            <a:spLocks noChangeArrowheads="1"/>
          </p:cNvSpPr>
          <p:nvPr/>
        </p:nvSpPr>
        <p:spPr bwMode="auto">
          <a:xfrm>
            <a:off x="10664930" y="2119765"/>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62" name="Text Box 29"/>
          <p:cNvSpPr txBox="1">
            <a:spLocks noChangeArrowheads="1"/>
          </p:cNvSpPr>
          <p:nvPr/>
        </p:nvSpPr>
        <p:spPr bwMode="auto">
          <a:xfrm>
            <a:off x="10411844" y="3539354"/>
            <a:ext cx="733369"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3 5</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left)">
                                      <p:cBhvr>
                                        <p:cTn id="37" dur="500"/>
                                        <p:tgtEl>
                                          <p:spTgt spid="2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500"/>
                                        <p:tgtEl>
                                          <p:spTgt spid="3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fade">
                                      <p:cBhvr>
                                        <p:cTn id="47" dur="500"/>
                                        <p:tgtEl>
                                          <p:spTgt spid="5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fade">
                                      <p:cBhvr>
                                        <p:cTn id="52" dur="500"/>
                                        <p:tgtEl>
                                          <p:spTgt spid="5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wipe(left)">
                                      <p:cBhvr>
                                        <p:cTn id="57" dur="500"/>
                                        <p:tgtEl>
                                          <p:spTgt spid="52"/>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54"/>
                                        </p:tgtEl>
                                        <p:attrNameLst>
                                          <p:attrName>style.visibility</p:attrName>
                                        </p:attrNameLst>
                                      </p:cBhvr>
                                      <p:to>
                                        <p:strVal val="visible"/>
                                      </p:to>
                                    </p:set>
                                    <p:animEffect transition="in" filter="fade">
                                      <p:cBhvr>
                                        <p:cTn id="62" dur="500"/>
                                        <p:tgtEl>
                                          <p:spTgt spid="54"/>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61"/>
                                        </p:tgtEl>
                                        <p:attrNameLst>
                                          <p:attrName>style.visibility</p:attrName>
                                        </p:attrNameLst>
                                      </p:cBhvr>
                                      <p:to>
                                        <p:strVal val="visible"/>
                                      </p:to>
                                    </p:set>
                                    <p:animEffect transition="in" filter="fade">
                                      <p:cBhvr>
                                        <p:cTn id="67" dur="500"/>
                                        <p:tgtEl>
                                          <p:spTgt spid="61"/>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59"/>
                                        </p:tgtEl>
                                        <p:attrNameLst>
                                          <p:attrName>style.visibility</p:attrName>
                                        </p:attrNameLst>
                                      </p:cBhvr>
                                      <p:to>
                                        <p:strVal val="visible"/>
                                      </p:to>
                                    </p:set>
                                    <p:animEffect transition="in" filter="fade">
                                      <p:cBhvr>
                                        <p:cTn id="72" dur="500"/>
                                        <p:tgtEl>
                                          <p:spTgt spid="59"/>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60"/>
                                        </p:tgtEl>
                                        <p:attrNameLst>
                                          <p:attrName>style.visibility</p:attrName>
                                        </p:attrNameLst>
                                      </p:cBhvr>
                                      <p:to>
                                        <p:strVal val="visible"/>
                                      </p:to>
                                    </p:set>
                                    <p:animEffect transition="in" filter="wipe(left)">
                                      <p:cBhvr>
                                        <p:cTn id="77" dur="500"/>
                                        <p:tgtEl>
                                          <p:spTgt spid="60"/>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62"/>
                                        </p:tgtEl>
                                        <p:attrNameLst>
                                          <p:attrName>style.visibility</p:attrName>
                                        </p:attrNameLst>
                                      </p:cBhvr>
                                      <p:to>
                                        <p:strVal val="visible"/>
                                      </p:to>
                                    </p:set>
                                    <p:animEffect transition="in" filter="fade">
                                      <p:cBhvr>
                                        <p:cTn id="82"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21" grpId="0" bldLvl="0" animBg="1"/>
      <p:bldP spid="22" grpId="0" bldLvl="0" animBg="1"/>
      <p:bldP spid="23" grpId="0" bldLvl="0" animBg="1"/>
      <p:bldP spid="29" grpId="0" bldLvl="0" animBg="1"/>
      <p:bldP spid="30" grpId="0" bldLvl="0" animBg="1"/>
      <p:bldP spid="51" grpId="0" bldLvl="0" animBg="1"/>
      <p:bldP spid="53" grpId="0" bldLvl="0" animBg="1"/>
      <p:bldP spid="54" grpId="0" bldLvl="0" animBg="1"/>
      <p:bldP spid="59" grpId="0" bldLvl="0" animBg="1"/>
      <p:bldP spid="61" grpId="0" bldLvl="0" animBg="1"/>
      <p:bldP spid="62"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Folded Corner 15"/>
          <p:cNvSpPr/>
          <p:nvPr/>
        </p:nvSpPr>
        <p:spPr>
          <a:xfrm>
            <a:off x="746760" y="1765935"/>
            <a:ext cx="2273935" cy="2944495"/>
          </a:xfrm>
          <a:prstGeom prst="foldedCorner">
            <a:avLst/>
          </a:prstGeom>
          <a:solidFill>
            <a:srgbClr val="85B0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p>
        </p:txBody>
      </p:sp>
      <p:sp>
        <p:nvSpPr>
          <p:cNvPr id="4" name="Folded Corner 28"/>
          <p:cNvSpPr/>
          <p:nvPr/>
        </p:nvSpPr>
        <p:spPr>
          <a:xfrm>
            <a:off x="3590925" y="1765935"/>
            <a:ext cx="2273935" cy="2944495"/>
          </a:xfrm>
          <a:prstGeom prst="foldedCorner">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p>
        </p:txBody>
      </p:sp>
      <p:sp>
        <p:nvSpPr>
          <p:cNvPr id="35" name="Folded Corner 34"/>
          <p:cNvSpPr/>
          <p:nvPr/>
        </p:nvSpPr>
        <p:spPr>
          <a:xfrm>
            <a:off x="6412865" y="1765935"/>
            <a:ext cx="2273935" cy="2944495"/>
          </a:xfrm>
          <a:prstGeom prst="foldedCorner">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p>
        </p:txBody>
      </p:sp>
      <p:sp>
        <p:nvSpPr>
          <p:cNvPr id="46" name="Folded Corner 45"/>
          <p:cNvSpPr/>
          <p:nvPr/>
        </p:nvSpPr>
        <p:spPr>
          <a:xfrm>
            <a:off x="9239250" y="1765935"/>
            <a:ext cx="2273935" cy="2944495"/>
          </a:xfrm>
          <a:prstGeom prst="foldedCorner">
            <a:avLst/>
          </a:prstGeom>
          <a:solidFill>
            <a:srgbClr val="EF7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15" name="Text Box 30"/>
          <p:cNvSpPr txBox="1">
            <a:spLocks noChangeArrowheads="1"/>
          </p:cNvSpPr>
          <p:nvPr/>
        </p:nvSpPr>
        <p:spPr bwMode="auto">
          <a:xfrm>
            <a:off x="1700304" y="3009207"/>
            <a:ext cx="763739"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5 4</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956623" y="2511436"/>
            <a:ext cx="1902431" cy="552784"/>
            <a:chOff x="3280128" y="1462810"/>
            <a:chExt cx="2269317" cy="552784"/>
          </a:xfrm>
        </p:grpSpPr>
        <p:pic>
          <p:nvPicPr>
            <p:cNvPr id="17" name="图片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51920" y="1521656"/>
              <a:ext cx="1224136"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 Box 29"/>
            <p:cNvSpPr txBox="1">
              <a:spLocks noChangeArrowheads="1"/>
            </p:cNvSpPr>
            <p:nvPr/>
          </p:nvSpPr>
          <p:spPr bwMode="auto">
            <a:xfrm>
              <a:off x="3280128" y="1462810"/>
              <a:ext cx="930568"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18</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9" name="Text Box 30"/>
            <p:cNvSpPr txBox="1">
              <a:spLocks noChangeArrowheads="1"/>
            </p:cNvSpPr>
            <p:nvPr/>
          </p:nvSpPr>
          <p:spPr bwMode="auto">
            <a:xfrm>
              <a:off x="4173082" y="1481559"/>
              <a:ext cx="13763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6 3</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cxnSp>
        <p:nvCxnSpPr>
          <p:cNvPr id="20" name="直接连接符 19"/>
          <p:cNvCxnSpPr>
            <a:cxnSpLocks noChangeShapeType="1"/>
          </p:cNvCxnSpPr>
          <p:nvPr/>
        </p:nvCxnSpPr>
        <p:spPr bwMode="auto">
          <a:xfrm>
            <a:off x="1519810" y="3556170"/>
            <a:ext cx="829904"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sp>
        <p:nvSpPr>
          <p:cNvPr id="21" name="Text Box 29"/>
          <p:cNvSpPr txBox="1">
            <a:spLocks noChangeArrowheads="1"/>
          </p:cNvSpPr>
          <p:nvPr/>
        </p:nvSpPr>
        <p:spPr bwMode="auto">
          <a:xfrm>
            <a:off x="1986191" y="2083310"/>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2" name="Text Box 29"/>
          <p:cNvSpPr txBox="1">
            <a:spLocks noChangeArrowheads="1"/>
          </p:cNvSpPr>
          <p:nvPr/>
        </p:nvSpPr>
        <p:spPr bwMode="auto">
          <a:xfrm>
            <a:off x="1970210" y="3521243"/>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9</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3" name="Text Box 30"/>
          <p:cNvSpPr txBox="1">
            <a:spLocks noChangeArrowheads="1"/>
          </p:cNvSpPr>
          <p:nvPr/>
        </p:nvSpPr>
        <p:spPr bwMode="auto">
          <a:xfrm>
            <a:off x="4618253" y="2993551"/>
            <a:ext cx="763739"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7 8</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3869492" y="2497050"/>
            <a:ext cx="1902431" cy="536909"/>
            <a:chOff x="3280128" y="1462810"/>
            <a:chExt cx="2269317" cy="536909"/>
          </a:xfrm>
        </p:grpSpPr>
        <p:pic>
          <p:nvPicPr>
            <p:cNvPr id="25" name="图片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51920" y="1521656"/>
              <a:ext cx="1224136"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 Box 29"/>
            <p:cNvSpPr txBox="1">
              <a:spLocks noChangeArrowheads="1"/>
            </p:cNvSpPr>
            <p:nvPr/>
          </p:nvSpPr>
          <p:spPr bwMode="auto">
            <a:xfrm>
              <a:off x="3280128" y="1462810"/>
              <a:ext cx="709230"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39</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7" name="Text Box 30"/>
            <p:cNvSpPr txBox="1">
              <a:spLocks noChangeArrowheads="1"/>
            </p:cNvSpPr>
            <p:nvPr/>
          </p:nvSpPr>
          <p:spPr bwMode="auto">
            <a:xfrm>
              <a:off x="4173082" y="1465684"/>
              <a:ext cx="13763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9 0</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cxnSp>
        <p:nvCxnSpPr>
          <p:cNvPr id="28" name="直接连接符 27"/>
          <p:cNvCxnSpPr>
            <a:cxnSpLocks noChangeShapeType="1"/>
          </p:cNvCxnSpPr>
          <p:nvPr/>
        </p:nvCxnSpPr>
        <p:spPr bwMode="auto">
          <a:xfrm>
            <a:off x="4484749" y="3571629"/>
            <a:ext cx="829904"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sp>
        <p:nvSpPr>
          <p:cNvPr id="29" name="Text Box 29"/>
          <p:cNvSpPr txBox="1">
            <a:spLocks noChangeArrowheads="1"/>
          </p:cNvSpPr>
          <p:nvPr/>
        </p:nvSpPr>
        <p:spPr bwMode="auto">
          <a:xfrm>
            <a:off x="4894615" y="2074639"/>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0" name="Text Box 29"/>
          <p:cNvSpPr txBox="1">
            <a:spLocks noChangeArrowheads="1"/>
          </p:cNvSpPr>
          <p:nvPr/>
        </p:nvSpPr>
        <p:spPr bwMode="auto">
          <a:xfrm>
            <a:off x="4626610" y="3552825"/>
            <a:ext cx="680085"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1 2</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47" name="组合 10"/>
          <p:cNvGrpSpPr/>
          <p:nvPr/>
        </p:nvGrpSpPr>
        <p:grpSpPr>
          <a:xfrm>
            <a:off x="6520505" y="2529458"/>
            <a:ext cx="2027346" cy="549910"/>
            <a:chOff x="3430587" y="1465684"/>
            <a:chExt cx="2027346" cy="549910"/>
          </a:xfrm>
        </p:grpSpPr>
        <p:pic>
          <p:nvPicPr>
            <p:cNvPr id="48" name="图片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51920" y="1521656"/>
              <a:ext cx="1224136"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Text Box 29"/>
            <p:cNvSpPr txBox="1">
              <a:spLocks noChangeArrowheads="1"/>
            </p:cNvSpPr>
            <p:nvPr/>
          </p:nvSpPr>
          <p:spPr bwMode="auto">
            <a:xfrm>
              <a:off x="3430587" y="1465684"/>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78</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0" name="Text Box 30"/>
            <p:cNvSpPr txBox="1">
              <a:spLocks noChangeArrowheads="1"/>
            </p:cNvSpPr>
            <p:nvPr/>
          </p:nvSpPr>
          <p:spPr bwMode="auto">
            <a:xfrm>
              <a:off x="4081570" y="1481559"/>
              <a:ext cx="13763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2 4 5</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sp>
        <p:nvSpPr>
          <p:cNvPr id="51" name="Text Box 30"/>
          <p:cNvSpPr txBox="1">
            <a:spLocks noChangeArrowheads="1"/>
          </p:cNvSpPr>
          <p:nvPr/>
        </p:nvSpPr>
        <p:spPr bwMode="auto">
          <a:xfrm>
            <a:off x="7169806" y="3037892"/>
            <a:ext cx="13763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2 3 4</a:t>
            </a:r>
            <a:endParaRPr lang="en-US" altLang="zh-CN" sz="2400" dirty="0">
              <a:solidFill>
                <a:schemeClr val="tx1"/>
              </a:solidFill>
              <a:latin typeface="微软雅黑" panose="020B0503020204020204" pitchFamily="34" charset="-122"/>
              <a:ea typeface="微软雅黑" panose="020B0503020204020204" pitchFamily="34" charset="-122"/>
            </a:endParaRPr>
          </a:p>
        </p:txBody>
      </p:sp>
      <p:cxnSp>
        <p:nvCxnSpPr>
          <p:cNvPr id="52" name="直接连接符 51"/>
          <p:cNvCxnSpPr>
            <a:cxnSpLocks noChangeShapeType="1"/>
          </p:cNvCxnSpPr>
          <p:nvPr/>
        </p:nvCxnSpPr>
        <p:spPr bwMode="auto">
          <a:xfrm>
            <a:off x="7043624" y="3560090"/>
            <a:ext cx="1119188"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sp>
        <p:nvSpPr>
          <p:cNvPr id="53" name="Text Box 29"/>
          <p:cNvSpPr txBox="1">
            <a:spLocks noChangeArrowheads="1"/>
          </p:cNvSpPr>
          <p:nvPr/>
        </p:nvSpPr>
        <p:spPr bwMode="auto">
          <a:xfrm>
            <a:off x="7710159" y="2084621"/>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4" name="Text Box 29"/>
          <p:cNvSpPr txBox="1">
            <a:spLocks noChangeArrowheads="1"/>
          </p:cNvSpPr>
          <p:nvPr/>
        </p:nvSpPr>
        <p:spPr bwMode="auto">
          <a:xfrm>
            <a:off x="7454900" y="3535045"/>
            <a:ext cx="788670"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1 1</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55" name="组合 10"/>
          <p:cNvGrpSpPr/>
          <p:nvPr/>
        </p:nvGrpSpPr>
        <p:grpSpPr>
          <a:xfrm>
            <a:off x="9458131" y="2529677"/>
            <a:ext cx="2043856" cy="549910"/>
            <a:chOff x="3430587" y="1465684"/>
            <a:chExt cx="2043856" cy="549910"/>
          </a:xfrm>
        </p:grpSpPr>
        <p:pic>
          <p:nvPicPr>
            <p:cNvPr id="56" name="图片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51920" y="1521656"/>
              <a:ext cx="1224136"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 name="Text Box 29"/>
            <p:cNvSpPr txBox="1">
              <a:spLocks noChangeArrowheads="1"/>
            </p:cNvSpPr>
            <p:nvPr/>
          </p:nvSpPr>
          <p:spPr bwMode="auto">
            <a:xfrm>
              <a:off x="3430587" y="1465684"/>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49</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8" name="Text Box 30"/>
            <p:cNvSpPr txBox="1">
              <a:spLocks noChangeArrowheads="1"/>
            </p:cNvSpPr>
            <p:nvPr/>
          </p:nvSpPr>
          <p:spPr bwMode="auto">
            <a:xfrm>
              <a:off x="4098080" y="1481559"/>
              <a:ext cx="13763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3 0 1</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sp>
        <p:nvSpPr>
          <p:cNvPr id="59" name="Text Box 30"/>
          <p:cNvSpPr txBox="1">
            <a:spLocks noChangeArrowheads="1"/>
          </p:cNvSpPr>
          <p:nvPr/>
        </p:nvSpPr>
        <p:spPr bwMode="auto">
          <a:xfrm>
            <a:off x="10129022" y="3029856"/>
            <a:ext cx="13763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2 9 4</a:t>
            </a:r>
            <a:endParaRPr lang="en-US" altLang="zh-CN" sz="2400" dirty="0">
              <a:solidFill>
                <a:schemeClr val="tx1"/>
              </a:solidFill>
              <a:latin typeface="微软雅黑" panose="020B0503020204020204" pitchFamily="34" charset="-122"/>
              <a:ea typeface="微软雅黑" panose="020B0503020204020204" pitchFamily="34" charset="-122"/>
            </a:endParaRPr>
          </a:p>
        </p:txBody>
      </p:sp>
      <p:cxnSp>
        <p:nvCxnSpPr>
          <p:cNvPr id="60" name="直接连接符 59"/>
          <p:cNvCxnSpPr>
            <a:cxnSpLocks noChangeShapeType="1"/>
          </p:cNvCxnSpPr>
          <p:nvPr/>
        </p:nvCxnSpPr>
        <p:spPr bwMode="auto">
          <a:xfrm>
            <a:off x="10059355" y="3538084"/>
            <a:ext cx="1119188"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sp>
        <p:nvSpPr>
          <p:cNvPr id="61" name="Text Box 29"/>
          <p:cNvSpPr txBox="1">
            <a:spLocks noChangeArrowheads="1"/>
          </p:cNvSpPr>
          <p:nvPr/>
        </p:nvSpPr>
        <p:spPr bwMode="auto">
          <a:xfrm>
            <a:off x="10664930" y="2119765"/>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6</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62" name="Text Box 29"/>
          <p:cNvSpPr txBox="1">
            <a:spLocks noChangeArrowheads="1"/>
          </p:cNvSpPr>
          <p:nvPr/>
        </p:nvSpPr>
        <p:spPr bwMode="auto">
          <a:xfrm>
            <a:off x="10676255" y="3539490"/>
            <a:ext cx="426085"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7</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left)">
                                      <p:cBhvr>
                                        <p:cTn id="37" dur="500"/>
                                        <p:tgtEl>
                                          <p:spTgt spid="2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500"/>
                                        <p:tgtEl>
                                          <p:spTgt spid="3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fade">
                                      <p:cBhvr>
                                        <p:cTn id="47" dur="500"/>
                                        <p:tgtEl>
                                          <p:spTgt spid="5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fade">
                                      <p:cBhvr>
                                        <p:cTn id="52" dur="500"/>
                                        <p:tgtEl>
                                          <p:spTgt spid="5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wipe(left)">
                                      <p:cBhvr>
                                        <p:cTn id="57" dur="500"/>
                                        <p:tgtEl>
                                          <p:spTgt spid="52"/>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54"/>
                                        </p:tgtEl>
                                        <p:attrNameLst>
                                          <p:attrName>style.visibility</p:attrName>
                                        </p:attrNameLst>
                                      </p:cBhvr>
                                      <p:to>
                                        <p:strVal val="visible"/>
                                      </p:to>
                                    </p:set>
                                    <p:animEffect transition="in" filter="fade">
                                      <p:cBhvr>
                                        <p:cTn id="62" dur="500"/>
                                        <p:tgtEl>
                                          <p:spTgt spid="54"/>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61"/>
                                        </p:tgtEl>
                                        <p:attrNameLst>
                                          <p:attrName>style.visibility</p:attrName>
                                        </p:attrNameLst>
                                      </p:cBhvr>
                                      <p:to>
                                        <p:strVal val="visible"/>
                                      </p:to>
                                    </p:set>
                                    <p:animEffect transition="in" filter="fade">
                                      <p:cBhvr>
                                        <p:cTn id="67" dur="500"/>
                                        <p:tgtEl>
                                          <p:spTgt spid="61"/>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59"/>
                                        </p:tgtEl>
                                        <p:attrNameLst>
                                          <p:attrName>style.visibility</p:attrName>
                                        </p:attrNameLst>
                                      </p:cBhvr>
                                      <p:to>
                                        <p:strVal val="visible"/>
                                      </p:to>
                                    </p:set>
                                    <p:animEffect transition="in" filter="fade">
                                      <p:cBhvr>
                                        <p:cTn id="72" dur="500"/>
                                        <p:tgtEl>
                                          <p:spTgt spid="59"/>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60"/>
                                        </p:tgtEl>
                                        <p:attrNameLst>
                                          <p:attrName>style.visibility</p:attrName>
                                        </p:attrNameLst>
                                      </p:cBhvr>
                                      <p:to>
                                        <p:strVal val="visible"/>
                                      </p:to>
                                    </p:set>
                                    <p:animEffect transition="in" filter="wipe(left)">
                                      <p:cBhvr>
                                        <p:cTn id="77" dur="500"/>
                                        <p:tgtEl>
                                          <p:spTgt spid="60"/>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62"/>
                                        </p:tgtEl>
                                        <p:attrNameLst>
                                          <p:attrName>style.visibility</p:attrName>
                                        </p:attrNameLst>
                                      </p:cBhvr>
                                      <p:to>
                                        <p:strVal val="visible"/>
                                      </p:to>
                                    </p:set>
                                    <p:animEffect transition="in" filter="fade">
                                      <p:cBhvr>
                                        <p:cTn id="82"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21" grpId="0" bldLvl="0" animBg="1"/>
      <p:bldP spid="22" grpId="0" bldLvl="0" animBg="1"/>
      <p:bldP spid="23" grpId="0" bldLvl="0" animBg="1"/>
      <p:bldP spid="29" grpId="0" bldLvl="0" animBg="1"/>
      <p:bldP spid="30" grpId="0" bldLvl="0" animBg="1"/>
      <p:bldP spid="51" grpId="0" bldLvl="0" animBg="1"/>
      <p:bldP spid="53" grpId="0" bldLvl="0" animBg="1"/>
      <p:bldP spid="54" grpId="0" bldLvl="0" animBg="1"/>
      <p:bldP spid="59" grpId="0" bldLvl="0" animBg="1"/>
      <p:bldP spid="61" grpId="0" bldLvl="0" animBg="1"/>
      <p:bldP spid="62"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TextBox 1"/>
          <p:cNvSpPr txBox="1"/>
          <p:nvPr/>
        </p:nvSpPr>
        <p:spPr>
          <a:xfrm>
            <a:off x="2077720" y="1188720"/>
            <a:ext cx="8251825" cy="1091565"/>
          </a:xfrm>
          <a:prstGeom prst="rect">
            <a:avLst/>
          </a:prstGeom>
          <a:noFill/>
        </p:spPr>
        <p:txBody>
          <a:bodyPr wrap="square" rtlCol="0">
            <a:spAutoFit/>
          </a:bodyPr>
          <a:lstStyle/>
          <a:p>
            <a:pPr>
              <a:lnSpc>
                <a:spcPts val="39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王老师带了</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280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元为学校器材室买篮球，已知一个篮球</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元，最多可以买几个篮球？还剩多少钱？</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矩形 4"/>
          <p:cNvSpPr>
            <a:spLocks noChangeArrowheads="1"/>
          </p:cNvSpPr>
          <p:nvPr/>
        </p:nvSpPr>
        <p:spPr bwMode="auto">
          <a:xfrm>
            <a:off x="3714750" y="2630805"/>
            <a:ext cx="192024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itchFamily="2" charset="-122"/>
                <a:ea typeface="等线"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itchFamily="2" charset="-122"/>
                <a:ea typeface="等线"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itchFamily="2" charset="-122"/>
                <a:ea typeface="等线"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9pPr>
          </a:lstStyle>
          <a:p>
            <a:pPr>
              <a:lnSpc>
                <a:spcPct val="100000"/>
              </a:lnSpc>
              <a:spcBef>
                <a:spcPct val="0"/>
              </a:spcBef>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280 ÷ 31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圆角矩形 17"/>
          <p:cNvSpPr/>
          <p:nvPr/>
        </p:nvSpPr>
        <p:spPr>
          <a:xfrm>
            <a:off x="3031586" y="5653525"/>
            <a:ext cx="6129875" cy="432000"/>
          </a:xfrm>
          <a:prstGeom prst="roundRect">
            <a:avLst/>
          </a:prstGeom>
          <a:noFill/>
          <a:ln w="25400" cap="flat" cmpd="sng" algn="ctr">
            <a:noFill/>
            <a:prstDash val="solid"/>
          </a:ln>
          <a:effectLst/>
        </p:spPr>
        <p:txBody>
          <a:bodyPr rtlCol="0" anchor="ctr"/>
          <a:lstStyle/>
          <a:p>
            <a:pPr lvl="0" defTabSz="685800">
              <a:defRPr/>
            </a:pPr>
            <a:r>
              <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答：</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最多可以买</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个篮球，还剩</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元钱。</a:t>
            </a:r>
            <a:endPar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圆角矩形 17"/>
          <p:cNvSpPr/>
          <p:nvPr/>
        </p:nvSpPr>
        <p:spPr>
          <a:xfrm>
            <a:off x="5554519" y="2660349"/>
            <a:ext cx="3406396" cy="432000"/>
          </a:xfrm>
          <a:prstGeom prst="roundRect">
            <a:avLst/>
          </a:prstGeom>
          <a:noFill/>
          <a:ln w="25400" cap="flat" cmpd="sng" algn="ctr">
            <a:noFill/>
            <a:prstDash val="solid"/>
          </a:ln>
          <a:effectLst/>
        </p:spPr>
        <p:txBody>
          <a:bodyPr rtlCol="0" anchor="ctr"/>
          <a:lstStyle/>
          <a:p>
            <a:pPr marL="0" marR="0" lvl="0" indent="0" defTabSz="685800" eaLnBrk="1" fontAlgn="auto" latinLnBrk="0" hangingPunct="1">
              <a:lnSpc>
                <a:spcPct val="100000"/>
              </a:lnSpc>
              <a:spcBef>
                <a:spcPts val="0"/>
              </a:spcBef>
              <a:spcAft>
                <a:spcPts val="0"/>
              </a:spcAft>
              <a:buClrTx/>
              <a:buSzTx/>
              <a:buFontTx/>
              <a:buNone/>
              <a:defRPr/>
            </a:pPr>
            <a:r>
              <a:rPr lang="en-US" altLang="zh-CN"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a:t>
            </a:r>
            <a:r>
              <a:rPr lang="zh-CN" altLang="en-US"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（个）</a:t>
            </a:r>
            <a:r>
              <a:rPr lang="en-US" altLang="zh-CN"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（元）</a:t>
            </a:r>
            <a:endParaRPr kumimoji="0" lang="en-US" altLang="zh-CN"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1" name="组合 10"/>
          <p:cNvGrpSpPr/>
          <p:nvPr/>
        </p:nvGrpSpPr>
        <p:grpSpPr>
          <a:xfrm>
            <a:off x="4488097" y="3504508"/>
            <a:ext cx="1961306" cy="534035"/>
            <a:chOff x="3430587" y="1465684"/>
            <a:chExt cx="1961306" cy="534035"/>
          </a:xfrm>
        </p:grpSpPr>
        <p:pic>
          <p:nvPicPr>
            <p:cNvPr id="12" name="图片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51920" y="1521656"/>
              <a:ext cx="1224136"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Box 29"/>
            <p:cNvSpPr txBox="1">
              <a:spLocks noChangeArrowheads="1"/>
            </p:cNvSpPr>
            <p:nvPr/>
          </p:nvSpPr>
          <p:spPr bwMode="auto">
            <a:xfrm>
              <a:off x="3430587" y="1465684"/>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31</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4" name="Text Box 30"/>
            <p:cNvSpPr txBox="1">
              <a:spLocks noChangeArrowheads="1"/>
            </p:cNvSpPr>
            <p:nvPr/>
          </p:nvSpPr>
          <p:spPr bwMode="auto">
            <a:xfrm>
              <a:off x="4015530" y="1465684"/>
              <a:ext cx="13763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2 8 0</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sp>
        <p:nvSpPr>
          <p:cNvPr id="15" name="Text Box 30"/>
          <p:cNvSpPr txBox="1">
            <a:spLocks noChangeArrowheads="1"/>
          </p:cNvSpPr>
          <p:nvPr/>
        </p:nvSpPr>
        <p:spPr bwMode="auto">
          <a:xfrm>
            <a:off x="5073039" y="3911407"/>
            <a:ext cx="13763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2 7 9</a:t>
            </a:r>
            <a:endParaRPr lang="en-US" altLang="zh-CN" sz="2400" dirty="0">
              <a:solidFill>
                <a:schemeClr val="tx1"/>
              </a:solidFill>
              <a:latin typeface="微软雅黑" panose="020B0503020204020204" pitchFamily="34" charset="-122"/>
              <a:ea typeface="微软雅黑" panose="020B0503020204020204" pitchFamily="34" charset="-122"/>
            </a:endParaRPr>
          </a:p>
        </p:txBody>
      </p:sp>
      <p:cxnSp>
        <p:nvCxnSpPr>
          <p:cNvPr id="16" name="直接连接符 15"/>
          <p:cNvCxnSpPr>
            <a:cxnSpLocks noChangeShapeType="1"/>
          </p:cNvCxnSpPr>
          <p:nvPr/>
        </p:nvCxnSpPr>
        <p:spPr bwMode="auto">
          <a:xfrm>
            <a:off x="5075889" y="4474664"/>
            <a:ext cx="1119188"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sp>
        <p:nvSpPr>
          <p:cNvPr id="17" name="Text Box 29"/>
          <p:cNvSpPr txBox="1">
            <a:spLocks noChangeArrowheads="1"/>
          </p:cNvSpPr>
          <p:nvPr/>
        </p:nvSpPr>
        <p:spPr bwMode="auto">
          <a:xfrm>
            <a:off x="5631156" y="3108224"/>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9</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8" name="Text Box 29"/>
          <p:cNvSpPr txBox="1">
            <a:spLocks noChangeArrowheads="1"/>
          </p:cNvSpPr>
          <p:nvPr/>
        </p:nvSpPr>
        <p:spPr bwMode="auto">
          <a:xfrm>
            <a:off x="5616589" y="4452132"/>
            <a:ext cx="374514"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left)">
                                      <p:cBhvr>
                                        <p:cTn id="4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ldLvl="0" animBg="1"/>
      <p:bldP spid="10" grpId="0" bldLvl="0" animBg="1"/>
      <p:bldP spid="15" grpId="0" bldLvl="0" animBg="1"/>
      <p:bldP spid="17" grpId="0" bldLvl="0" animBg="1"/>
      <p:bldP spid="18"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TextBox 1"/>
          <p:cNvSpPr txBox="1"/>
          <p:nvPr/>
        </p:nvSpPr>
        <p:spPr>
          <a:xfrm>
            <a:off x="2260111" y="1129831"/>
            <a:ext cx="7533663" cy="1091565"/>
          </a:xfrm>
          <a:prstGeom prst="rect">
            <a:avLst/>
          </a:prstGeom>
          <a:noFill/>
        </p:spPr>
        <p:txBody>
          <a:bodyPr wrap="square" rtlCol="0">
            <a:spAutoFit/>
          </a:bodyPr>
          <a:lstStyle/>
          <a:p>
            <a:pPr>
              <a:lnSpc>
                <a:spcPts val="3900"/>
              </a:lnSpc>
              <a:spcBef>
                <a:spcPct val="0"/>
              </a:spcBef>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水果商店购进</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690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千克苹果，每</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76</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千克装一箱，可以装多少箱？还剩多少千克？</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3" name="文本框 7"/>
          <p:cNvSpPr txBox="1">
            <a:spLocks noChangeArrowheads="1"/>
          </p:cNvSpPr>
          <p:nvPr/>
        </p:nvSpPr>
        <p:spPr bwMode="auto">
          <a:xfrm>
            <a:off x="3345180" y="2597785"/>
            <a:ext cx="22510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690 ÷ 76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4" name="TextBox 22"/>
          <p:cNvSpPr txBox="1">
            <a:spLocks noChangeArrowheads="1"/>
          </p:cNvSpPr>
          <p:nvPr/>
        </p:nvSpPr>
        <p:spPr bwMode="auto">
          <a:xfrm>
            <a:off x="3265949" y="5590854"/>
            <a:ext cx="5400601"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答：可以装</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箱，还剩</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千克。</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60" name="直接连接符 59"/>
          <p:cNvCxnSpPr/>
          <p:nvPr/>
        </p:nvCxnSpPr>
        <p:spPr>
          <a:xfrm>
            <a:off x="4629360" y="4691146"/>
            <a:ext cx="128117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1" name="TextBox 49"/>
          <p:cNvSpPr txBox="1">
            <a:spLocks noChangeArrowheads="1"/>
          </p:cNvSpPr>
          <p:nvPr/>
        </p:nvSpPr>
        <p:spPr bwMode="auto">
          <a:xfrm>
            <a:off x="5357468" y="3404317"/>
            <a:ext cx="4524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9</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62" name="TextBox 50"/>
          <p:cNvSpPr txBox="1">
            <a:spLocks noChangeArrowheads="1"/>
          </p:cNvSpPr>
          <p:nvPr/>
        </p:nvSpPr>
        <p:spPr bwMode="auto">
          <a:xfrm>
            <a:off x="4814051" y="4218338"/>
            <a:ext cx="117860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6 8 4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63" name="TextBox 51"/>
          <p:cNvSpPr txBox="1">
            <a:spLocks noChangeArrowheads="1"/>
          </p:cNvSpPr>
          <p:nvPr/>
        </p:nvSpPr>
        <p:spPr bwMode="auto">
          <a:xfrm>
            <a:off x="5103896" y="2620888"/>
            <a:ext cx="352972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（箱）</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（千克）</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4" name="TextBox 51"/>
          <p:cNvSpPr txBox="1">
            <a:spLocks noChangeArrowheads="1"/>
          </p:cNvSpPr>
          <p:nvPr/>
        </p:nvSpPr>
        <p:spPr bwMode="auto">
          <a:xfrm>
            <a:off x="5355933" y="4766198"/>
            <a:ext cx="4524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6</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65" name="组合 64"/>
          <p:cNvGrpSpPr/>
          <p:nvPr/>
        </p:nvGrpSpPr>
        <p:grpSpPr>
          <a:xfrm>
            <a:off x="4226693" y="3804726"/>
            <a:ext cx="1961306" cy="534035"/>
            <a:chOff x="3430587" y="1465684"/>
            <a:chExt cx="1961306" cy="534035"/>
          </a:xfrm>
        </p:grpSpPr>
        <p:pic>
          <p:nvPicPr>
            <p:cNvPr id="66" name="图片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51920" y="1521656"/>
              <a:ext cx="1224136"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 name="Text Box 29"/>
            <p:cNvSpPr txBox="1">
              <a:spLocks noChangeArrowheads="1"/>
            </p:cNvSpPr>
            <p:nvPr/>
          </p:nvSpPr>
          <p:spPr bwMode="auto">
            <a:xfrm>
              <a:off x="3430587" y="1465684"/>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76</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68" name="Text Box 30"/>
            <p:cNvSpPr txBox="1">
              <a:spLocks noChangeArrowheads="1"/>
            </p:cNvSpPr>
            <p:nvPr/>
          </p:nvSpPr>
          <p:spPr bwMode="auto">
            <a:xfrm>
              <a:off x="4015530" y="1465684"/>
              <a:ext cx="13763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6 9 0</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sp>
        <p:nvSpPr>
          <p:cNvPr id="4" name="文本框 3"/>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wipe(left)">
                                      <p:cBhvr>
                                        <p:cTn id="12" dur="500"/>
                                        <p:tgtEl>
                                          <p:spTgt spid="6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1"/>
                                        </p:tgtEl>
                                        <p:attrNameLst>
                                          <p:attrName>style.visibility</p:attrName>
                                        </p:attrNameLst>
                                      </p:cBhvr>
                                      <p:to>
                                        <p:strVal val="visible"/>
                                      </p:to>
                                    </p:set>
                                    <p:animEffect transition="in" filter="fade">
                                      <p:cBhvr>
                                        <p:cTn id="17" dur="500"/>
                                        <p:tgtEl>
                                          <p:spTgt spid="6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2"/>
                                        </p:tgtEl>
                                        <p:attrNameLst>
                                          <p:attrName>style.visibility</p:attrName>
                                        </p:attrNameLst>
                                      </p:cBhvr>
                                      <p:to>
                                        <p:strVal val="visible"/>
                                      </p:to>
                                    </p:set>
                                    <p:animEffect transition="in" filter="fade">
                                      <p:cBhvr>
                                        <p:cTn id="22" dur="500"/>
                                        <p:tgtEl>
                                          <p:spTgt spid="6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wipe(left)">
                                      <p:cBhvr>
                                        <p:cTn id="27" dur="500"/>
                                        <p:tgtEl>
                                          <p:spTgt spid="6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4"/>
                                        </p:tgtEl>
                                        <p:attrNameLst>
                                          <p:attrName>style.visibility</p:attrName>
                                        </p:attrNameLst>
                                      </p:cBhvr>
                                      <p:to>
                                        <p:strVal val="visible"/>
                                      </p:to>
                                    </p:set>
                                    <p:animEffect transition="in" filter="fade">
                                      <p:cBhvr>
                                        <p:cTn id="32" dur="500"/>
                                        <p:tgtEl>
                                          <p:spTgt spid="6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63"/>
                                        </p:tgtEl>
                                        <p:attrNameLst>
                                          <p:attrName>style.visibility</p:attrName>
                                        </p:attrNameLst>
                                      </p:cBhvr>
                                      <p:to>
                                        <p:strVal val="visible"/>
                                      </p:to>
                                    </p:set>
                                    <p:animEffect transition="in" filter="wipe(left)">
                                      <p:cBhvr>
                                        <p:cTn id="37" dur="500"/>
                                        <p:tgtEl>
                                          <p:spTgt spid="6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4"/>
                                        </p:tgtEl>
                                        <p:attrNameLst>
                                          <p:attrName>style.visibility</p:attrName>
                                        </p:attrNameLst>
                                      </p:cBhvr>
                                      <p:to>
                                        <p:strVal val="visible"/>
                                      </p:to>
                                    </p:set>
                                    <p:animEffect transition="in" filter="wipe(left)">
                                      <p:cBhvr>
                                        <p:cTn id="42"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61" grpId="0"/>
      <p:bldP spid="62" grpId="0"/>
      <p:bldP spid="63" grpId="0"/>
      <p:bldP spid="64"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78" name="组合 77"/>
          <p:cNvGrpSpPr/>
          <p:nvPr/>
        </p:nvGrpSpPr>
        <p:grpSpPr>
          <a:xfrm rot="0">
            <a:off x="2466340" y="2476500"/>
            <a:ext cx="7736205" cy="3463925"/>
            <a:chOff x="2556" y="6766"/>
            <a:chExt cx="11370" cy="1397"/>
          </a:xfrm>
        </p:grpSpPr>
        <p:sp>
          <p:nvSpPr>
            <p:cNvPr id="79" name="圆角矩形 78"/>
            <p:cNvSpPr/>
            <p:nvPr/>
          </p:nvSpPr>
          <p:spPr>
            <a:xfrm>
              <a:off x="2556" y="6766"/>
              <a:ext cx="11370" cy="1397"/>
            </a:xfrm>
            <a:prstGeom prst="roundRect">
              <a:avLst/>
            </a:prstGeom>
            <a:solidFill>
              <a:srgbClr val="FF0000"/>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0" name="圆角矩形 79"/>
            <p:cNvSpPr/>
            <p:nvPr/>
          </p:nvSpPr>
          <p:spPr>
            <a:xfrm>
              <a:off x="2877" y="6856"/>
              <a:ext cx="10741" cy="12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1" name="圆角矩形 80"/>
            <p:cNvSpPr/>
            <p:nvPr/>
          </p:nvSpPr>
          <p:spPr>
            <a:xfrm>
              <a:off x="2738" y="6812"/>
              <a:ext cx="11005" cy="1298"/>
            </a:xfrm>
            <a:prstGeom prst="roundRect">
              <a:avLst/>
            </a:prstGeom>
            <a:noFill/>
            <a:ln w="41275" cmpd="sng">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3" name="文本框 2"/>
          <p:cNvSpPr txBox="1"/>
          <p:nvPr/>
        </p:nvSpPr>
        <p:spPr>
          <a:xfrm>
            <a:off x="2976245" y="4153535"/>
            <a:ext cx="5974080" cy="1198880"/>
          </a:xfrm>
          <a:prstGeom prst="rect">
            <a:avLst/>
          </a:prstGeom>
          <a:noFill/>
        </p:spPr>
        <p:txBody>
          <a:bodyPr wrap="none" rtlCol="0" anchor="t">
            <a:spAutoFit/>
          </a:bodyPr>
          <a:p>
            <a:pP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用“</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五入</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”法试商，商容易</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偏小</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。如果余数</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大于或等于</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除数，则说明商</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小</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了，需调</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大</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2976245" y="2827655"/>
            <a:ext cx="7193280" cy="1198880"/>
          </a:xfrm>
          <a:prstGeom prst="rect">
            <a:avLst/>
          </a:prstGeom>
          <a:noFill/>
        </p:spPr>
        <p:txBody>
          <a:bodyPr wrap="none" rtlCol="0" anchor="t">
            <a:spAutoFit/>
          </a:bodyPr>
          <a:p>
            <a:pP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用“</a:t>
            </a:r>
            <a:r>
              <a:rPr lang="zh-CN" altLang="en-US"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四舍</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”法试商，商容易</a:t>
            </a:r>
            <a:r>
              <a:rPr lang="zh-CN" altLang="en-US"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偏大</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。如果试商的</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数与除数相乘</a:t>
            </a:r>
            <a:r>
              <a:rPr lang="zh-CN" altLang="en-US"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大于</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被除数，则说明商</a:t>
            </a:r>
            <a:r>
              <a:rPr lang="zh-CN" altLang="en-US"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大</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了，需调</a:t>
            </a:r>
            <a:r>
              <a:rPr lang="zh-CN" altLang="en-US"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小</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7" name="组合 6"/>
          <p:cNvGrpSpPr/>
          <p:nvPr/>
        </p:nvGrpSpPr>
        <p:grpSpPr>
          <a:xfrm>
            <a:off x="4445635" y="1211580"/>
            <a:ext cx="3300730" cy="709930"/>
            <a:chOff x="7001" y="2541"/>
            <a:chExt cx="5198" cy="1118"/>
          </a:xfrm>
        </p:grpSpPr>
        <p:grpSp>
          <p:nvGrpSpPr>
            <p:cNvPr id="24" name="组合 23"/>
            <p:cNvGrpSpPr/>
            <p:nvPr/>
          </p:nvGrpSpPr>
          <p:grpSpPr>
            <a:xfrm>
              <a:off x="7001" y="2541"/>
              <a:ext cx="5198" cy="1118"/>
              <a:chOff x="1679" y="4601"/>
              <a:chExt cx="14558" cy="4426"/>
            </a:xfrm>
            <a:effectLst>
              <a:outerShdw blurRad="76200" dir="13500000" sy="23000" kx="1200000" algn="br" rotWithShape="0">
                <a:prstClr val="black">
                  <a:alpha val="20000"/>
                </a:prstClr>
              </a:outerShdw>
            </a:effectLst>
          </p:grpSpPr>
          <p:sp>
            <p:nvSpPr>
              <p:cNvPr id="25" name="圆角矩形 24"/>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圆角矩形 25"/>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27"/>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 name="文本框 5"/>
            <p:cNvSpPr txBox="1"/>
            <p:nvPr/>
          </p:nvSpPr>
          <p:spPr>
            <a:xfrm>
              <a:off x="7376" y="2737"/>
              <a:ext cx="4448" cy="725"/>
            </a:xfrm>
            <a:prstGeom prst="rect">
              <a:avLst/>
            </a:prstGeom>
            <a:noFill/>
          </p:spPr>
          <p:txBody>
            <a:bodyPr wrap="none" rtlCol="0">
              <a:spAutoFit/>
            </a:bodyPr>
            <a:p>
              <a:r>
                <a:rPr lang="zh-CN" altLang="en-US" sz="2400"/>
                <a:t>用</a:t>
              </a:r>
              <a:r>
                <a:rPr lang="en-US" altLang="zh-CN" sz="2400"/>
                <a:t>“</a:t>
              </a:r>
              <a:r>
                <a:rPr lang="zh-CN" altLang="en-US" sz="2400"/>
                <a:t>四舍五入</a:t>
              </a:r>
              <a:r>
                <a:rPr lang="en-US" altLang="zh-CN" sz="2400"/>
                <a:t>”</a:t>
              </a:r>
              <a:r>
                <a:rPr lang="zh-CN" altLang="en-US" sz="2400"/>
                <a:t>法试商</a:t>
              </a:r>
              <a:endParaRPr lang="zh-CN" altLang="en-US" sz="24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p:cTn id="7" dur="500" fill="hold"/>
                                        <p:tgtEl>
                                          <p:spTgt spid="78"/>
                                        </p:tgtEl>
                                        <p:attrNameLst>
                                          <p:attrName>ppt_w</p:attrName>
                                        </p:attrNameLst>
                                      </p:cBhvr>
                                      <p:tavLst>
                                        <p:tav tm="0">
                                          <p:val>
                                            <p:fltVal val="0"/>
                                          </p:val>
                                        </p:tav>
                                        <p:tav tm="100000">
                                          <p:val>
                                            <p:strVal val="#ppt_w"/>
                                          </p:val>
                                        </p:tav>
                                      </p:tavLst>
                                    </p:anim>
                                    <p:anim calcmode="lin" valueType="num">
                                      <p:cBhvr>
                                        <p:cTn id="8" dur="500" fill="hold"/>
                                        <p:tgtEl>
                                          <p:spTgt spid="7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ppt_y</p:attrName>
                                        </p:attrNameLst>
                                      </p:cBhvr>
                                      <p:tavLst>
                                        <p:tav tm="0">
                                          <p:val>
                                            <p:strVal val="#ppt_y+#ppt_h*1.125000"/>
                                          </p:val>
                                        </p:tav>
                                        <p:tav tm="100000">
                                          <p:val>
                                            <p:strVal val="#ppt_y"/>
                                          </p:val>
                                        </p:tav>
                                      </p:tavLst>
                                    </p:anim>
                                    <p:animEffect transition="in" filter="wipe(up)">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p:tgtEl>
                                          <p:spTgt spid="3"/>
                                        </p:tgtEl>
                                        <p:attrNameLst>
                                          <p:attrName>ppt_y</p:attrName>
                                        </p:attrNameLst>
                                      </p:cBhvr>
                                      <p:tavLst>
                                        <p:tav tm="0">
                                          <p:val>
                                            <p:strVal val="#ppt_y+#ppt_h*1.125000"/>
                                          </p:val>
                                        </p:tav>
                                        <p:tav tm="100000">
                                          <p:val>
                                            <p:strVal val="#ppt_y"/>
                                          </p:val>
                                        </p:tav>
                                      </p:tavLst>
                                    </p:anim>
                                    <p:animEffect transition="in" filter="wipe(up)">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sp>
        <p:nvSpPr>
          <p:cNvPr id="20" name="Round Diagonal Corner Rectangle 19"/>
          <p:cNvSpPr/>
          <p:nvPr/>
        </p:nvSpPr>
        <p:spPr>
          <a:xfrm flipH="1">
            <a:off x="4697095" y="1903730"/>
            <a:ext cx="2830195" cy="1022350"/>
          </a:xfrm>
          <a:prstGeom prst="round2DiagRect">
            <a:avLst>
              <a:gd name="adj1" fmla="val 30369"/>
              <a:gd name="adj2" fmla="val 0"/>
            </a:avLst>
          </a:prstGeom>
          <a:solidFill>
            <a:srgbClr val="FBB02F"/>
          </a:solidFill>
          <a:ln>
            <a:noFill/>
          </a:ln>
          <a:effectLst>
            <a:outerShdw blurRad="88900" dist="889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chemeClr val="bg1"/>
              </a:solidFill>
              <a:cs typeface="+mn-ea"/>
              <a:sym typeface="+mn-lt"/>
            </a:endParaRPr>
          </a:p>
        </p:txBody>
      </p:sp>
      <p:sp>
        <p:nvSpPr>
          <p:cNvPr id="26" name="Round Diagonal Corner Rectangle 25"/>
          <p:cNvSpPr/>
          <p:nvPr/>
        </p:nvSpPr>
        <p:spPr>
          <a:xfrm>
            <a:off x="1131570" y="1903730"/>
            <a:ext cx="2830195" cy="1022350"/>
          </a:xfrm>
          <a:prstGeom prst="round2DiagRect">
            <a:avLst>
              <a:gd name="adj1" fmla="val 30369"/>
              <a:gd name="adj2" fmla="val 0"/>
            </a:avLst>
          </a:prstGeom>
          <a:solidFill>
            <a:srgbClr val="98F49D"/>
          </a:solidFill>
          <a:ln>
            <a:noFill/>
          </a:ln>
          <a:effectLst>
            <a:outerShdw blurRad="88900" dist="889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chemeClr val="bg1"/>
              </a:solidFill>
              <a:cs typeface="+mn-ea"/>
              <a:sym typeface="+mn-lt"/>
            </a:endParaRPr>
          </a:p>
        </p:txBody>
      </p:sp>
      <p:sp>
        <p:nvSpPr>
          <p:cNvPr id="5" name="Round Diagonal Corner Rectangle 19"/>
          <p:cNvSpPr/>
          <p:nvPr/>
        </p:nvSpPr>
        <p:spPr>
          <a:xfrm flipH="1">
            <a:off x="8139430" y="1903730"/>
            <a:ext cx="2830195" cy="1022350"/>
          </a:xfrm>
          <a:prstGeom prst="round2DiagRect">
            <a:avLst>
              <a:gd name="adj1" fmla="val 30369"/>
              <a:gd name="adj2" fmla="val 0"/>
            </a:avLst>
          </a:prstGeom>
          <a:solidFill>
            <a:schemeClr val="accent6">
              <a:lumMod val="60000"/>
              <a:lumOff val="40000"/>
            </a:schemeClr>
          </a:solidFill>
          <a:ln>
            <a:noFill/>
          </a:ln>
          <a:effectLst>
            <a:outerShdw blurRad="88900" dist="889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chemeClr val="bg1"/>
              </a:solidFill>
              <a:cs typeface="+mn-ea"/>
              <a:sym typeface="+mn-lt"/>
            </a:endParaRPr>
          </a:p>
        </p:txBody>
      </p:sp>
      <p:grpSp>
        <p:nvGrpSpPr>
          <p:cNvPr id="62" name="组合 61"/>
          <p:cNvGrpSpPr/>
          <p:nvPr/>
        </p:nvGrpSpPr>
        <p:grpSpPr>
          <a:xfrm>
            <a:off x="4309745" y="-435610"/>
            <a:ext cx="3571875" cy="2857500"/>
            <a:chOff x="6787" y="3150"/>
            <a:chExt cx="5625" cy="4500"/>
          </a:xfrm>
        </p:grpSpPr>
        <p:pic>
          <p:nvPicPr>
            <p:cNvPr id="61" name="图片 60" descr="t016435b0e5c1e11db6"/>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6787" y="3150"/>
              <a:ext cx="5625" cy="4500"/>
            </a:xfrm>
            <a:prstGeom prst="rect">
              <a:avLst/>
            </a:prstGeom>
          </p:spPr>
        </p:pic>
        <p:sp>
          <p:nvSpPr>
            <p:cNvPr id="60" name="文本框 59"/>
            <p:cNvSpPr txBox="1"/>
            <p:nvPr/>
          </p:nvSpPr>
          <p:spPr>
            <a:xfrm>
              <a:off x="8776" y="4883"/>
              <a:ext cx="1514" cy="725"/>
            </a:xfrm>
            <a:prstGeom prst="rect">
              <a:avLst/>
            </a:prstGeom>
            <a:noFill/>
          </p:spPr>
          <p:txBody>
            <a:bodyPr wrap="none" rtlCol="0">
              <a:spAutoFit/>
            </a:bodyPr>
            <a:p>
              <a:r>
                <a:rPr lang="zh-CN" altLang="en-US" sz="2400"/>
                <a:t>口</a:t>
              </a:r>
              <a:r>
                <a:rPr lang="en-US" altLang="zh-CN" sz="2400"/>
                <a:t>  </a:t>
              </a:r>
              <a:r>
                <a:rPr lang="zh-CN" altLang="en-US" sz="2400"/>
                <a:t>算</a:t>
              </a:r>
              <a:endParaRPr lang="zh-CN" altLang="en-US" sz="2400"/>
            </a:p>
          </p:txBody>
        </p:sp>
      </p:grpSp>
      <p:sp>
        <p:nvSpPr>
          <p:cNvPr id="64" name="Round Diagonal Corner Rectangle 19"/>
          <p:cNvSpPr/>
          <p:nvPr/>
        </p:nvSpPr>
        <p:spPr>
          <a:xfrm flipH="1">
            <a:off x="4697095" y="5038090"/>
            <a:ext cx="2830195" cy="1022350"/>
          </a:xfrm>
          <a:prstGeom prst="round2DiagRect">
            <a:avLst>
              <a:gd name="adj1" fmla="val 30369"/>
              <a:gd name="adj2" fmla="val 0"/>
            </a:avLst>
          </a:prstGeom>
          <a:solidFill>
            <a:srgbClr val="FBB02F"/>
          </a:solidFill>
          <a:ln>
            <a:noFill/>
          </a:ln>
          <a:effectLst>
            <a:outerShdw blurRad="88900" dist="889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chemeClr val="bg1"/>
              </a:solidFill>
              <a:cs typeface="+mn-ea"/>
              <a:sym typeface="+mn-lt"/>
            </a:endParaRPr>
          </a:p>
        </p:txBody>
      </p:sp>
      <p:sp>
        <p:nvSpPr>
          <p:cNvPr id="65" name="Round Diagonal Corner Rectangle 25"/>
          <p:cNvSpPr/>
          <p:nvPr/>
        </p:nvSpPr>
        <p:spPr>
          <a:xfrm>
            <a:off x="1131570" y="5038090"/>
            <a:ext cx="2830195" cy="1022350"/>
          </a:xfrm>
          <a:prstGeom prst="round2DiagRect">
            <a:avLst>
              <a:gd name="adj1" fmla="val 30369"/>
              <a:gd name="adj2" fmla="val 0"/>
            </a:avLst>
          </a:prstGeom>
          <a:solidFill>
            <a:srgbClr val="98F49D"/>
          </a:solidFill>
          <a:ln>
            <a:noFill/>
          </a:ln>
          <a:effectLst>
            <a:outerShdw blurRad="88900" dist="889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chemeClr val="bg1"/>
              </a:solidFill>
              <a:cs typeface="+mn-ea"/>
              <a:sym typeface="+mn-lt"/>
            </a:endParaRPr>
          </a:p>
        </p:txBody>
      </p:sp>
      <p:sp>
        <p:nvSpPr>
          <p:cNvPr id="66" name="Round Diagonal Corner Rectangle 19"/>
          <p:cNvSpPr/>
          <p:nvPr/>
        </p:nvSpPr>
        <p:spPr>
          <a:xfrm flipH="1">
            <a:off x="8139430" y="5038090"/>
            <a:ext cx="2830195" cy="1022350"/>
          </a:xfrm>
          <a:prstGeom prst="round2DiagRect">
            <a:avLst>
              <a:gd name="adj1" fmla="val 30369"/>
              <a:gd name="adj2" fmla="val 0"/>
            </a:avLst>
          </a:prstGeom>
          <a:solidFill>
            <a:schemeClr val="accent6">
              <a:lumMod val="60000"/>
              <a:lumOff val="40000"/>
            </a:schemeClr>
          </a:solidFill>
          <a:ln>
            <a:noFill/>
          </a:ln>
          <a:effectLst>
            <a:outerShdw blurRad="88900" dist="889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chemeClr val="bg1"/>
              </a:solidFill>
              <a:cs typeface="+mn-ea"/>
              <a:sym typeface="+mn-lt"/>
            </a:endParaRPr>
          </a:p>
        </p:txBody>
      </p:sp>
      <p:sp>
        <p:nvSpPr>
          <p:cNvPr id="67" name="Round Diagonal Corner Rectangle 19"/>
          <p:cNvSpPr/>
          <p:nvPr/>
        </p:nvSpPr>
        <p:spPr>
          <a:xfrm flipH="1">
            <a:off x="4697095" y="3470910"/>
            <a:ext cx="2830195" cy="1022350"/>
          </a:xfrm>
          <a:prstGeom prst="round2DiagRect">
            <a:avLst>
              <a:gd name="adj1" fmla="val 30369"/>
              <a:gd name="adj2" fmla="val 0"/>
            </a:avLst>
          </a:prstGeom>
          <a:solidFill>
            <a:srgbClr val="FBB02F"/>
          </a:solidFill>
          <a:ln>
            <a:noFill/>
          </a:ln>
          <a:effectLst>
            <a:outerShdw blurRad="88900" dist="889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chemeClr val="bg1"/>
              </a:solidFill>
              <a:cs typeface="+mn-ea"/>
              <a:sym typeface="+mn-lt"/>
            </a:endParaRPr>
          </a:p>
        </p:txBody>
      </p:sp>
      <p:sp>
        <p:nvSpPr>
          <p:cNvPr id="68" name="Round Diagonal Corner Rectangle 25"/>
          <p:cNvSpPr/>
          <p:nvPr/>
        </p:nvSpPr>
        <p:spPr>
          <a:xfrm>
            <a:off x="1131570" y="3470910"/>
            <a:ext cx="2830195" cy="1022350"/>
          </a:xfrm>
          <a:prstGeom prst="round2DiagRect">
            <a:avLst>
              <a:gd name="adj1" fmla="val 30369"/>
              <a:gd name="adj2" fmla="val 0"/>
            </a:avLst>
          </a:prstGeom>
          <a:solidFill>
            <a:srgbClr val="98F49D"/>
          </a:solidFill>
          <a:ln>
            <a:noFill/>
          </a:ln>
          <a:effectLst>
            <a:outerShdw blurRad="88900" dist="889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chemeClr val="bg1"/>
              </a:solidFill>
              <a:cs typeface="+mn-ea"/>
              <a:sym typeface="+mn-lt"/>
            </a:endParaRPr>
          </a:p>
        </p:txBody>
      </p:sp>
      <p:sp>
        <p:nvSpPr>
          <p:cNvPr id="69" name="Round Diagonal Corner Rectangle 19"/>
          <p:cNvSpPr/>
          <p:nvPr/>
        </p:nvSpPr>
        <p:spPr>
          <a:xfrm flipH="1">
            <a:off x="8139430" y="3470910"/>
            <a:ext cx="2830195" cy="1022350"/>
          </a:xfrm>
          <a:prstGeom prst="round2DiagRect">
            <a:avLst>
              <a:gd name="adj1" fmla="val 30369"/>
              <a:gd name="adj2" fmla="val 0"/>
            </a:avLst>
          </a:prstGeom>
          <a:solidFill>
            <a:schemeClr val="accent6">
              <a:lumMod val="60000"/>
              <a:lumOff val="40000"/>
            </a:schemeClr>
          </a:solidFill>
          <a:ln>
            <a:noFill/>
          </a:ln>
          <a:effectLst>
            <a:outerShdw blurRad="88900" dist="889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chemeClr val="bg1"/>
              </a:solidFill>
              <a:cs typeface="+mn-ea"/>
              <a:sym typeface="+mn-lt"/>
            </a:endParaRPr>
          </a:p>
        </p:txBody>
      </p:sp>
      <p:sp>
        <p:nvSpPr>
          <p:cNvPr id="71" name="文本框 70"/>
          <p:cNvSpPr txBox="1"/>
          <p:nvPr/>
        </p:nvSpPr>
        <p:spPr>
          <a:xfrm>
            <a:off x="8507730" y="5333365"/>
            <a:ext cx="1617345"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210÷30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2" name="文本框 71"/>
          <p:cNvSpPr txBox="1"/>
          <p:nvPr/>
        </p:nvSpPr>
        <p:spPr>
          <a:xfrm>
            <a:off x="5130165" y="5318760"/>
            <a:ext cx="1617345"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490÷70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3" name="文本框 72"/>
          <p:cNvSpPr txBox="1"/>
          <p:nvPr/>
        </p:nvSpPr>
        <p:spPr>
          <a:xfrm>
            <a:off x="1463675" y="5327015"/>
            <a:ext cx="1617345"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350÷70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4" name="文本框 73"/>
          <p:cNvSpPr txBox="1"/>
          <p:nvPr/>
        </p:nvSpPr>
        <p:spPr>
          <a:xfrm>
            <a:off x="1463675" y="3751580"/>
            <a:ext cx="1617345"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240÷30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5" name="文本框 74"/>
          <p:cNvSpPr txBox="1"/>
          <p:nvPr/>
        </p:nvSpPr>
        <p:spPr>
          <a:xfrm>
            <a:off x="8507730" y="3751580"/>
            <a:ext cx="1617345"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180÷30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6" name="文本框 75"/>
          <p:cNvSpPr txBox="1"/>
          <p:nvPr/>
        </p:nvSpPr>
        <p:spPr>
          <a:xfrm>
            <a:off x="8507730" y="2170430"/>
            <a:ext cx="1617345"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630÷90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7" name="文本框 76"/>
          <p:cNvSpPr txBox="1"/>
          <p:nvPr/>
        </p:nvSpPr>
        <p:spPr>
          <a:xfrm>
            <a:off x="5130165" y="2185035"/>
            <a:ext cx="1617345"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270÷30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8" name="文本框 77"/>
          <p:cNvSpPr txBox="1"/>
          <p:nvPr/>
        </p:nvSpPr>
        <p:spPr>
          <a:xfrm>
            <a:off x="5130165" y="3751580"/>
            <a:ext cx="1617345"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810÷90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9" name="文本框 78"/>
          <p:cNvSpPr txBox="1"/>
          <p:nvPr/>
        </p:nvSpPr>
        <p:spPr>
          <a:xfrm>
            <a:off x="1607185" y="2176780"/>
            <a:ext cx="1617345"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420÷70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0" name="文本框 79"/>
          <p:cNvSpPr txBox="1"/>
          <p:nvPr/>
        </p:nvSpPr>
        <p:spPr>
          <a:xfrm>
            <a:off x="3134360" y="217678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6</a:t>
            </a:r>
            <a:endParaRPr lang="en-US" altLang="zh-CN" sz="2400">
              <a:latin typeface="微软雅黑" panose="020B0503020204020204" pitchFamily="34" charset="-122"/>
              <a:ea typeface="微软雅黑" panose="020B0503020204020204" pitchFamily="34" charset="-122"/>
            </a:endParaRPr>
          </a:p>
        </p:txBody>
      </p:sp>
      <p:sp>
        <p:nvSpPr>
          <p:cNvPr id="81" name="文本框 80"/>
          <p:cNvSpPr txBox="1"/>
          <p:nvPr/>
        </p:nvSpPr>
        <p:spPr>
          <a:xfrm>
            <a:off x="6657340" y="218440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9</a:t>
            </a:r>
            <a:endParaRPr lang="en-US" altLang="zh-CN" sz="2400">
              <a:latin typeface="微软雅黑" panose="020B0503020204020204" pitchFamily="34" charset="-122"/>
              <a:ea typeface="微软雅黑" panose="020B0503020204020204" pitchFamily="34" charset="-122"/>
            </a:endParaRPr>
          </a:p>
        </p:txBody>
      </p:sp>
      <p:sp>
        <p:nvSpPr>
          <p:cNvPr id="82" name="文本框 81"/>
          <p:cNvSpPr txBox="1"/>
          <p:nvPr/>
        </p:nvSpPr>
        <p:spPr>
          <a:xfrm>
            <a:off x="10034905" y="217043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7</a:t>
            </a:r>
            <a:endParaRPr lang="en-US" altLang="zh-CN" sz="2400">
              <a:latin typeface="微软雅黑" panose="020B0503020204020204" pitchFamily="34" charset="-122"/>
              <a:ea typeface="微软雅黑" panose="020B0503020204020204" pitchFamily="34" charset="-122"/>
            </a:endParaRPr>
          </a:p>
        </p:txBody>
      </p:sp>
      <p:sp>
        <p:nvSpPr>
          <p:cNvPr id="83" name="文本框 82"/>
          <p:cNvSpPr txBox="1"/>
          <p:nvPr/>
        </p:nvSpPr>
        <p:spPr>
          <a:xfrm>
            <a:off x="2990850" y="375221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8</a:t>
            </a:r>
            <a:endParaRPr lang="en-US" altLang="zh-CN" sz="2400">
              <a:latin typeface="微软雅黑" panose="020B0503020204020204" pitchFamily="34" charset="-122"/>
              <a:ea typeface="微软雅黑" panose="020B0503020204020204" pitchFamily="34" charset="-122"/>
            </a:endParaRPr>
          </a:p>
        </p:txBody>
      </p:sp>
      <p:sp>
        <p:nvSpPr>
          <p:cNvPr id="84" name="文本框 83"/>
          <p:cNvSpPr txBox="1"/>
          <p:nvPr/>
        </p:nvSpPr>
        <p:spPr>
          <a:xfrm>
            <a:off x="6657340" y="375221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9</a:t>
            </a:r>
            <a:endParaRPr lang="en-US" altLang="zh-CN" sz="2400">
              <a:latin typeface="微软雅黑" panose="020B0503020204020204" pitchFamily="34" charset="-122"/>
              <a:ea typeface="微软雅黑" panose="020B0503020204020204" pitchFamily="34" charset="-122"/>
            </a:endParaRPr>
          </a:p>
        </p:txBody>
      </p:sp>
      <p:sp>
        <p:nvSpPr>
          <p:cNvPr id="85" name="文本框 84"/>
          <p:cNvSpPr txBox="1"/>
          <p:nvPr/>
        </p:nvSpPr>
        <p:spPr>
          <a:xfrm>
            <a:off x="10034905" y="375221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6</a:t>
            </a:r>
            <a:endParaRPr lang="en-US" altLang="zh-CN" sz="2400">
              <a:latin typeface="微软雅黑" panose="020B0503020204020204" pitchFamily="34" charset="-122"/>
              <a:ea typeface="微软雅黑" panose="020B0503020204020204" pitchFamily="34" charset="-122"/>
            </a:endParaRPr>
          </a:p>
        </p:txBody>
      </p:sp>
      <p:sp>
        <p:nvSpPr>
          <p:cNvPr id="86" name="文本框 85"/>
          <p:cNvSpPr txBox="1"/>
          <p:nvPr/>
        </p:nvSpPr>
        <p:spPr>
          <a:xfrm>
            <a:off x="2990850" y="532765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5</a:t>
            </a:r>
            <a:endParaRPr lang="en-US" altLang="zh-CN" sz="2400">
              <a:latin typeface="微软雅黑" panose="020B0503020204020204" pitchFamily="34" charset="-122"/>
              <a:ea typeface="微软雅黑" panose="020B0503020204020204" pitchFamily="34" charset="-122"/>
            </a:endParaRPr>
          </a:p>
        </p:txBody>
      </p:sp>
      <p:sp>
        <p:nvSpPr>
          <p:cNvPr id="87" name="文本框 86"/>
          <p:cNvSpPr txBox="1"/>
          <p:nvPr/>
        </p:nvSpPr>
        <p:spPr>
          <a:xfrm>
            <a:off x="6657340" y="532003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7</a:t>
            </a:r>
            <a:endParaRPr lang="en-US" altLang="zh-CN" sz="2400">
              <a:latin typeface="微软雅黑" panose="020B0503020204020204" pitchFamily="34" charset="-122"/>
              <a:ea typeface="微软雅黑" panose="020B0503020204020204" pitchFamily="34" charset="-122"/>
            </a:endParaRPr>
          </a:p>
        </p:txBody>
      </p:sp>
      <p:sp>
        <p:nvSpPr>
          <p:cNvPr id="88" name="文本框 87"/>
          <p:cNvSpPr txBox="1"/>
          <p:nvPr/>
        </p:nvSpPr>
        <p:spPr>
          <a:xfrm>
            <a:off x="10034905" y="533400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7</a:t>
            </a:r>
            <a:endParaRPr lang="en-US" altLang="zh-CN" sz="240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80">
                                            <p:txEl>
                                              <p:pRg st="0" end="0"/>
                                            </p:txEl>
                                          </p:spTgt>
                                        </p:tgtEl>
                                        <p:attrNameLst>
                                          <p:attrName>style.visibility</p:attrName>
                                        </p:attrNameLst>
                                      </p:cBhvr>
                                      <p:to>
                                        <p:strVal val="visible"/>
                                      </p:to>
                                    </p:set>
                                    <p:anim calcmode="lin" valueType="num">
                                      <p:cBhvr additive="base">
                                        <p:cTn id="7" dur="500"/>
                                        <p:tgtEl>
                                          <p:spTgt spid="80">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80">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81">
                                            <p:txEl>
                                              <p:pRg st="0" end="0"/>
                                            </p:txEl>
                                          </p:spTgt>
                                        </p:tgtEl>
                                        <p:attrNameLst>
                                          <p:attrName>style.visibility</p:attrName>
                                        </p:attrNameLst>
                                      </p:cBhvr>
                                      <p:to>
                                        <p:strVal val="visible"/>
                                      </p:to>
                                    </p:set>
                                    <p:anim calcmode="lin" valueType="num">
                                      <p:cBhvr additive="base">
                                        <p:cTn id="13" dur="500"/>
                                        <p:tgtEl>
                                          <p:spTgt spid="81">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81">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82">
                                            <p:txEl>
                                              <p:pRg st="0" end="0"/>
                                            </p:txEl>
                                          </p:spTgt>
                                        </p:tgtEl>
                                        <p:attrNameLst>
                                          <p:attrName>style.visibility</p:attrName>
                                        </p:attrNameLst>
                                      </p:cBhvr>
                                      <p:to>
                                        <p:strVal val="visible"/>
                                      </p:to>
                                    </p:set>
                                    <p:anim calcmode="lin" valueType="num">
                                      <p:cBhvr additive="base">
                                        <p:cTn id="19" dur="500"/>
                                        <p:tgtEl>
                                          <p:spTgt spid="82">
                                            <p:txEl>
                                              <p:pRg st="0" end="0"/>
                                            </p:txEl>
                                          </p:spTgt>
                                        </p:tgtEl>
                                        <p:attrNameLst>
                                          <p:attrName>ppt_y</p:attrName>
                                        </p:attrNameLst>
                                      </p:cBhvr>
                                      <p:tavLst>
                                        <p:tav tm="0">
                                          <p:val>
                                            <p:strVal val="#ppt_y+#ppt_h*1.125000"/>
                                          </p:val>
                                        </p:tav>
                                        <p:tav tm="100000">
                                          <p:val>
                                            <p:strVal val="#ppt_y"/>
                                          </p:val>
                                        </p:tav>
                                      </p:tavLst>
                                    </p:anim>
                                    <p:animEffect transition="in" filter="wipe(up)">
                                      <p:cBhvr>
                                        <p:cTn id="20" dur="500"/>
                                        <p:tgtEl>
                                          <p:spTgt spid="82">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83">
                                            <p:txEl>
                                              <p:pRg st="0" end="0"/>
                                            </p:txEl>
                                          </p:spTgt>
                                        </p:tgtEl>
                                        <p:attrNameLst>
                                          <p:attrName>style.visibility</p:attrName>
                                        </p:attrNameLst>
                                      </p:cBhvr>
                                      <p:to>
                                        <p:strVal val="visible"/>
                                      </p:to>
                                    </p:set>
                                    <p:anim calcmode="lin" valueType="num">
                                      <p:cBhvr additive="base">
                                        <p:cTn id="25" dur="500"/>
                                        <p:tgtEl>
                                          <p:spTgt spid="83">
                                            <p:txEl>
                                              <p:pRg st="0" end="0"/>
                                            </p:txEl>
                                          </p:spTgt>
                                        </p:tgtEl>
                                        <p:attrNameLst>
                                          <p:attrName>ppt_y</p:attrName>
                                        </p:attrNameLst>
                                      </p:cBhvr>
                                      <p:tavLst>
                                        <p:tav tm="0">
                                          <p:val>
                                            <p:strVal val="#ppt_y+#ppt_h*1.125000"/>
                                          </p:val>
                                        </p:tav>
                                        <p:tav tm="100000">
                                          <p:val>
                                            <p:strVal val="#ppt_y"/>
                                          </p:val>
                                        </p:tav>
                                      </p:tavLst>
                                    </p:anim>
                                    <p:animEffect transition="in" filter="wipe(up)">
                                      <p:cBhvr>
                                        <p:cTn id="26" dur="500"/>
                                        <p:tgtEl>
                                          <p:spTgt spid="83">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84">
                                            <p:txEl>
                                              <p:pRg st="0" end="0"/>
                                            </p:txEl>
                                          </p:spTgt>
                                        </p:tgtEl>
                                        <p:attrNameLst>
                                          <p:attrName>style.visibility</p:attrName>
                                        </p:attrNameLst>
                                      </p:cBhvr>
                                      <p:to>
                                        <p:strVal val="visible"/>
                                      </p:to>
                                    </p:set>
                                    <p:anim calcmode="lin" valueType="num">
                                      <p:cBhvr additive="base">
                                        <p:cTn id="31" dur="500"/>
                                        <p:tgtEl>
                                          <p:spTgt spid="84">
                                            <p:txEl>
                                              <p:pRg st="0" end="0"/>
                                            </p:txEl>
                                          </p:spTgt>
                                        </p:tgtEl>
                                        <p:attrNameLst>
                                          <p:attrName>ppt_y</p:attrName>
                                        </p:attrNameLst>
                                      </p:cBhvr>
                                      <p:tavLst>
                                        <p:tav tm="0">
                                          <p:val>
                                            <p:strVal val="#ppt_y+#ppt_h*1.125000"/>
                                          </p:val>
                                        </p:tav>
                                        <p:tav tm="100000">
                                          <p:val>
                                            <p:strVal val="#ppt_y"/>
                                          </p:val>
                                        </p:tav>
                                      </p:tavLst>
                                    </p:anim>
                                    <p:animEffect transition="in" filter="wipe(up)">
                                      <p:cBhvr>
                                        <p:cTn id="32" dur="500"/>
                                        <p:tgtEl>
                                          <p:spTgt spid="84">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85">
                                            <p:txEl>
                                              <p:pRg st="0" end="0"/>
                                            </p:txEl>
                                          </p:spTgt>
                                        </p:tgtEl>
                                        <p:attrNameLst>
                                          <p:attrName>style.visibility</p:attrName>
                                        </p:attrNameLst>
                                      </p:cBhvr>
                                      <p:to>
                                        <p:strVal val="visible"/>
                                      </p:to>
                                    </p:set>
                                    <p:anim calcmode="lin" valueType="num">
                                      <p:cBhvr additive="base">
                                        <p:cTn id="37" dur="500"/>
                                        <p:tgtEl>
                                          <p:spTgt spid="85">
                                            <p:txEl>
                                              <p:pRg st="0" end="0"/>
                                            </p:txEl>
                                          </p:spTgt>
                                        </p:tgtEl>
                                        <p:attrNameLst>
                                          <p:attrName>ppt_y</p:attrName>
                                        </p:attrNameLst>
                                      </p:cBhvr>
                                      <p:tavLst>
                                        <p:tav tm="0">
                                          <p:val>
                                            <p:strVal val="#ppt_y+#ppt_h*1.125000"/>
                                          </p:val>
                                        </p:tav>
                                        <p:tav tm="100000">
                                          <p:val>
                                            <p:strVal val="#ppt_y"/>
                                          </p:val>
                                        </p:tav>
                                      </p:tavLst>
                                    </p:anim>
                                    <p:animEffect transition="in" filter="wipe(up)">
                                      <p:cBhvr>
                                        <p:cTn id="38" dur="500"/>
                                        <p:tgtEl>
                                          <p:spTgt spid="85">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nodeType="clickEffect">
                                  <p:stCondLst>
                                    <p:cond delay="0"/>
                                  </p:stCondLst>
                                  <p:childTnLst>
                                    <p:set>
                                      <p:cBhvr>
                                        <p:cTn id="42" dur="1" fill="hold">
                                          <p:stCondLst>
                                            <p:cond delay="0"/>
                                          </p:stCondLst>
                                        </p:cTn>
                                        <p:tgtEl>
                                          <p:spTgt spid="86">
                                            <p:txEl>
                                              <p:pRg st="0" end="0"/>
                                            </p:txEl>
                                          </p:spTgt>
                                        </p:tgtEl>
                                        <p:attrNameLst>
                                          <p:attrName>style.visibility</p:attrName>
                                        </p:attrNameLst>
                                      </p:cBhvr>
                                      <p:to>
                                        <p:strVal val="visible"/>
                                      </p:to>
                                    </p:set>
                                    <p:anim calcmode="lin" valueType="num">
                                      <p:cBhvr additive="base">
                                        <p:cTn id="43" dur="500"/>
                                        <p:tgtEl>
                                          <p:spTgt spid="86">
                                            <p:txEl>
                                              <p:pRg st="0" end="0"/>
                                            </p:txEl>
                                          </p:spTgt>
                                        </p:tgtEl>
                                        <p:attrNameLst>
                                          <p:attrName>ppt_y</p:attrName>
                                        </p:attrNameLst>
                                      </p:cBhvr>
                                      <p:tavLst>
                                        <p:tav tm="0">
                                          <p:val>
                                            <p:strVal val="#ppt_y+#ppt_h*1.125000"/>
                                          </p:val>
                                        </p:tav>
                                        <p:tav tm="100000">
                                          <p:val>
                                            <p:strVal val="#ppt_y"/>
                                          </p:val>
                                        </p:tav>
                                      </p:tavLst>
                                    </p:anim>
                                    <p:animEffect transition="in" filter="wipe(up)">
                                      <p:cBhvr>
                                        <p:cTn id="44" dur="500"/>
                                        <p:tgtEl>
                                          <p:spTgt spid="86">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4" fill="hold" nodeType="clickEffect">
                                  <p:stCondLst>
                                    <p:cond delay="0"/>
                                  </p:stCondLst>
                                  <p:childTnLst>
                                    <p:set>
                                      <p:cBhvr>
                                        <p:cTn id="48" dur="1" fill="hold">
                                          <p:stCondLst>
                                            <p:cond delay="0"/>
                                          </p:stCondLst>
                                        </p:cTn>
                                        <p:tgtEl>
                                          <p:spTgt spid="87">
                                            <p:txEl>
                                              <p:pRg st="0" end="0"/>
                                            </p:txEl>
                                          </p:spTgt>
                                        </p:tgtEl>
                                        <p:attrNameLst>
                                          <p:attrName>style.visibility</p:attrName>
                                        </p:attrNameLst>
                                      </p:cBhvr>
                                      <p:to>
                                        <p:strVal val="visible"/>
                                      </p:to>
                                    </p:set>
                                    <p:anim calcmode="lin" valueType="num">
                                      <p:cBhvr additive="base">
                                        <p:cTn id="49" dur="500"/>
                                        <p:tgtEl>
                                          <p:spTgt spid="87">
                                            <p:txEl>
                                              <p:pRg st="0" end="0"/>
                                            </p:txEl>
                                          </p:spTgt>
                                        </p:tgtEl>
                                        <p:attrNameLst>
                                          <p:attrName>ppt_y</p:attrName>
                                        </p:attrNameLst>
                                      </p:cBhvr>
                                      <p:tavLst>
                                        <p:tav tm="0">
                                          <p:val>
                                            <p:strVal val="#ppt_y+#ppt_h*1.125000"/>
                                          </p:val>
                                        </p:tav>
                                        <p:tav tm="100000">
                                          <p:val>
                                            <p:strVal val="#ppt_y"/>
                                          </p:val>
                                        </p:tav>
                                      </p:tavLst>
                                    </p:anim>
                                    <p:animEffect transition="in" filter="wipe(up)">
                                      <p:cBhvr>
                                        <p:cTn id="50" dur="500"/>
                                        <p:tgtEl>
                                          <p:spTgt spid="87">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2" presetClass="entr" presetSubtype="4" fill="hold" nodeType="clickEffect">
                                  <p:stCondLst>
                                    <p:cond delay="0"/>
                                  </p:stCondLst>
                                  <p:childTnLst>
                                    <p:set>
                                      <p:cBhvr>
                                        <p:cTn id="54" dur="1" fill="hold">
                                          <p:stCondLst>
                                            <p:cond delay="0"/>
                                          </p:stCondLst>
                                        </p:cTn>
                                        <p:tgtEl>
                                          <p:spTgt spid="88">
                                            <p:txEl>
                                              <p:pRg st="0" end="0"/>
                                            </p:txEl>
                                          </p:spTgt>
                                        </p:tgtEl>
                                        <p:attrNameLst>
                                          <p:attrName>style.visibility</p:attrName>
                                        </p:attrNameLst>
                                      </p:cBhvr>
                                      <p:to>
                                        <p:strVal val="visible"/>
                                      </p:to>
                                    </p:set>
                                    <p:anim calcmode="lin" valueType="num">
                                      <p:cBhvr additive="base">
                                        <p:cTn id="55" dur="500"/>
                                        <p:tgtEl>
                                          <p:spTgt spid="88">
                                            <p:txEl>
                                              <p:pRg st="0" end="0"/>
                                            </p:txEl>
                                          </p:spTgt>
                                        </p:tgtEl>
                                        <p:attrNameLst>
                                          <p:attrName>ppt_y</p:attrName>
                                        </p:attrNameLst>
                                      </p:cBhvr>
                                      <p:tavLst>
                                        <p:tav tm="0">
                                          <p:val>
                                            <p:strVal val="#ppt_y+#ppt_h*1.125000"/>
                                          </p:val>
                                        </p:tav>
                                        <p:tav tm="100000">
                                          <p:val>
                                            <p:strVal val="#ppt_y"/>
                                          </p:val>
                                        </p:tav>
                                      </p:tavLst>
                                    </p:anim>
                                    <p:animEffect transition="in" filter="wipe(up)">
                                      <p:cBhvr>
                                        <p:cTn id="56" dur="500"/>
                                        <p:tgtEl>
                                          <p:spTgt spid="8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itchFamily="2" charset="-122"/>
              </a:rPr>
              <a:t>第一课件网，无需注册，免费下载。</a:t>
            </a:r>
            <a:endParaRPr lang="zh-CN" altLang="en-US" sz="3200" b="1" dirty="0">
              <a:solidFill>
                <a:srgbClr val="002060"/>
              </a:solidFill>
              <a:latin typeface="等线"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14" name="文本框 13"/>
          <p:cNvSpPr txBox="1"/>
          <p:nvPr/>
        </p:nvSpPr>
        <p:spPr>
          <a:xfrm>
            <a:off x="3514090" y="3896360"/>
            <a:ext cx="5163820" cy="46037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一个笔袋</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元，</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84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元可以买多少个？</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8" name="组合 17"/>
          <p:cNvGrpSpPr/>
          <p:nvPr/>
        </p:nvGrpSpPr>
        <p:grpSpPr>
          <a:xfrm>
            <a:off x="1290955" y="4188460"/>
            <a:ext cx="6949440" cy="1985010"/>
            <a:chOff x="2033" y="7268"/>
            <a:chExt cx="10944" cy="3126"/>
          </a:xfrm>
        </p:grpSpPr>
        <p:grpSp>
          <p:nvGrpSpPr>
            <p:cNvPr id="16" name="组合 15"/>
            <p:cNvGrpSpPr/>
            <p:nvPr/>
          </p:nvGrpSpPr>
          <p:grpSpPr>
            <a:xfrm>
              <a:off x="6169" y="8274"/>
              <a:ext cx="6808" cy="1356"/>
              <a:chOff x="7221" y="8274"/>
              <a:chExt cx="6808" cy="1356"/>
            </a:xfrm>
          </p:grpSpPr>
          <p:grpSp>
            <p:nvGrpSpPr>
              <p:cNvPr id="64" name="组合 63"/>
              <p:cNvGrpSpPr/>
              <p:nvPr/>
            </p:nvGrpSpPr>
            <p:grpSpPr>
              <a:xfrm rot="0">
                <a:off x="7221" y="8274"/>
                <a:ext cx="6809" cy="1357"/>
                <a:chOff x="10439" y="4084"/>
                <a:chExt cx="6280" cy="3054"/>
              </a:xfrm>
            </p:grpSpPr>
            <p:sp>
              <p:nvSpPr>
                <p:cNvPr id="61" name="圆角矩形标注 60"/>
                <p:cNvSpPr/>
                <p:nvPr/>
              </p:nvSpPr>
              <p:spPr>
                <a:xfrm>
                  <a:off x="10439" y="4084"/>
                  <a:ext cx="6281" cy="3054"/>
                </a:xfrm>
                <a:prstGeom prst="wedgeRoundRectCallout">
                  <a:avLst>
                    <a:gd name="adj1" fmla="val -59926"/>
                    <a:gd name="adj2" fmla="val -27376"/>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619" y="4282"/>
                  <a:ext cx="5921" cy="2657"/>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5" name="文本框 14"/>
              <p:cNvSpPr txBox="1"/>
              <p:nvPr/>
            </p:nvSpPr>
            <p:spPr>
              <a:xfrm>
                <a:off x="7868" y="8345"/>
                <a:ext cx="5568" cy="1016"/>
              </a:xfrm>
              <a:prstGeom prst="rect">
                <a:avLst/>
              </a:prstGeom>
              <a:noFill/>
            </p:spPr>
            <p:txBody>
              <a:bodyPr wrap="none" rtlCol="0">
                <a:spAutoFit/>
              </a:bodyPr>
              <a:p>
                <a:pPr algn="ctr">
                  <a:lnSpc>
                    <a:spcPct val="150000"/>
                  </a:lnSpc>
                </a:pPr>
                <a:r>
                  <a:rPr lang="zh-CN" altLang="en-US" sz="2400"/>
                  <a:t>你知道了哪些数学信息？</a:t>
                </a:r>
                <a:endParaRPr lang="zh-CN" altLang="en-US" sz="2400"/>
              </a:p>
            </p:txBody>
          </p:sp>
        </p:grpSp>
        <p:pic>
          <p:nvPicPr>
            <p:cNvPr id="17" name="图片 16" descr="51miz-E1245332-CAA2428F"/>
            <p:cNvPicPr>
              <a:picLocks noChangeAspect="1"/>
            </p:cNvPicPr>
            <p:nvPr/>
          </p:nvPicPr>
          <p:blipFill>
            <a:blip r:embed="rId2"/>
            <a:stretch>
              <a:fillRect/>
            </a:stretch>
          </p:blipFill>
          <p:spPr>
            <a:xfrm flipH="1">
              <a:off x="2033" y="7268"/>
              <a:ext cx="3126" cy="3126"/>
            </a:xfrm>
            <a:prstGeom prst="rect">
              <a:avLst/>
            </a:prstGeom>
          </p:spPr>
        </p:pic>
      </p:grpSp>
      <p:pic>
        <p:nvPicPr>
          <p:cNvPr id="4" name="图片 3" descr="微信图片_20220826212204"/>
          <p:cNvPicPr>
            <a:picLocks noChangeAspect="1"/>
          </p:cNvPicPr>
          <p:nvPr/>
        </p:nvPicPr>
        <p:blipFill>
          <a:blip r:embed="rId3">
            <a:clrChange>
              <a:clrFrom>
                <a:srgbClr val="FFFFFF">
                  <a:alpha val="100000"/>
                </a:srgbClr>
              </a:clrFrom>
              <a:clrTo>
                <a:srgbClr val="FFFFFF">
                  <a:alpha val="100000"/>
                  <a:alpha val="0"/>
                </a:srgbClr>
              </a:clrTo>
            </a:clrChange>
          </a:blip>
          <a:srcRect l="15462" t="5917" r="20306" b="77491"/>
          <a:stretch>
            <a:fillRect/>
          </a:stretch>
        </p:blipFill>
        <p:spPr>
          <a:xfrm>
            <a:off x="3431540" y="1406525"/>
            <a:ext cx="5329555" cy="19469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14" name="文本框 13"/>
          <p:cNvSpPr txBox="1"/>
          <p:nvPr/>
        </p:nvSpPr>
        <p:spPr>
          <a:xfrm>
            <a:off x="3401695" y="1508125"/>
            <a:ext cx="5163820" cy="46037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一个笔袋</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元，</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84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元可以买多少个？</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6" name="下箭头 15"/>
          <p:cNvSpPr/>
          <p:nvPr/>
        </p:nvSpPr>
        <p:spPr>
          <a:xfrm>
            <a:off x="4267835" y="2073275"/>
            <a:ext cx="422275" cy="421640"/>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下箭头 22"/>
          <p:cNvSpPr/>
          <p:nvPr/>
        </p:nvSpPr>
        <p:spPr>
          <a:xfrm>
            <a:off x="7231380" y="2073275"/>
            <a:ext cx="422275" cy="421640"/>
          </a:xfrm>
          <a:prstGeom prst="down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下箭头 31"/>
          <p:cNvSpPr/>
          <p:nvPr/>
        </p:nvSpPr>
        <p:spPr>
          <a:xfrm>
            <a:off x="5814695" y="2073275"/>
            <a:ext cx="422275" cy="421640"/>
          </a:xfrm>
          <a:prstGeom prst="down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 name="组合 8"/>
          <p:cNvGrpSpPr/>
          <p:nvPr/>
        </p:nvGrpSpPr>
        <p:grpSpPr>
          <a:xfrm>
            <a:off x="3868420" y="2599690"/>
            <a:ext cx="1167130" cy="699770"/>
            <a:chOff x="3822" y="7506"/>
            <a:chExt cx="3832" cy="1102"/>
          </a:xfrm>
        </p:grpSpPr>
        <p:sp>
          <p:nvSpPr>
            <p:cNvPr id="17" name="圆角矩形 16"/>
            <p:cNvSpPr/>
            <p:nvPr/>
          </p:nvSpPr>
          <p:spPr>
            <a:xfrm>
              <a:off x="3822" y="7506"/>
              <a:ext cx="3832" cy="1102"/>
            </a:xfrm>
            <a:prstGeom prst="roundRect">
              <a:avLst/>
            </a:prstGeom>
            <a:solidFill>
              <a:schemeClr val="bg1"/>
            </a:solidFill>
            <a:ln w="44450">
              <a:solidFill>
                <a:srgbClr val="FF0000"/>
              </a:solidFill>
            </a:ln>
            <a:effectLst>
              <a:outerShdw blurRad="1270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nvSpPr>
          <p:spPr>
            <a:xfrm>
              <a:off x="4310" y="7694"/>
              <a:ext cx="3190" cy="725"/>
            </a:xfrm>
            <a:prstGeom prst="rect">
              <a:avLst/>
            </a:prstGeom>
            <a:noFill/>
          </p:spPr>
          <p:txBody>
            <a:bodyPr wrap="square" rtlCol="0" anchor="t">
              <a:spAutoFit/>
            </a:bodyPr>
            <a:p>
              <a:r>
                <a:rPr lang="zh-CN" altLang="en-US" sz="2400" dirty="0">
                  <a:latin typeface="微软雅黑" panose="020B0503020204020204" pitchFamily="34" charset="-122"/>
                  <a:ea typeface="微软雅黑" panose="020B0503020204020204" pitchFamily="34" charset="-122"/>
                  <a:sym typeface="+mn-ea"/>
                </a:rPr>
                <a:t>单价</a:t>
              </a:r>
              <a:endParaRPr lang="zh-CN" altLang="en-US" sz="2400" dirty="0">
                <a:latin typeface="微软雅黑" panose="020B0503020204020204" pitchFamily="34" charset="-122"/>
                <a:ea typeface="微软雅黑" panose="020B0503020204020204" pitchFamily="34" charset="-122"/>
                <a:sym typeface="+mn-ea"/>
              </a:endParaRPr>
            </a:p>
          </p:txBody>
        </p:sp>
      </p:grpSp>
      <p:grpSp>
        <p:nvGrpSpPr>
          <p:cNvPr id="21" name="组合 20"/>
          <p:cNvGrpSpPr/>
          <p:nvPr/>
        </p:nvGrpSpPr>
        <p:grpSpPr>
          <a:xfrm>
            <a:off x="6934200" y="2574290"/>
            <a:ext cx="1287668" cy="699770"/>
            <a:chOff x="10187" y="8664"/>
            <a:chExt cx="2724" cy="1102"/>
          </a:xfrm>
        </p:grpSpPr>
        <p:sp>
          <p:nvSpPr>
            <p:cNvPr id="30" name="圆角矩形 29"/>
            <p:cNvSpPr/>
            <p:nvPr/>
          </p:nvSpPr>
          <p:spPr>
            <a:xfrm>
              <a:off x="10187" y="8664"/>
              <a:ext cx="2437" cy="1102"/>
            </a:xfrm>
            <a:prstGeom prst="roundRect">
              <a:avLst/>
            </a:prstGeom>
            <a:solidFill>
              <a:schemeClr val="bg1"/>
            </a:solidFill>
            <a:ln w="44450">
              <a:solidFill>
                <a:schemeClr val="tx1"/>
              </a:solidFill>
            </a:ln>
            <a:effectLst>
              <a:outerShdw blurRad="1270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文本框 35"/>
            <p:cNvSpPr txBox="1"/>
            <p:nvPr/>
          </p:nvSpPr>
          <p:spPr>
            <a:xfrm>
              <a:off x="10570" y="8852"/>
              <a:ext cx="2341" cy="725"/>
            </a:xfrm>
            <a:prstGeom prst="rect">
              <a:avLst/>
            </a:prstGeom>
            <a:noFill/>
          </p:spPr>
          <p:txBody>
            <a:bodyPr wrap="square" rtlCol="0" anchor="t">
              <a:spAutoFit/>
            </a:bodyPr>
            <a:p>
              <a:r>
                <a:rPr lang="zh-CN" altLang="en-US" sz="2400" dirty="0">
                  <a:latin typeface="微软雅黑" panose="020B0503020204020204" pitchFamily="34" charset="-122"/>
                  <a:ea typeface="微软雅黑" panose="020B0503020204020204" pitchFamily="34" charset="-122"/>
                  <a:sym typeface="+mn-ea"/>
                </a:rPr>
                <a:t>数量</a:t>
              </a:r>
              <a:endParaRPr lang="zh-CN" altLang="en-US" sz="2400" dirty="0">
                <a:latin typeface="微软雅黑" panose="020B0503020204020204" pitchFamily="34" charset="-122"/>
                <a:ea typeface="微软雅黑" panose="020B0503020204020204" pitchFamily="34" charset="-122"/>
                <a:sym typeface="+mn-ea"/>
              </a:endParaRPr>
            </a:p>
          </p:txBody>
        </p:sp>
      </p:grpSp>
      <p:grpSp>
        <p:nvGrpSpPr>
          <p:cNvPr id="37" name="组合 36"/>
          <p:cNvGrpSpPr/>
          <p:nvPr/>
        </p:nvGrpSpPr>
        <p:grpSpPr>
          <a:xfrm>
            <a:off x="5458460" y="2595880"/>
            <a:ext cx="1270488" cy="699770"/>
            <a:chOff x="3822" y="7506"/>
            <a:chExt cx="4288" cy="1102"/>
          </a:xfrm>
        </p:grpSpPr>
        <p:sp>
          <p:nvSpPr>
            <p:cNvPr id="38" name="圆角矩形 37"/>
            <p:cNvSpPr/>
            <p:nvPr/>
          </p:nvSpPr>
          <p:spPr>
            <a:xfrm>
              <a:off x="3822" y="7506"/>
              <a:ext cx="3832" cy="1102"/>
            </a:xfrm>
            <a:prstGeom prst="roundRect">
              <a:avLst/>
            </a:prstGeom>
            <a:solidFill>
              <a:schemeClr val="bg1"/>
            </a:solidFill>
            <a:ln w="44450">
              <a:solidFill>
                <a:srgbClr val="00B050"/>
              </a:solidFill>
            </a:ln>
            <a:effectLst>
              <a:outerShdw blurRad="1270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文本框 38"/>
            <p:cNvSpPr txBox="1"/>
            <p:nvPr/>
          </p:nvSpPr>
          <p:spPr>
            <a:xfrm>
              <a:off x="4462" y="7694"/>
              <a:ext cx="3648" cy="725"/>
            </a:xfrm>
            <a:prstGeom prst="rect">
              <a:avLst/>
            </a:prstGeom>
            <a:noFill/>
          </p:spPr>
          <p:txBody>
            <a:bodyPr wrap="square" rtlCol="0" anchor="t">
              <a:spAutoFit/>
            </a:bodyPr>
            <a:p>
              <a:r>
                <a:rPr lang="zh-CN" altLang="en-US" sz="2400" dirty="0">
                  <a:latin typeface="微软雅黑" panose="020B0503020204020204" pitchFamily="34" charset="-122"/>
                  <a:ea typeface="微软雅黑" panose="020B0503020204020204" pitchFamily="34" charset="-122"/>
                  <a:sym typeface="+mn-ea"/>
                </a:rPr>
                <a:t>总价</a:t>
              </a:r>
              <a:endParaRPr lang="zh-CN" altLang="en-US" sz="2400" dirty="0">
                <a:latin typeface="微软雅黑" panose="020B0503020204020204" pitchFamily="34" charset="-122"/>
                <a:ea typeface="微软雅黑" panose="020B0503020204020204" pitchFamily="34" charset="-122"/>
                <a:sym typeface="+mn-ea"/>
              </a:endParaRPr>
            </a:p>
          </p:txBody>
        </p:sp>
      </p:grpSp>
      <p:sp>
        <p:nvSpPr>
          <p:cNvPr id="3" name="圆角矩形 2"/>
          <p:cNvSpPr/>
          <p:nvPr/>
        </p:nvSpPr>
        <p:spPr>
          <a:xfrm>
            <a:off x="3409315" y="1414780"/>
            <a:ext cx="2139315" cy="579120"/>
          </a:xfrm>
          <a:prstGeom prst="round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圆角矩形 3"/>
          <p:cNvSpPr/>
          <p:nvPr/>
        </p:nvSpPr>
        <p:spPr>
          <a:xfrm>
            <a:off x="5567045" y="1414780"/>
            <a:ext cx="805815" cy="579120"/>
          </a:xfrm>
          <a:prstGeom prst="roundRect">
            <a:avLst/>
          </a:prstGeom>
          <a:noFill/>
          <a:ln w="412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圆角矩形 4"/>
          <p:cNvSpPr/>
          <p:nvPr/>
        </p:nvSpPr>
        <p:spPr>
          <a:xfrm>
            <a:off x="6372860" y="1414780"/>
            <a:ext cx="2139315" cy="579120"/>
          </a:xfrm>
          <a:prstGeom prst="roundRect">
            <a:avLst/>
          </a:prstGeom>
          <a:noFill/>
          <a:ln w="412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4" name="组合 53"/>
          <p:cNvGrpSpPr/>
          <p:nvPr/>
        </p:nvGrpSpPr>
        <p:grpSpPr>
          <a:xfrm>
            <a:off x="3945255" y="3923030"/>
            <a:ext cx="4050030" cy="699770"/>
            <a:chOff x="6271" y="6846"/>
            <a:chExt cx="6378" cy="1102"/>
          </a:xfrm>
        </p:grpSpPr>
        <p:sp>
          <p:nvSpPr>
            <p:cNvPr id="51" name="圆角矩形 50"/>
            <p:cNvSpPr/>
            <p:nvPr/>
          </p:nvSpPr>
          <p:spPr>
            <a:xfrm>
              <a:off x="6271" y="6846"/>
              <a:ext cx="6378" cy="1102"/>
            </a:xfrm>
            <a:prstGeom prst="roundRect">
              <a:avLst/>
            </a:prstGeom>
            <a:solidFill>
              <a:srgbClr val="92D050"/>
            </a:solidFill>
            <a:ln w="44450">
              <a:solidFill>
                <a:srgbClr val="7030A0"/>
              </a:solidFill>
            </a:ln>
            <a:effectLst>
              <a:outerShdw blurRad="1270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4" name="文本框 33"/>
            <p:cNvSpPr txBox="1"/>
            <p:nvPr/>
          </p:nvSpPr>
          <p:spPr>
            <a:xfrm>
              <a:off x="6966" y="7041"/>
              <a:ext cx="5034"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总价</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单价</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数量</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6" name="文本框 5"/>
          <p:cNvSpPr txBox="1"/>
          <p:nvPr/>
        </p:nvSpPr>
        <p:spPr>
          <a:xfrm>
            <a:off x="5109845" y="5250180"/>
            <a:ext cx="1619250" cy="460375"/>
          </a:xfrm>
          <a:prstGeom prst="rect">
            <a:avLst/>
          </a:prstGeom>
          <a:noFill/>
        </p:spPr>
        <p:txBody>
          <a:bodyPr wrap="none" rtlCol="0"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84 ÷ 21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up)">
                                      <p:cBhvr>
                                        <p:cTn id="13" dur="500"/>
                                        <p:tgtEl>
                                          <p:spTgt spid="16"/>
                                        </p:tgtEl>
                                      </p:cBhvr>
                                    </p:animEffect>
                                  </p:childTnLst>
                                </p:cTn>
                              </p:par>
                            </p:childTnLst>
                          </p:cTn>
                        </p:par>
                        <p:par>
                          <p:cTn id="14" fill="hold">
                            <p:stCondLst>
                              <p:cond delay="500"/>
                            </p:stCondLst>
                            <p:childTnLst>
                              <p:par>
                                <p:cTn id="15" presetID="55" presetClass="entr" presetSubtype="0" fill="hold" nodeType="afterEffect">
                                  <p:stCondLst>
                                    <p:cond delay="0"/>
                                  </p:stCondLst>
                                  <p:childTnLst>
                                    <p:set>
                                      <p:cBhvr>
                                        <p:cTn id="16" dur="500"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strVal val="#ppt_w*0.70"/>
                                          </p:val>
                                        </p:tav>
                                        <p:tav tm="100000">
                                          <p:val>
                                            <p:strVal val="#ppt_w"/>
                                          </p:val>
                                        </p:tav>
                                      </p:tavLst>
                                    </p:anim>
                                    <p:anim calcmode="lin" valueType="num">
                                      <p:cBhvr>
                                        <p:cTn id="18" dur="500" fill="hold"/>
                                        <p:tgtEl>
                                          <p:spTgt spid="9"/>
                                        </p:tgtEl>
                                        <p:attrNameLst>
                                          <p:attrName>ppt_h</p:attrName>
                                        </p:attrNameLst>
                                      </p:cBhvr>
                                      <p:tavLst>
                                        <p:tav tm="0">
                                          <p:val>
                                            <p:strVal val="#ppt_h"/>
                                          </p:val>
                                        </p:tav>
                                        <p:tav tm="100000">
                                          <p:val>
                                            <p:strVal val="#ppt_h"/>
                                          </p:val>
                                        </p:tav>
                                      </p:tavLst>
                                    </p:anim>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3" presetClass="entr" presetSubtype="16"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wipe(up)">
                                      <p:cBhvr>
                                        <p:cTn id="30" dur="500"/>
                                        <p:tgtEl>
                                          <p:spTgt spid="32"/>
                                        </p:tgtEl>
                                      </p:cBhvr>
                                    </p:animEffect>
                                  </p:childTnLst>
                                </p:cTn>
                              </p:par>
                            </p:childTnLst>
                          </p:cTn>
                        </p:par>
                        <p:par>
                          <p:cTn id="31" fill="hold">
                            <p:stCondLst>
                              <p:cond delay="500"/>
                            </p:stCondLst>
                            <p:childTnLst>
                              <p:par>
                                <p:cTn id="32" presetID="55" presetClass="entr" presetSubtype="0" fill="hold" nodeType="afterEffect">
                                  <p:stCondLst>
                                    <p:cond delay="0"/>
                                  </p:stCondLst>
                                  <p:childTnLst>
                                    <p:set>
                                      <p:cBhvr>
                                        <p:cTn id="33" dur="500" fill="hold">
                                          <p:stCondLst>
                                            <p:cond delay="0"/>
                                          </p:stCondLst>
                                        </p:cTn>
                                        <p:tgtEl>
                                          <p:spTgt spid="37"/>
                                        </p:tgtEl>
                                        <p:attrNameLst>
                                          <p:attrName>style.visibility</p:attrName>
                                        </p:attrNameLst>
                                      </p:cBhvr>
                                      <p:to>
                                        <p:strVal val="visible"/>
                                      </p:to>
                                    </p:set>
                                    <p:anim calcmode="lin" valueType="num">
                                      <p:cBhvr>
                                        <p:cTn id="34" dur="500" fill="hold"/>
                                        <p:tgtEl>
                                          <p:spTgt spid="37"/>
                                        </p:tgtEl>
                                        <p:attrNameLst>
                                          <p:attrName>ppt_w</p:attrName>
                                        </p:attrNameLst>
                                      </p:cBhvr>
                                      <p:tavLst>
                                        <p:tav tm="0">
                                          <p:val>
                                            <p:strVal val="#ppt_w*0.70"/>
                                          </p:val>
                                        </p:tav>
                                        <p:tav tm="100000">
                                          <p:val>
                                            <p:strVal val="#ppt_w"/>
                                          </p:val>
                                        </p:tav>
                                      </p:tavLst>
                                    </p:anim>
                                    <p:anim calcmode="lin" valueType="num">
                                      <p:cBhvr>
                                        <p:cTn id="35" dur="500" fill="hold"/>
                                        <p:tgtEl>
                                          <p:spTgt spid="37"/>
                                        </p:tgtEl>
                                        <p:attrNameLst>
                                          <p:attrName>ppt_h</p:attrName>
                                        </p:attrNameLst>
                                      </p:cBhvr>
                                      <p:tavLst>
                                        <p:tav tm="0">
                                          <p:val>
                                            <p:strVal val="#ppt_h"/>
                                          </p:val>
                                        </p:tav>
                                        <p:tav tm="100000">
                                          <p:val>
                                            <p:strVal val="#ppt_h"/>
                                          </p:val>
                                        </p:tav>
                                      </p:tavLst>
                                    </p:anim>
                                    <p:animEffect transition="in" filter="fade">
                                      <p:cBhvr>
                                        <p:cTn id="36" dur="500"/>
                                        <p:tgtEl>
                                          <p:spTgt spid="37"/>
                                        </p:tgtEl>
                                      </p:cBhvr>
                                    </p:animEffect>
                                  </p:childTnLst>
                                </p:cTn>
                              </p:par>
                            </p:childTnLst>
                          </p:cTn>
                        </p:par>
                      </p:childTnLst>
                    </p:cTn>
                  </p:par>
                  <p:par>
                    <p:cTn id="37" fill="hold">
                      <p:stCondLst>
                        <p:cond delay="indefinite"/>
                      </p:stCondLst>
                      <p:childTnLst>
                        <p:par>
                          <p:cTn id="38" fill="hold">
                            <p:stCondLst>
                              <p:cond delay="0"/>
                            </p:stCondLst>
                            <p:childTnLst>
                              <p:par>
                                <p:cTn id="39" presetID="23" presetClass="entr" presetSubtype="16" fill="hold" grpId="0" nodeType="click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p:cTn id="41" dur="500" fill="hold"/>
                                        <p:tgtEl>
                                          <p:spTgt spid="5"/>
                                        </p:tgtEl>
                                        <p:attrNameLst>
                                          <p:attrName>ppt_w</p:attrName>
                                        </p:attrNameLst>
                                      </p:cBhvr>
                                      <p:tavLst>
                                        <p:tav tm="0">
                                          <p:val>
                                            <p:fltVal val="0"/>
                                          </p:val>
                                        </p:tav>
                                        <p:tav tm="100000">
                                          <p:val>
                                            <p:strVal val="#ppt_w"/>
                                          </p:val>
                                        </p:tav>
                                      </p:tavLst>
                                    </p:anim>
                                    <p:anim calcmode="lin" valueType="num">
                                      <p:cBhvr>
                                        <p:cTn id="42"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up)">
                                      <p:cBhvr>
                                        <p:cTn id="47" dur="500"/>
                                        <p:tgtEl>
                                          <p:spTgt spid="23"/>
                                        </p:tgtEl>
                                      </p:cBhvr>
                                    </p:animEffect>
                                  </p:childTnLst>
                                </p:cTn>
                              </p:par>
                            </p:childTnLst>
                          </p:cTn>
                        </p:par>
                        <p:par>
                          <p:cTn id="48" fill="hold">
                            <p:stCondLst>
                              <p:cond delay="500"/>
                            </p:stCondLst>
                            <p:childTnLst>
                              <p:par>
                                <p:cTn id="49" presetID="55" presetClass="entr" presetSubtype="0" fill="hold" nodeType="afterEffect">
                                  <p:stCondLst>
                                    <p:cond delay="0"/>
                                  </p:stCondLst>
                                  <p:childTnLst>
                                    <p:set>
                                      <p:cBhvr>
                                        <p:cTn id="50" dur="500"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ppt_w</p:attrName>
                                        </p:attrNameLst>
                                      </p:cBhvr>
                                      <p:tavLst>
                                        <p:tav tm="0">
                                          <p:val>
                                            <p:strVal val="#ppt_w*0.70"/>
                                          </p:val>
                                        </p:tav>
                                        <p:tav tm="100000">
                                          <p:val>
                                            <p:strVal val="#ppt_w"/>
                                          </p:val>
                                        </p:tav>
                                      </p:tavLst>
                                    </p:anim>
                                    <p:anim calcmode="lin" valueType="num">
                                      <p:cBhvr>
                                        <p:cTn id="52" dur="500" fill="hold"/>
                                        <p:tgtEl>
                                          <p:spTgt spid="21"/>
                                        </p:tgtEl>
                                        <p:attrNameLst>
                                          <p:attrName>ppt_h</p:attrName>
                                        </p:attrNameLst>
                                      </p:cBhvr>
                                      <p:tavLst>
                                        <p:tav tm="0">
                                          <p:val>
                                            <p:strVal val="#ppt_h"/>
                                          </p:val>
                                        </p:tav>
                                        <p:tav tm="100000">
                                          <p:val>
                                            <p:strVal val="#ppt_h"/>
                                          </p:val>
                                        </p:tav>
                                      </p:tavLst>
                                    </p:anim>
                                    <p:animEffect transition="in" filter="fade">
                                      <p:cBhvr>
                                        <p:cTn id="53" dur="500"/>
                                        <p:tgtEl>
                                          <p:spTgt spid="21"/>
                                        </p:tgtEl>
                                      </p:cBhvr>
                                    </p:animEffect>
                                  </p:childTnLst>
                                </p:cTn>
                              </p:par>
                            </p:childTnLst>
                          </p:cTn>
                        </p:par>
                      </p:childTnLst>
                    </p:cTn>
                  </p:par>
                  <p:par>
                    <p:cTn id="54" fill="hold">
                      <p:stCondLst>
                        <p:cond delay="indefinite"/>
                      </p:stCondLst>
                      <p:childTnLst>
                        <p:par>
                          <p:cTn id="55" fill="hold">
                            <p:stCondLst>
                              <p:cond delay="0"/>
                            </p:stCondLst>
                            <p:childTnLst>
                              <p:par>
                                <p:cTn id="56" presetID="34" presetClass="entr" presetSubtype="0" fill="hold" nodeType="clickEffect">
                                  <p:stCondLst>
                                    <p:cond delay="0"/>
                                  </p:stCondLst>
                                  <p:childTnLst>
                                    <p:set>
                                      <p:cBhvr>
                                        <p:cTn id="57" dur="1" fill="hold">
                                          <p:stCondLst>
                                            <p:cond delay="0"/>
                                          </p:stCondLst>
                                        </p:cTn>
                                        <p:tgtEl>
                                          <p:spTgt spid="54"/>
                                        </p:tgtEl>
                                        <p:attrNameLst>
                                          <p:attrName>style.visibility</p:attrName>
                                        </p:attrNameLst>
                                      </p:cBhvr>
                                      <p:to>
                                        <p:strVal val="visible"/>
                                      </p:to>
                                    </p:set>
                                    <p:anim from="(-#ppt_w/2)" to="(#ppt_x)" calcmode="lin" valueType="num">
                                      <p:cBhvr>
                                        <p:cTn id="58" dur="600" fill="hold">
                                          <p:stCondLst>
                                            <p:cond delay="0"/>
                                          </p:stCondLst>
                                        </p:cTn>
                                        <p:tgtEl>
                                          <p:spTgt spid="54"/>
                                        </p:tgtEl>
                                        <p:attrNameLst>
                                          <p:attrName>ppt_x</p:attrName>
                                        </p:attrNameLst>
                                      </p:cBhvr>
                                    </p:anim>
                                    <p:anim from="0" to="-1.0" calcmode="lin" valueType="num">
                                      <p:cBhvr>
                                        <p:cTn id="59" dur="200" decel="50000" autoRev="1" fill="hold">
                                          <p:stCondLst>
                                            <p:cond delay="600"/>
                                          </p:stCondLst>
                                        </p:cTn>
                                        <p:tgtEl>
                                          <p:spTgt spid="54"/>
                                        </p:tgtEl>
                                        <p:attrNameLst>
                                          <p:attrName>xshear</p:attrName>
                                        </p:attrNameLst>
                                      </p:cBhvr>
                                    </p:anim>
                                    <p:animScale>
                                      <p:cBhvr>
                                        <p:cTn id="60" dur="200" decel="100000" autoRev="1" fill="hold">
                                          <p:stCondLst>
                                            <p:cond delay="600"/>
                                          </p:stCondLst>
                                        </p:cTn>
                                        <p:tgtEl>
                                          <p:spTgt spid="54"/>
                                        </p:tgtEl>
                                      </p:cBhvr>
                                      <p:from x="100000" y="100000"/>
                                      <p:to x="80000" y="100000"/>
                                    </p:animScale>
                                    <p:anim by="(#ppt_h/3+#ppt_w*0.1)" calcmode="lin" valueType="num">
                                      <p:cBhvr additive="sum">
                                        <p:cTn id="61" dur="200" decel="100000" autoRev="1" fill="hold">
                                          <p:stCondLst>
                                            <p:cond delay="600"/>
                                          </p:stCondLst>
                                        </p:cTn>
                                        <p:tgtEl>
                                          <p:spTgt spid="54"/>
                                        </p:tgtEl>
                                        <p:attrNameLst>
                                          <p:attrName>ppt_x</p:attrName>
                                        </p:attrNameLst>
                                      </p:cBhvr>
                                    </p:anim>
                                  </p:childTnLst>
                                </p:cTn>
                              </p:par>
                            </p:childTnLst>
                          </p:cTn>
                        </p:par>
                      </p:childTnLst>
                    </p:cTn>
                  </p:par>
                  <p:par>
                    <p:cTn id="62" fill="hold">
                      <p:stCondLst>
                        <p:cond delay="indefinite"/>
                      </p:stCondLst>
                      <p:childTnLst>
                        <p:par>
                          <p:cTn id="63" fill="hold">
                            <p:stCondLst>
                              <p:cond delay="0"/>
                            </p:stCondLst>
                            <p:childTnLst>
                              <p:par>
                                <p:cTn id="64" presetID="12" presetClass="entr" presetSubtype="4" fill="hold" grpId="0" nodeType="clickEffect">
                                  <p:stCondLst>
                                    <p:cond delay="0"/>
                                  </p:stCondLst>
                                  <p:childTnLst>
                                    <p:set>
                                      <p:cBhvr>
                                        <p:cTn id="65" dur="1" fill="hold">
                                          <p:stCondLst>
                                            <p:cond delay="0"/>
                                          </p:stCondLst>
                                        </p:cTn>
                                        <p:tgtEl>
                                          <p:spTgt spid="6"/>
                                        </p:tgtEl>
                                        <p:attrNameLst>
                                          <p:attrName>style.visibility</p:attrName>
                                        </p:attrNameLst>
                                      </p:cBhvr>
                                      <p:to>
                                        <p:strVal val="visible"/>
                                      </p:to>
                                    </p:set>
                                    <p:anim calcmode="lin" valueType="num">
                                      <p:cBhvr additive="base">
                                        <p:cTn id="66" dur="500"/>
                                        <p:tgtEl>
                                          <p:spTgt spid="6"/>
                                        </p:tgtEl>
                                        <p:attrNameLst>
                                          <p:attrName>ppt_y</p:attrName>
                                        </p:attrNameLst>
                                      </p:cBhvr>
                                      <p:tavLst>
                                        <p:tav tm="0">
                                          <p:val>
                                            <p:strVal val="#ppt_y+#ppt_h*1.125000"/>
                                          </p:val>
                                        </p:tav>
                                        <p:tav tm="100000">
                                          <p:val>
                                            <p:strVal val="#ppt_y"/>
                                          </p:val>
                                        </p:tav>
                                      </p:tavLst>
                                    </p:anim>
                                    <p:animEffect transition="in" filter="wipe(up)">
                                      <p:cBhvr>
                                        <p:cTn id="6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23" grpId="0" bldLvl="0" animBg="1"/>
      <p:bldP spid="32" grpId="0" bldLvl="0" animBg="1"/>
      <p:bldP spid="3" grpId="0" animBg="1"/>
      <p:bldP spid="4" grpId="0" animBg="1"/>
      <p:bldP spid="5" grpId="0" animBg="1"/>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6" name="文本框 5"/>
          <p:cNvSpPr txBox="1"/>
          <p:nvPr/>
        </p:nvSpPr>
        <p:spPr>
          <a:xfrm>
            <a:off x="6087745" y="1760220"/>
            <a:ext cx="1619250" cy="460375"/>
          </a:xfrm>
          <a:prstGeom prst="rect">
            <a:avLst/>
          </a:prstGeom>
          <a:noFill/>
        </p:spPr>
        <p:txBody>
          <a:bodyPr wrap="none" rtlCol="0"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84 ÷ 21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7" name="Text Box 30"/>
          <p:cNvSpPr txBox="1">
            <a:spLocks noChangeArrowheads="1"/>
          </p:cNvSpPr>
          <p:nvPr/>
        </p:nvSpPr>
        <p:spPr bwMode="auto">
          <a:xfrm>
            <a:off x="6678469" y="3578187"/>
            <a:ext cx="763739"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8 4</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3" name="组合 17"/>
          <p:cNvGrpSpPr/>
          <p:nvPr/>
        </p:nvGrpSpPr>
        <p:grpSpPr>
          <a:xfrm>
            <a:off x="5942408" y="3127406"/>
            <a:ext cx="1902461" cy="537210"/>
            <a:chOff x="3280128" y="1462810"/>
            <a:chExt cx="2269352" cy="537210"/>
          </a:xfrm>
        </p:grpSpPr>
        <p:pic>
          <p:nvPicPr>
            <p:cNvPr id="19" name="图片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51920" y="1521656"/>
              <a:ext cx="1224136"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 Box 29"/>
            <p:cNvSpPr txBox="1">
              <a:spLocks noChangeArrowheads="1"/>
            </p:cNvSpPr>
            <p:nvPr/>
          </p:nvSpPr>
          <p:spPr bwMode="auto">
            <a:xfrm>
              <a:off x="3280128" y="1462810"/>
              <a:ext cx="930568"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21</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1" name="Text Box 30"/>
            <p:cNvSpPr txBox="1">
              <a:spLocks noChangeArrowheads="1"/>
            </p:cNvSpPr>
            <p:nvPr/>
          </p:nvSpPr>
          <p:spPr bwMode="auto">
            <a:xfrm>
              <a:off x="4173174" y="1465985"/>
              <a:ext cx="1376306"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8 4</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cxnSp>
        <p:nvCxnSpPr>
          <p:cNvPr id="22" name="直接连接符 21"/>
          <p:cNvCxnSpPr>
            <a:cxnSpLocks noChangeShapeType="1"/>
          </p:cNvCxnSpPr>
          <p:nvPr/>
        </p:nvCxnSpPr>
        <p:spPr bwMode="auto">
          <a:xfrm>
            <a:off x="6492895" y="4135945"/>
            <a:ext cx="829904"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sp>
        <p:nvSpPr>
          <p:cNvPr id="23" name="Text Box 29"/>
          <p:cNvSpPr txBox="1">
            <a:spLocks noChangeArrowheads="1"/>
          </p:cNvSpPr>
          <p:nvPr/>
        </p:nvSpPr>
        <p:spPr bwMode="auto">
          <a:xfrm>
            <a:off x="6959911" y="2647210"/>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4" name="Text Box 29"/>
          <p:cNvSpPr txBox="1">
            <a:spLocks noChangeArrowheads="1"/>
          </p:cNvSpPr>
          <p:nvPr/>
        </p:nvSpPr>
        <p:spPr bwMode="auto">
          <a:xfrm>
            <a:off x="6963615" y="4095303"/>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5" name="圆角矩形 24"/>
          <p:cNvSpPr/>
          <p:nvPr/>
        </p:nvSpPr>
        <p:spPr>
          <a:xfrm>
            <a:off x="5982645" y="3218016"/>
            <a:ext cx="428327" cy="421599"/>
          </a:xfrm>
          <a:prstGeom prst="roundRect">
            <a:avLst/>
          </a:prstGeom>
          <a:noFill/>
          <a:ln w="28575">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3" name="Text Box 30"/>
          <p:cNvSpPr txBox="1">
            <a:spLocks noChangeArrowheads="1"/>
          </p:cNvSpPr>
          <p:nvPr/>
        </p:nvSpPr>
        <p:spPr bwMode="auto">
          <a:xfrm>
            <a:off x="5926161" y="2712848"/>
            <a:ext cx="62763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20</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390140" y="4362450"/>
            <a:ext cx="3192780" cy="723900"/>
            <a:chOff x="2334" y="6870"/>
            <a:chExt cx="5028" cy="1140"/>
          </a:xfrm>
        </p:grpSpPr>
        <p:grpSp>
          <p:nvGrpSpPr>
            <p:cNvPr id="9" name="组合 8"/>
            <p:cNvGrpSpPr/>
            <p:nvPr/>
          </p:nvGrpSpPr>
          <p:grpSpPr>
            <a:xfrm rot="0">
              <a:off x="2334" y="6870"/>
              <a:ext cx="5029" cy="1141"/>
              <a:chOff x="5488" y="1621"/>
              <a:chExt cx="12197" cy="3351"/>
            </a:xfrm>
          </p:grpSpPr>
          <p:grpSp>
            <p:nvGrpSpPr>
              <p:cNvPr id="10" name="组合 9"/>
              <p:cNvGrpSpPr/>
              <p:nvPr/>
            </p:nvGrpSpPr>
            <p:grpSpPr>
              <a:xfrm>
                <a:off x="5488" y="1621"/>
                <a:ext cx="12197" cy="3351"/>
                <a:chOff x="5488" y="1621"/>
                <a:chExt cx="12197" cy="3351"/>
              </a:xfrm>
            </p:grpSpPr>
            <p:sp>
              <p:nvSpPr>
                <p:cNvPr id="26" name="圆角矩形 25"/>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圆角矩形 10"/>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圆角矩形 27"/>
              <p:cNvSpPr/>
              <p:nvPr/>
            </p:nvSpPr>
            <p:spPr>
              <a:xfrm>
                <a:off x="5652" y="1932"/>
                <a:ext cx="11815" cy="2631"/>
              </a:xfrm>
              <a:prstGeom prst="roundRect">
                <a:avLst/>
              </a:prstGeom>
              <a:solidFill>
                <a:srgbClr val="F4A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 name="文本框 3"/>
            <p:cNvSpPr txBox="1"/>
            <p:nvPr/>
          </p:nvSpPr>
          <p:spPr>
            <a:xfrm>
              <a:off x="2634" y="7062"/>
              <a:ext cx="4292"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把</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看作</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来试商</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18" name="组合 17"/>
          <p:cNvGrpSpPr/>
          <p:nvPr/>
        </p:nvGrpSpPr>
        <p:grpSpPr>
          <a:xfrm>
            <a:off x="852805" y="1760220"/>
            <a:ext cx="4188460" cy="1936750"/>
            <a:chOff x="1343" y="2772"/>
            <a:chExt cx="6596" cy="3050"/>
          </a:xfrm>
        </p:grpSpPr>
        <p:grpSp>
          <p:nvGrpSpPr>
            <p:cNvPr id="7" name="组合 6"/>
            <p:cNvGrpSpPr/>
            <p:nvPr/>
          </p:nvGrpSpPr>
          <p:grpSpPr>
            <a:xfrm>
              <a:off x="4885" y="3796"/>
              <a:ext cx="3055" cy="1794"/>
              <a:chOff x="2541" y="2772"/>
              <a:chExt cx="3055" cy="1794"/>
            </a:xfrm>
          </p:grpSpPr>
          <p:sp>
            <p:nvSpPr>
              <p:cNvPr id="27" name="圆角矩形标注 26"/>
              <p:cNvSpPr/>
              <p:nvPr/>
            </p:nvSpPr>
            <p:spPr>
              <a:xfrm>
                <a:off x="2541" y="2772"/>
                <a:ext cx="3055" cy="1794"/>
              </a:xfrm>
              <a:prstGeom prst="wedgeRoundRectCallout">
                <a:avLst>
                  <a:gd name="adj1" fmla="val -66714"/>
                  <a:gd name="adj2" fmla="val -15955"/>
                  <a:gd name="adj3" fmla="val 16667"/>
                </a:avLst>
              </a:prstGeom>
              <a:solidFill>
                <a:srgbClr val="F2887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2671" y="2836"/>
                <a:ext cx="2770" cy="1598"/>
              </a:xfrm>
              <a:prstGeom prst="rect">
                <a:avLst/>
              </a:prstGeom>
              <a:noFill/>
            </p:spPr>
            <p:txBody>
              <a:bodyPr wrap="none" rtlCol="0" anchor="t">
                <a:spAutoFit/>
              </a:bodyPr>
              <a:p>
                <a:pPr>
                  <a:lnSpc>
                    <a:spcPct val="15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不是整数</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怎么办？</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8" name="图片 7" descr="图片230"/>
            <p:cNvPicPr>
              <a:picLocks noChangeAspect="1"/>
            </p:cNvPicPr>
            <p:nvPr/>
          </p:nvPicPr>
          <p:blipFill>
            <a:blip r:embed="rId3"/>
            <a:stretch>
              <a:fillRect/>
            </a:stretch>
          </p:blipFill>
          <p:spPr>
            <a:xfrm>
              <a:off x="1343" y="2772"/>
              <a:ext cx="3050" cy="3050"/>
            </a:xfrm>
            <a:prstGeom prst="rect">
              <a:avLst/>
            </a:prstGeom>
          </p:spPr>
        </p:pic>
      </p:grpSp>
      <p:grpSp>
        <p:nvGrpSpPr>
          <p:cNvPr id="16" name="组合 15"/>
          <p:cNvGrpSpPr/>
          <p:nvPr/>
        </p:nvGrpSpPr>
        <p:grpSpPr>
          <a:xfrm>
            <a:off x="8213090" y="2027555"/>
            <a:ext cx="2802890" cy="2802890"/>
            <a:chOff x="10802" y="3193"/>
            <a:chExt cx="4414" cy="4414"/>
          </a:xfrm>
        </p:grpSpPr>
        <p:pic>
          <p:nvPicPr>
            <p:cNvPr id="14" name="图片 13" descr="e97be28d-4d97-43bc-97c4-ae88f0601436"/>
            <p:cNvPicPr>
              <a:picLocks noChangeAspect="1"/>
            </p:cNvPicPr>
            <p:nvPr/>
          </p:nvPicPr>
          <p:blipFill>
            <a:blip r:embed="rId4"/>
            <a:stretch>
              <a:fillRect/>
            </a:stretch>
          </p:blipFill>
          <p:spPr>
            <a:xfrm>
              <a:off x="10802" y="3193"/>
              <a:ext cx="4414" cy="4414"/>
            </a:xfrm>
            <a:prstGeom prst="rect">
              <a:avLst/>
            </a:prstGeom>
          </p:spPr>
        </p:pic>
        <p:sp>
          <p:nvSpPr>
            <p:cNvPr id="15" name="文本框 14"/>
            <p:cNvSpPr txBox="1"/>
            <p:nvPr/>
          </p:nvSpPr>
          <p:spPr>
            <a:xfrm>
              <a:off x="11457" y="5113"/>
              <a:ext cx="2688"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四舍</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法</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9" name="Text Box 29"/>
          <p:cNvSpPr txBox="1">
            <a:spLocks noChangeArrowheads="1"/>
          </p:cNvSpPr>
          <p:nvPr/>
        </p:nvSpPr>
        <p:spPr bwMode="auto">
          <a:xfrm>
            <a:off x="7719060" y="1696720"/>
            <a:ext cx="1293495"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a:t>
            </a:r>
            <a:r>
              <a:rPr lang="zh-CN" altLang="zh-CN" sz="2400" dirty="0">
                <a:solidFill>
                  <a:schemeClr val="tx1"/>
                </a:solidFill>
                <a:latin typeface="微软雅黑" panose="020B0503020204020204" pitchFamily="34" charset="-122"/>
                <a:ea typeface="微软雅黑" panose="020B0503020204020204" pitchFamily="34" charset="-122"/>
              </a:rPr>
              <a:t>（个）</a:t>
            </a:r>
            <a:endParaRPr lang="zh-CN" altLang="zh-CN" sz="2400" dirty="0">
              <a:solidFill>
                <a:schemeClr val="tx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
        <p:nvSpPr>
          <p:cNvPr id="30" name="文本框 29"/>
          <p:cNvSpPr txBox="1"/>
          <p:nvPr/>
        </p:nvSpPr>
        <p:spPr>
          <a:xfrm>
            <a:off x="5855970" y="5059680"/>
            <a:ext cx="3156585" cy="460375"/>
          </a:xfrm>
          <a:prstGeom prst="rect">
            <a:avLst/>
          </a:prstGeom>
          <a:noFill/>
        </p:spPr>
        <p:txBody>
          <a:bodyPr wrap="none" rtlCol="0" anchor="t">
            <a:spAutoFit/>
          </a:bodyPr>
          <a:p>
            <a:r>
              <a:rPr 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答：</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84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元可以买</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个。</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grpId="0" nodeType="clickEffect">
                                  <p:stCondLst>
                                    <p:cond delay="0"/>
                                  </p:stCondLst>
                                  <p:childTnLst>
                                    <p:set>
                                      <p:cBhvr>
                                        <p:cTn id="12" dur="1000" fill="hold">
                                          <p:stCondLst>
                                            <p:cond delay="0"/>
                                          </p:stCondLst>
                                        </p:cTn>
                                        <p:tgtEl>
                                          <p:spTgt spid="25"/>
                                        </p:tgtEl>
                                        <p:attrNameLst>
                                          <p:attrName>style.visibility</p:attrName>
                                        </p:attrNameLst>
                                      </p:cBhvr>
                                      <p:to>
                                        <p:strVal val="visible"/>
                                      </p:to>
                                    </p:set>
                                    <p:animEffect transition="in" filter="wheel(1)">
                                      <p:cBhvr>
                                        <p:cTn id="13" dur="1000"/>
                                        <p:tgtEl>
                                          <p:spTgt spid="25"/>
                                        </p:tgtEl>
                                      </p:cBhvr>
                                    </p:animEffect>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nodeType="click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
                                          </p:val>
                                        </p:tav>
                                        <p:tav tm="100000">
                                          <p:val>
                                            <p:strVal val="#ppt_w"/>
                                          </p:val>
                                        </p:tav>
                                      </p:tavLst>
                                    </p:anim>
                                    <p:anim calcmode="lin" valueType="num">
                                      <p:cBhvr>
                                        <p:cTn id="19" dur="500" fill="hold"/>
                                        <p:tgtEl>
                                          <p:spTgt spid="18"/>
                                        </p:tgtEl>
                                        <p:attrNameLst>
                                          <p:attrName>ppt_h</p:attrName>
                                        </p:attrNameLst>
                                      </p:cBhvr>
                                      <p:tavLst>
                                        <p:tav tm="0">
                                          <p:val>
                                            <p:fltVal val="0"/>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p:tgtEl>
                                          <p:spTgt spid="12"/>
                                        </p:tgtEl>
                                        <p:attrNameLst>
                                          <p:attrName>ppt_y</p:attrName>
                                        </p:attrNameLst>
                                      </p:cBhvr>
                                      <p:tavLst>
                                        <p:tav tm="0">
                                          <p:val>
                                            <p:strVal val="#ppt_y+#ppt_h*1.125000"/>
                                          </p:val>
                                        </p:tav>
                                        <p:tav tm="100000">
                                          <p:val>
                                            <p:strVal val="#ppt_y"/>
                                          </p:val>
                                        </p:tav>
                                      </p:tavLst>
                                    </p:anim>
                                    <p:animEffect transition="in" filter="wipe(up)">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p:tgtEl>
                                          <p:spTgt spid="13"/>
                                        </p:tgtEl>
                                        <p:attrNameLst>
                                          <p:attrName>ppt_y</p:attrName>
                                        </p:attrNameLst>
                                      </p:cBhvr>
                                      <p:tavLst>
                                        <p:tav tm="0">
                                          <p:val>
                                            <p:strVal val="#ppt_y+#ppt_h*1.125000"/>
                                          </p:val>
                                        </p:tav>
                                        <p:tav tm="100000">
                                          <p:val>
                                            <p:strVal val="#ppt_y"/>
                                          </p:val>
                                        </p:tav>
                                      </p:tavLst>
                                    </p:anim>
                                    <p:animEffect transition="in" filter="wipe(up)">
                                      <p:cBhvr>
                                        <p:cTn id="31" dur="5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wipe(left)">
                                      <p:cBhvr>
                                        <p:cTn id="46" dur="500"/>
                                        <p:tgtEl>
                                          <p:spTgt spid="22"/>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500"/>
                                        <p:tgtEl>
                                          <p:spTgt spid="24"/>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fade">
                                      <p:cBhvr>
                                        <p:cTn id="56" dur="500"/>
                                        <p:tgtEl>
                                          <p:spTgt spid="29"/>
                                        </p:tgtEl>
                                      </p:cBhvr>
                                    </p:animEffect>
                                  </p:childTnLst>
                                </p:cTn>
                              </p:par>
                            </p:childTnLst>
                          </p:cTn>
                        </p:par>
                      </p:childTnLst>
                    </p:cTn>
                  </p:par>
                  <p:par>
                    <p:cTn id="57" fill="hold">
                      <p:stCondLst>
                        <p:cond delay="indefinite"/>
                      </p:stCondLst>
                      <p:childTnLst>
                        <p:par>
                          <p:cTn id="58" fill="hold">
                            <p:stCondLst>
                              <p:cond delay="0"/>
                            </p:stCondLst>
                            <p:childTnLst>
                              <p:par>
                                <p:cTn id="59" presetID="17" presetClass="entr" presetSubtype="10" fill="hold" nodeType="click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p:cTn id="61" dur="500" fill="hold"/>
                                        <p:tgtEl>
                                          <p:spTgt spid="16"/>
                                        </p:tgtEl>
                                        <p:attrNameLst>
                                          <p:attrName>ppt_w</p:attrName>
                                        </p:attrNameLst>
                                      </p:cBhvr>
                                      <p:tavLst>
                                        <p:tav tm="0">
                                          <p:val>
                                            <p:fltVal val="0"/>
                                          </p:val>
                                        </p:tav>
                                        <p:tav tm="100000">
                                          <p:val>
                                            <p:strVal val="#ppt_w"/>
                                          </p:val>
                                        </p:tav>
                                      </p:tavLst>
                                    </p:anim>
                                    <p:anim calcmode="lin" valueType="num">
                                      <p:cBhvr>
                                        <p:cTn id="62" dur="500" fill="hold"/>
                                        <p:tgtEl>
                                          <p:spTgt spid="16"/>
                                        </p:tgtEl>
                                        <p:attrNameLst>
                                          <p:attrName>ppt_h</p:attrName>
                                        </p:attrNameLst>
                                      </p:cBhvr>
                                      <p:tavLst>
                                        <p:tav tm="0">
                                          <p:val>
                                            <p:strVal val="#ppt_h"/>
                                          </p:val>
                                        </p:tav>
                                        <p:tav tm="100000">
                                          <p:val>
                                            <p:strVal val="#ppt_h"/>
                                          </p:val>
                                        </p:tav>
                                      </p:tavLst>
                                    </p:anim>
                                  </p:childTnLst>
                                </p:cTn>
                              </p:par>
                            </p:childTnLst>
                          </p:cTn>
                        </p:par>
                      </p:childTnLst>
                    </p:cTn>
                  </p:par>
                  <p:par>
                    <p:cTn id="63" fill="hold">
                      <p:stCondLst>
                        <p:cond delay="indefinite"/>
                      </p:stCondLst>
                      <p:childTnLst>
                        <p:par>
                          <p:cTn id="64" fill="hold">
                            <p:stCondLst>
                              <p:cond delay="0"/>
                            </p:stCondLst>
                            <p:childTnLst>
                              <p:par>
                                <p:cTn id="65" presetID="12" presetClass="entr" presetSubtype="4" fill="hold" grpId="0" nodeType="clickEffect">
                                  <p:stCondLst>
                                    <p:cond delay="0"/>
                                  </p:stCondLst>
                                  <p:childTnLst>
                                    <p:set>
                                      <p:cBhvr>
                                        <p:cTn id="66" dur="1" fill="hold">
                                          <p:stCondLst>
                                            <p:cond delay="0"/>
                                          </p:stCondLst>
                                        </p:cTn>
                                        <p:tgtEl>
                                          <p:spTgt spid="30"/>
                                        </p:tgtEl>
                                        <p:attrNameLst>
                                          <p:attrName>style.visibility</p:attrName>
                                        </p:attrNameLst>
                                      </p:cBhvr>
                                      <p:to>
                                        <p:strVal val="visible"/>
                                      </p:to>
                                    </p:set>
                                    <p:anim calcmode="lin" valueType="num">
                                      <p:cBhvr additive="base">
                                        <p:cTn id="67" dur="500"/>
                                        <p:tgtEl>
                                          <p:spTgt spid="30"/>
                                        </p:tgtEl>
                                        <p:attrNameLst>
                                          <p:attrName>ppt_y</p:attrName>
                                        </p:attrNameLst>
                                      </p:cBhvr>
                                      <p:tavLst>
                                        <p:tav tm="0">
                                          <p:val>
                                            <p:strVal val="#ppt_y+#ppt_h*1.125000"/>
                                          </p:val>
                                        </p:tav>
                                        <p:tav tm="100000">
                                          <p:val>
                                            <p:strVal val="#ppt_y"/>
                                          </p:val>
                                        </p:tav>
                                      </p:tavLst>
                                    </p:anim>
                                    <p:animEffect transition="in" filter="wipe(up)">
                                      <p:cBhvr>
                                        <p:cTn id="6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23" grpId="0" bldLvl="0" animBg="1"/>
      <p:bldP spid="24" grpId="0" bldLvl="0" animBg="1"/>
      <p:bldP spid="25" grpId="0" animBg="1"/>
      <p:bldP spid="13" grpId="0" animBg="1"/>
      <p:bldP spid="29" grpId="0" bldLvl="0" animBg="1"/>
      <p:bldP spid="30"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14" name="文本框 13"/>
          <p:cNvSpPr txBox="1"/>
          <p:nvPr/>
        </p:nvSpPr>
        <p:spPr>
          <a:xfrm>
            <a:off x="2804160" y="3942080"/>
            <a:ext cx="6866255" cy="460375"/>
          </a:xfrm>
          <a:prstGeom prst="rect">
            <a:avLst/>
          </a:prstGeom>
          <a:noFill/>
        </p:spPr>
        <p:txBody>
          <a:bodyPr wrap="none" rtlCol="0" anchor="t">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一盏台灯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62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元，</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430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元可以买几盏？还剩多少元？</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8" name="组合 17"/>
          <p:cNvGrpSpPr/>
          <p:nvPr/>
        </p:nvGrpSpPr>
        <p:grpSpPr>
          <a:xfrm>
            <a:off x="1290955" y="4234180"/>
            <a:ext cx="6949440" cy="1985010"/>
            <a:chOff x="2033" y="7268"/>
            <a:chExt cx="10944" cy="3126"/>
          </a:xfrm>
        </p:grpSpPr>
        <p:grpSp>
          <p:nvGrpSpPr>
            <p:cNvPr id="16" name="组合 15"/>
            <p:cNvGrpSpPr/>
            <p:nvPr/>
          </p:nvGrpSpPr>
          <p:grpSpPr>
            <a:xfrm>
              <a:off x="6169" y="8274"/>
              <a:ext cx="6808" cy="1356"/>
              <a:chOff x="7221" y="8274"/>
              <a:chExt cx="6808" cy="1356"/>
            </a:xfrm>
          </p:grpSpPr>
          <p:grpSp>
            <p:nvGrpSpPr>
              <p:cNvPr id="64" name="组合 63"/>
              <p:cNvGrpSpPr/>
              <p:nvPr/>
            </p:nvGrpSpPr>
            <p:grpSpPr>
              <a:xfrm rot="0">
                <a:off x="7221" y="8274"/>
                <a:ext cx="6809" cy="1357"/>
                <a:chOff x="10439" y="4084"/>
                <a:chExt cx="6280" cy="3054"/>
              </a:xfrm>
            </p:grpSpPr>
            <p:sp>
              <p:nvSpPr>
                <p:cNvPr id="61" name="圆角矩形标注 60"/>
                <p:cNvSpPr/>
                <p:nvPr/>
              </p:nvSpPr>
              <p:spPr>
                <a:xfrm>
                  <a:off x="10439" y="4084"/>
                  <a:ext cx="6281" cy="3054"/>
                </a:xfrm>
                <a:prstGeom prst="wedgeRoundRectCallout">
                  <a:avLst>
                    <a:gd name="adj1" fmla="val -59926"/>
                    <a:gd name="adj2" fmla="val -27376"/>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619" y="4282"/>
                  <a:ext cx="5921" cy="2657"/>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5" name="文本框 14"/>
              <p:cNvSpPr txBox="1"/>
              <p:nvPr/>
            </p:nvSpPr>
            <p:spPr>
              <a:xfrm>
                <a:off x="7868" y="8345"/>
                <a:ext cx="5568" cy="1016"/>
              </a:xfrm>
              <a:prstGeom prst="rect">
                <a:avLst/>
              </a:prstGeom>
              <a:noFill/>
            </p:spPr>
            <p:txBody>
              <a:bodyPr wrap="none" rtlCol="0">
                <a:spAutoFit/>
              </a:bodyPr>
              <a:p>
                <a:pPr algn="ctr">
                  <a:lnSpc>
                    <a:spcPct val="150000"/>
                  </a:lnSpc>
                </a:pPr>
                <a:r>
                  <a:rPr lang="zh-CN" altLang="en-US" sz="2400"/>
                  <a:t>你知道了哪些数学信息？</a:t>
                </a:r>
                <a:endParaRPr lang="zh-CN" altLang="en-US" sz="2400"/>
              </a:p>
            </p:txBody>
          </p:sp>
        </p:grpSp>
        <p:pic>
          <p:nvPicPr>
            <p:cNvPr id="17" name="图片 16" descr="51miz-E1245332-CAA2428F"/>
            <p:cNvPicPr>
              <a:picLocks noChangeAspect="1"/>
            </p:cNvPicPr>
            <p:nvPr/>
          </p:nvPicPr>
          <p:blipFill>
            <a:blip r:embed="rId2"/>
            <a:stretch>
              <a:fillRect/>
            </a:stretch>
          </p:blipFill>
          <p:spPr>
            <a:xfrm flipH="1">
              <a:off x="2033" y="7268"/>
              <a:ext cx="3126" cy="3126"/>
            </a:xfrm>
            <a:prstGeom prst="rect">
              <a:avLst/>
            </a:prstGeom>
          </p:spPr>
        </p:pic>
      </p:grpSp>
      <p:pic>
        <p:nvPicPr>
          <p:cNvPr id="3" name="图片 2" descr="微信图片_20220826212204"/>
          <p:cNvPicPr>
            <a:picLocks noChangeAspect="1"/>
          </p:cNvPicPr>
          <p:nvPr/>
        </p:nvPicPr>
        <p:blipFill>
          <a:blip r:embed="rId3">
            <a:clrChange>
              <a:clrFrom>
                <a:srgbClr val="FFFFFF">
                  <a:alpha val="100000"/>
                </a:srgbClr>
              </a:clrFrom>
              <a:clrTo>
                <a:srgbClr val="FFFFFF">
                  <a:alpha val="100000"/>
                  <a:alpha val="0"/>
                </a:srgbClr>
              </a:clrTo>
            </a:clrChange>
          </a:blip>
          <a:srcRect l="15462" t="5917" r="20306" b="77491"/>
          <a:stretch>
            <a:fillRect/>
          </a:stretch>
        </p:blipFill>
        <p:spPr>
          <a:xfrm>
            <a:off x="3431540" y="1406525"/>
            <a:ext cx="5329555" cy="19469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14" name="文本框 13"/>
          <p:cNvSpPr txBox="1"/>
          <p:nvPr/>
        </p:nvSpPr>
        <p:spPr>
          <a:xfrm>
            <a:off x="2663190" y="1445260"/>
            <a:ext cx="6866255" cy="460375"/>
          </a:xfrm>
          <a:prstGeom prst="rect">
            <a:avLst/>
          </a:prstGeom>
          <a:noFill/>
        </p:spPr>
        <p:txBody>
          <a:bodyPr wrap="none" rtlCol="0" anchor="t">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一盏台灯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62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元，</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430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元可以买几盏？还剩多少元？</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6" name="下箭头 15"/>
          <p:cNvSpPr/>
          <p:nvPr/>
        </p:nvSpPr>
        <p:spPr>
          <a:xfrm>
            <a:off x="3574415" y="2073275"/>
            <a:ext cx="422275" cy="421640"/>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下箭头 22"/>
          <p:cNvSpPr/>
          <p:nvPr/>
        </p:nvSpPr>
        <p:spPr>
          <a:xfrm>
            <a:off x="6422390" y="2089150"/>
            <a:ext cx="422275" cy="421640"/>
          </a:xfrm>
          <a:prstGeom prst="down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下箭头 31"/>
          <p:cNvSpPr/>
          <p:nvPr/>
        </p:nvSpPr>
        <p:spPr>
          <a:xfrm>
            <a:off x="5121275" y="2073275"/>
            <a:ext cx="422275" cy="421640"/>
          </a:xfrm>
          <a:prstGeom prst="down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 name="组合 8"/>
          <p:cNvGrpSpPr/>
          <p:nvPr/>
        </p:nvGrpSpPr>
        <p:grpSpPr>
          <a:xfrm>
            <a:off x="3175000" y="2599690"/>
            <a:ext cx="1167130" cy="699770"/>
            <a:chOff x="3822" y="7506"/>
            <a:chExt cx="3832" cy="1102"/>
          </a:xfrm>
        </p:grpSpPr>
        <p:sp>
          <p:nvSpPr>
            <p:cNvPr id="17" name="圆角矩形 16"/>
            <p:cNvSpPr/>
            <p:nvPr/>
          </p:nvSpPr>
          <p:spPr>
            <a:xfrm>
              <a:off x="3822" y="7506"/>
              <a:ext cx="3832" cy="1102"/>
            </a:xfrm>
            <a:prstGeom prst="roundRect">
              <a:avLst/>
            </a:prstGeom>
            <a:solidFill>
              <a:schemeClr val="bg1"/>
            </a:solidFill>
            <a:ln w="44450">
              <a:solidFill>
                <a:srgbClr val="FF0000"/>
              </a:solidFill>
            </a:ln>
            <a:effectLst>
              <a:outerShdw blurRad="1270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nvSpPr>
          <p:spPr>
            <a:xfrm>
              <a:off x="4310" y="7694"/>
              <a:ext cx="3190" cy="725"/>
            </a:xfrm>
            <a:prstGeom prst="rect">
              <a:avLst/>
            </a:prstGeom>
            <a:noFill/>
          </p:spPr>
          <p:txBody>
            <a:bodyPr wrap="square" rtlCol="0" anchor="t">
              <a:spAutoFit/>
            </a:bodyPr>
            <a:p>
              <a:r>
                <a:rPr lang="zh-CN" altLang="en-US" sz="2400" dirty="0">
                  <a:latin typeface="微软雅黑" panose="020B0503020204020204" pitchFamily="34" charset="-122"/>
                  <a:ea typeface="微软雅黑" panose="020B0503020204020204" pitchFamily="34" charset="-122"/>
                  <a:sym typeface="+mn-ea"/>
                </a:rPr>
                <a:t>单价</a:t>
              </a:r>
              <a:endParaRPr lang="zh-CN" altLang="en-US" sz="2400" dirty="0">
                <a:latin typeface="微软雅黑" panose="020B0503020204020204" pitchFamily="34" charset="-122"/>
                <a:ea typeface="微软雅黑" panose="020B0503020204020204" pitchFamily="34" charset="-122"/>
                <a:sym typeface="+mn-ea"/>
              </a:endParaRPr>
            </a:p>
          </p:txBody>
        </p:sp>
      </p:grpSp>
      <p:grpSp>
        <p:nvGrpSpPr>
          <p:cNvPr id="21" name="组合 20"/>
          <p:cNvGrpSpPr/>
          <p:nvPr/>
        </p:nvGrpSpPr>
        <p:grpSpPr>
          <a:xfrm>
            <a:off x="6125210" y="2590165"/>
            <a:ext cx="1287668" cy="699770"/>
            <a:chOff x="10187" y="8664"/>
            <a:chExt cx="2724" cy="1102"/>
          </a:xfrm>
        </p:grpSpPr>
        <p:sp>
          <p:nvSpPr>
            <p:cNvPr id="30" name="圆角矩形 29"/>
            <p:cNvSpPr/>
            <p:nvPr/>
          </p:nvSpPr>
          <p:spPr>
            <a:xfrm>
              <a:off x="10187" y="8664"/>
              <a:ext cx="2437" cy="1102"/>
            </a:xfrm>
            <a:prstGeom prst="roundRect">
              <a:avLst/>
            </a:prstGeom>
            <a:solidFill>
              <a:schemeClr val="bg1"/>
            </a:solidFill>
            <a:ln w="44450">
              <a:solidFill>
                <a:schemeClr val="tx1"/>
              </a:solidFill>
            </a:ln>
            <a:effectLst>
              <a:outerShdw blurRad="1270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文本框 35"/>
            <p:cNvSpPr txBox="1"/>
            <p:nvPr/>
          </p:nvSpPr>
          <p:spPr>
            <a:xfrm>
              <a:off x="10570" y="8852"/>
              <a:ext cx="2341" cy="725"/>
            </a:xfrm>
            <a:prstGeom prst="rect">
              <a:avLst/>
            </a:prstGeom>
            <a:noFill/>
          </p:spPr>
          <p:txBody>
            <a:bodyPr wrap="square" rtlCol="0" anchor="t">
              <a:spAutoFit/>
            </a:bodyPr>
            <a:p>
              <a:r>
                <a:rPr lang="zh-CN" altLang="en-US" sz="2400" dirty="0">
                  <a:latin typeface="微软雅黑" panose="020B0503020204020204" pitchFamily="34" charset="-122"/>
                  <a:ea typeface="微软雅黑" panose="020B0503020204020204" pitchFamily="34" charset="-122"/>
                  <a:sym typeface="+mn-ea"/>
                </a:rPr>
                <a:t>数量</a:t>
              </a:r>
              <a:endParaRPr lang="zh-CN" altLang="en-US" sz="2400" dirty="0">
                <a:latin typeface="微软雅黑" panose="020B0503020204020204" pitchFamily="34" charset="-122"/>
                <a:ea typeface="微软雅黑" panose="020B0503020204020204" pitchFamily="34" charset="-122"/>
                <a:sym typeface="+mn-ea"/>
              </a:endParaRPr>
            </a:p>
          </p:txBody>
        </p:sp>
      </p:grpSp>
      <p:grpSp>
        <p:nvGrpSpPr>
          <p:cNvPr id="37" name="组合 36"/>
          <p:cNvGrpSpPr/>
          <p:nvPr/>
        </p:nvGrpSpPr>
        <p:grpSpPr>
          <a:xfrm>
            <a:off x="4765040" y="2595880"/>
            <a:ext cx="1270488" cy="699770"/>
            <a:chOff x="3822" y="7506"/>
            <a:chExt cx="4288" cy="1102"/>
          </a:xfrm>
        </p:grpSpPr>
        <p:sp>
          <p:nvSpPr>
            <p:cNvPr id="38" name="圆角矩形 37"/>
            <p:cNvSpPr/>
            <p:nvPr/>
          </p:nvSpPr>
          <p:spPr>
            <a:xfrm>
              <a:off x="3822" y="7506"/>
              <a:ext cx="3832" cy="1102"/>
            </a:xfrm>
            <a:prstGeom prst="roundRect">
              <a:avLst/>
            </a:prstGeom>
            <a:solidFill>
              <a:schemeClr val="bg1"/>
            </a:solidFill>
            <a:ln w="44450">
              <a:solidFill>
                <a:srgbClr val="00B050"/>
              </a:solidFill>
            </a:ln>
            <a:effectLst>
              <a:outerShdw blurRad="1270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文本框 38"/>
            <p:cNvSpPr txBox="1"/>
            <p:nvPr/>
          </p:nvSpPr>
          <p:spPr>
            <a:xfrm>
              <a:off x="4462" y="7694"/>
              <a:ext cx="3648" cy="725"/>
            </a:xfrm>
            <a:prstGeom prst="rect">
              <a:avLst/>
            </a:prstGeom>
            <a:noFill/>
          </p:spPr>
          <p:txBody>
            <a:bodyPr wrap="square" rtlCol="0" anchor="t">
              <a:spAutoFit/>
            </a:bodyPr>
            <a:p>
              <a:r>
                <a:rPr lang="zh-CN" altLang="en-US" sz="2400" dirty="0">
                  <a:latin typeface="微软雅黑" panose="020B0503020204020204" pitchFamily="34" charset="-122"/>
                  <a:ea typeface="微软雅黑" panose="020B0503020204020204" pitchFamily="34" charset="-122"/>
                  <a:sym typeface="+mn-ea"/>
                </a:rPr>
                <a:t>总价</a:t>
              </a:r>
              <a:endParaRPr lang="zh-CN" altLang="en-US" sz="2400" dirty="0">
                <a:latin typeface="微软雅黑" panose="020B0503020204020204" pitchFamily="34" charset="-122"/>
                <a:ea typeface="微软雅黑" panose="020B0503020204020204" pitchFamily="34" charset="-122"/>
                <a:sym typeface="+mn-ea"/>
              </a:endParaRPr>
            </a:p>
          </p:txBody>
        </p:sp>
      </p:grpSp>
      <p:sp>
        <p:nvSpPr>
          <p:cNvPr id="5" name="圆角矩形 4"/>
          <p:cNvSpPr/>
          <p:nvPr/>
        </p:nvSpPr>
        <p:spPr>
          <a:xfrm>
            <a:off x="2663190" y="1397000"/>
            <a:ext cx="2139315" cy="579120"/>
          </a:xfrm>
          <a:prstGeom prst="round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圆角矩形 5"/>
          <p:cNvSpPr/>
          <p:nvPr/>
        </p:nvSpPr>
        <p:spPr>
          <a:xfrm>
            <a:off x="4857115" y="1398905"/>
            <a:ext cx="958215" cy="579120"/>
          </a:xfrm>
          <a:prstGeom prst="roundRect">
            <a:avLst/>
          </a:prstGeom>
          <a:noFill/>
          <a:ln w="412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圆角矩形 6"/>
          <p:cNvSpPr/>
          <p:nvPr/>
        </p:nvSpPr>
        <p:spPr>
          <a:xfrm>
            <a:off x="5815330" y="1382395"/>
            <a:ext cx="1736725" cy="579120"/>
          </a:xfrm>
          <a:prstGeom prst="roundRect">
            <a:avLst/>
          </a:prstGeom>
          <a:noFill/>
          <a:ln w="412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4" name="组合 53"/>
          <p:cNvGrpSpPr/>
          <p:nvPr/>
        </p:nvGrpSpPr>
        <p:grpSpPr>
          <a:xfrm>
            <a:off x="3945255" y="3923030"/>
            <a:ext cx="4050030" cy="699770"/>
            <a:chOff x="6271" y="6846"/>
            <a:chExt cx="6378" cy="1102"/>
          </a:xfrm>
        </p:grpSpPr>
        <p:sp>
          <p:nvSpPr>
            <p:cNvPr id="51" name="圆角矩形 50"/>
            <p:cNvSpPr/>
            <p:nvPr/>
          </p:nvSpPr>
          <p:spPr>
            <a:xfrm>
              <a:off x="6271" y="6846"/>
              <a:ext cx="6378" cy="1102"/>
            </a:xfrm>
            <a:prstGeom prst="roundRect">
              <a:avLst/>
            </a:prstGeom>
            <a:solidFill>
              <a:srgbClr val="92D050"/>
            </a:solidFill>
            <a:ln w="44450">
              <a:solidFill>
                <a:srgbClr val="7030A0"/>
              </a:solidFill>
            </a:ln>
            <a:effectLst>
              <a:outerShdw blurRad="1270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4" name="文本框 33"/>
            <p:cNvSpPr txBox="1"/>
            <p:nvPr/>
          </p:nvSpPr>
          <p:spPr>
            <a:xfrm>
              <a:off x="6966" y="7041"/>
              <a:ext cx="5034"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总价</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单价</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数量</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8" name="文本框 7"/>
          <p:cNvSpPr txBox="1"/>
          <p:nvPr/>
        </p:nvSpPr>
        <p:spPr>
          <a:xfrm>
            <a:off x="5109845" y="5250180"/>
            <a:ext cx="1797685" cy="460375"/>
          </a:xfrm>
          <a:prstGeom prst="rect">
            <a:avLst/>
          </a:prstGeom>
          <a:noFill/>
        </p:spPr>
        <p:txBody>
          <a:bodyPr wrap="none" rtlCol="0"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430 ÷ 62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up)">
                                      <p:cBhvr>
                                        <p:cTn id="13" dur="500"/>
                                        <p:tgtEl>
                                          <p:spTgt spid="16"/>
                                        </p:tgtEl>
                                      </p:cBhvr>
                                    </p:animEffect>
                                  </p:childTnLst>
                                </p:cTn>
                              </p:par>
                            </p:childTnLst>
                          </p:cTn>
                        </p:par>
                        <p:par>
                          <p:cTn id="14" fill="hold">
                            <p:stCondLst>
                              <p:cond delay="500"/>
                            </p:stCondLst>
                            <p:childTnLst>
                              <p:par>
                                <p:cTn id="15" presetID="55" presetClass="entr" presetSubtype="0" fill="hold" nodeType="afterEffect">
                                  <p:stCondLst>
                                    <p:cond delay="0"/>
                                  </p:stCondLst>
                                  <p:childTnLst>
                                    <p:set>
                                      <p:cBhvr>
                                        <p:cTn id="16" dur="500"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strVal val="#ppt_w*0.70"/>
                                          </p:val>
                                        </p:tav>
                                        <p:tav tm="100000">
                                          <p:val>
                                            <p:strVal val="#ppt_w"/>
                                          </p:val>
                                        </p:tav>
                                      </p:tavLst>
                                    </p:anim>
                                    <p:anim calcmode="lin" valueType="num">
                                      <p:cBhvr>
                                        <p:cTn id="18" dur="500" fill="hold"/>
                                        <p:tgtEl>
                                          <p:spTgt spid="9"/>
                                        </p:tgtEl>
                                        <p:attrNameLst>
                                          <p:attrName>ppt_h</p:attrName>
                                        </p:attrNameLst>
                                      </p:cBhvr>
                                      <p:tavLst>
                                        <p:tav tm="0">
                                          <p:val>
                                            <p:strVal val="#ppt_h"/>
                                          </p:val>
                                        </p:tav>
                                        <p:tav tm="100000">
                                          <p:val>
                                            <p:strVal val="#ppt_h"/>
                                          </p:val>
                                        </p:tav>
                                      </p:tavLst>
                                    </p:anim>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3" presetClass="entr" presetSubtype="16"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wipe(up)">
                                      <p:cBhvr>
                                        <p:cTn id="30" dur="500"/>
                                        <p:tgtEl>
                                          <p:spTgt spid="32"/>
                                        </p:tgtEl>
                                      </p:cBhvr>
                                    </p:animEffect>
                                  </p:childTnLst>
                                </p:cTn>
                              </p:par>
                            </p:childTnLst>
                          </p:cTn>
                        </p:par>
                        <p:par>
                          <p:cTn id="31" fill="hold">
                            <p:stCondLst>
                              <p:cond delay="500"/>
                            </p:stCondLst>
                            <p:childTnLst>
                              <p:par>
                                <p:cTn id="32" presetID="55" presetClass="entr" presetSubtype="0" fill="hold" nodeType="afterEffect">
                                  <p:stCondLst>
                                    <p:cond delay="0"/>
                                  </p:stCondLst>
                                  <p:childTnLst>
                                    <p:set>
                                      <p:cBhvr>
                                        <p:cTn id="33" dur="500" fill="hold">
                                          <p:stCondLst>
                                            <p:cond delay="0"/>
                                          </p:stCondLst>
                                        </p:cTn>
                                        <p:tgtEl>
                                          <p:spTgt spid="37"/>
                                        </p:tgtEl>
                                        <p:attrNameLst>
                                          <p:attrName>style.visibility</p:attrName>
                                        </p:attrNameLst>
                                      </p:cBhvr>
                                      <p:to>
                                        <p:strVal val="visible"/>
                                      </p:to>
                                    </p:set>
                                    <p:anim calcmode="lin" valueType="num">
                                      <p:cBhvr>
                                        <p:cTn id="34" dur="500" fill="hold"/>
                                        <p:tgtEl>
                                          <p:spTgt spid="37"/>
                                        </p:tgtEl>
                                        <p:attrNameLst>
                                          <p:attrName>ppt_w</p:attrName>
                                        </p:attrNameLst>
                                      </p:cBhvr>
                                      <p:tavLst>
                                        <p:tav tm="0">
                                          <p:val>
                                            <p:strVal val="#ppt_w*0.70"/>
                                          </p:val>
                                        </p:tav>
                                        <p:tav tm="100000">
                                          <p:val>
                                            <p:strVal val="#ppt_w"/>
                                          </p:val>
                                        </p:tav>
                                      </p:tavLst>
                                    </p:anim>
                                    <p:anim calcmode="lin" valueType="num">
                                      <p:cBhvr>
                                        <p:cTn id="35" dur="500" fill="hold"/>
                                        <p:tgtEl>
                                          <p:spTgt spid="37"/>
                                        </p:tgtEl>
                                        <p:attrNameLst>
                                          <p:attrName>ppt_h</p:attrName>
                                        </p:attrNameLst>
                                      </p:cBhvr>
                                      <p:tavLst>
                                        <p:tav tm="0">
                                          <p:val>
                                            <p:strVal val="#ppt_h"/>
                                          </p:val>
                                        </p:tav>
                                        <p:tav tm="100000">
                                          <p:val>
                                            <p:strVal val="#ppt_h"/>
                                          </p:val>
                                        </p:tav>
                                      </p:tavLst>
                                    </p:anim>
                                    <p:animEffect transition="in" filter="fade">
                                      <p:cBhvr>
                                        <p:cTn id="36" dur="500"/>
                                        <p:tgtEl>
                                          <p:spTgt spid="37"/>
                                        </p:tgtEl>
                                      </p:cBhvr>
                                    </p:animEffect>
                                  </p:childTnLst>
                                </p:cTn>
                              </p:par>
                            </p:childTnLst>
                          </p:cTn>
                        </p:par>
                      </p:childTnLst>
                    </p:cTn>
                  </p:par>
                  <p:par>
                    <p:cTn id="37" fill="hold">
                      <p:stCondLst>
                        <p:cond delay="indefinite"/>
                      </p:stCondLst>
                      <p:childTnLst>
                        <p:par>
                          <p:cTn id="38" fill="hold">
                            <p:stCondLst>
                              <p:cond delay="0"/>
                            </p:stCondLst>
                            <p:childTnLst>
                              <p:par>
                                <p:cTn id="39" presetID="23" presetClass="entr" presetSubtype="16"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ppt_w</p:attrName>
                                        </p:attrNameLst>
                                      </p:cBhvr>
                                      <p:tavLst>
                                        <p:tav tm="0">
                                          <p:val>
                                            <p:fltVal val="0"/>
                                          </p:val>
                                        </p:tav>
                                        <p:tav tm="100000">
                                          <p:val>
                                            <p:strVal val="#ppt_w"/>
                                          </p:val>
                                        </p:tav>
                                      </p:tavLst>
                                    </p:anim>
                                    <p:anim calcmode="lin" valueType="num">
                                      <p:cBhvr>
                                        <p:cTn id="42"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up)">
                                      <p:cBhvr>
                                        <p:cTn id="47" dur="500"/>
                                        <p:tgtEl>
                                          <p:spTgt spid="23"/>
                                        </p:tgtEl>
                                      </p:cBhvr>
                                    </p:animEffect>
                                  </p:childTnLst>
                                </p:cTn>
                              </p:par>
                            </p:childTnLst>
                          </p:cTn>
                        </p:par>
                        <p:par>
                          <p:cTn id="48" fill="hold">
                            <p:stCondLst>
                              <p:cond delay="500"/>
                            </p:stCondLst>
                            <p:childTnLst>
                              <p:par>
                                <p:cTn id="49" presetID="55" presetClass="entr" presetSubtype="0" fill="hold" nodeType="afterEffect">
                                  <p:stCondLst>
                                    <p:cond delay="0"/>
                                  </p:stCondLst>
                                  <p:childTnLst>
                                    <p:set>
                                      <p:cBhvr>
                                        <p:cTn id="50" dur="500"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ppt_w</p:attrName>
                                        </p:attrNameLst>
                                      </p:cBhvr>
                                      <p:tavLst>
                                        <p:tav tm="0">
                                          <p:val>
                                            <p:strVal val="#ppt_w*0.70"/>
                                          </p:val>
                                        </p:tav>
                                        <p:tav tm="100000">
                                          <p:val>
                                            <p:strVal val="#ppt_w"/>
                                          </p:val>
                                        </p:tav>
                                      </p:tavLst>
                                    </p:anim>
                                    <p:anim calcmode="lin" valueType="num">
                                      <p:cBhvr>
                                        <p:cTn id="52" dur="500" fill="hold"/>
                                        <p:tgtEl>
                                          <p:spTgt spid="21"/>
                                        </p:tgtEl>
                                        <p:attrNameLst>
                                          <p:attrName>ppt_h</p:attrName>
                                        </p:attrNameLst>
                                      </p:cBhvr>
                                      <p:tavLst>
                                        <p:tav tm="0">
                                          <p:val>
                                            <p:strVal val="#ppt_h"/>
                                          </p:val>
                                        </p:tav>
                                        <p:tav tm="100000">
                                          <p:val>
                                            <p:strVal val="#ppt_h"/>
                                          </p:val>
                                        </p:tav>
                                      </p:tavLst>
                                    </p:anim>
                                    <p:animEffect transition="in" filter="fade">
                                      <p:cBhvr>
                                        <p:cTn id="53" dur="500"/>
                                        <p:tgtEl>
                                          <p:spTgt spid="21"/>
                                        </p:tgtEl>
                                      </p:cBhvr>
                                    </p:animEffect>
                                  </p:childTnLst>
                                </p:cTn>
                              </p:par>
                            </p:childTnLst>
                          </p:cTn>
                        </p:par>
                      </p:childTnLst>
                    </p:cTn>
                  </p:par>
                  <p:par>
                    <p:cTn id="54" fill="hold">
                      <p:stCondLst>
                        <p:cond delay="indefinite"/>
                      </p:stCondLst>
                      <p:childTnLst>
                        <p:par>
                          <p:cTn id="55" fill="hold">
                            <p:stCondLst>
                              <p:cond delay="0"/>
                            </p:stCondLst>
                            <p:childTnLst>
                              <p:par>
                                <p:cTn id="56" presetID="34" presetClass="entr" presetSubtype="0" fill="hold" nodeType="clickEffect">
                                  <p:stCondLst>
                                    <p:cond delay="0"/>
                                  </p:stCondLst>
                                  <p:childTnLst>
                                    <p:set>
                                      <p:cBhvr>
                                        <p:cTn id="57" dur="1" fill="hold">
                                          <p:stCondLst>
                                            <p:cond delay="0"/>
                                          </p:stCondLst>
                                        </p:cTn>
                                        <p:tgtEl>
                                          <p:spTgt spid="54"/>
                                        </p:tgtEl>
                                        <p:attrNameLst>
                                          <p:attrName>style.visibility</p:attrName>
                                        </p:attrNameLst>
                                      </p:cBhvr>
                                      <p:to>
                                        <p:strVal val="visible"/>
                                      </p:to>
                                    </p:set>
                                    <p:anim from="(-#ppt_w/2)" to="(#ppt_x)" calcmode="lin" valueType="num">
                                      <p:cBhvr>
                                        <p:cTn id="58" dur="600" fill="hold">
                                          <p:stCondLst>
                                            <p:cond delay="0"/>
                                          </p:stCondLst>
                                        </p:cTn>
                                        <p:tgtEl>
                                          <p:spTgt spid="54"/>
                                        </p:tgtEl>
                                        <p:attrNameLst>
                                          <p:attrName>ppt_x</p:attrName>
                                        </p:attrNameLst>
                                      </p:cBhvr>
                                    </p:anim>
                                    <p:anim from="0" to="-1.0" calcmode="lin" valueType="num">
                                      <p:cBhvr>
                                        <p:cTn id="59" dur="200" decel="50000" autoRev="1" fill="hold">
                                          <p:stCondLst>
                                            <p:cond delay="600"/>
                                          </p:stCondLst>
                                        </p:cTn>
                                        <p:tgtEl>
                                          <p:spTgt spid="54"/>
                                        </p:tgtEl>
                                        <p:attrNameLst>
                                          <p:attrName>xshear</p:attrName>
                                        </p:attrNameLst>
                                      </p:cBhvr>
                                    </p:anim>
                                    <p:animScale>
                                      <p:cBhvr>
                                        <p:cTn id="60" dur="200" decel="100000" autoRev="1" fill="hold">
                                          <p:stCondLst>
                                            <p:cond delay="600"/>
                                          </p:stCondLst>
                                        </p:cTn>
                                        <p:tgtEl>
                                          <p:spTgt spid="54"/>
                                        </p:tgtEl>
                                      </p:cBhvr>
                                      <p:from x="100000" y="100000"/>
                                      <p:to x="80000" y="100000"/>
                                    </p:animScale>
                                    <p:anim by="(#ppt_h/3+#ppt_w*0.1)" calcmode="lin" valueType="num">
                                      <p:cBhvr additive="sum">
                                        <p:cTn id="61" dur="200" decel="100000" autoRev="1" fill="hold">
                                          <p:stCondLst>
                                            <p:cond delay="600"/>
                                          </p:stCondLst>
                                        </p:cTn>
                                        <p:tgtEl>
                                          <p:spTgt spid="54"/>
                                        </p:tgtEl>
                                        <p:attrNameLst>
                                          <p:attrName>ppt_x</p:attrName>
                                        </p:attrNameLst>
                                      </p:cBhvr>
                                    </p:anim>
                                  </p:childTnLst>
                                </p:cTn>
                              </p:par>
                            </p:childTnLst>
                          </p:cTn>
                        </p:par>
                      </p:childTnLst>
                    </p:cTn>
                  </p:par>
                  <p:par>
                    <p:cTn id="62" fill="hold">
                      <p:stCondLst>
                        <p:cond delay="indefinite"/>
                      </p:stCondLst>
                      <p:childTnLst>
                        <p:par>
                          <p:cTn id="63" fill="hold">
                            <p:stCondLst>
                              <p:cond delay="0"/>
                            </p:stCondLst>
                            <p:childTnLst>
                              <p:par>
                                <p:cTn id="64" presetID="12" presetClass="entr" presetSubtype="4" fill="hold" grpId="0" nodeType="click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p:tgtEl>
                                          <p:spTgt spid="8"/>
                                        </p:tgtEl>
                                        <p:attrNameLst>
                                          <p:attrName>ppt_y</p:attrName>
                                        </p:attrNameLst>
                                      </p:cBhvr>
                                      <p:tavLst>
                                        <p:tav tm="0">
                                          <p:val>
                                            <p:strVal val="#ppt_y+#ppt_h*1.125000"/>
                                          </p:val>
                                        </p:tav>
                                        <p:tav tm="100000">
                                          <p:val>
                                            <p:strVal val="#ppt_y"/>
                                          </p:val>
                                        </p:tav>
                                      </p:tavLst>
                                    </p:anim>
                                    <p:animEffect transition="in" filter="wipe(up)">
                                      <p:cBhvr>
                                        <p:cTn id="6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23" grpId="0" bldLvl="0" animBg="1"/>
      <p:bldP spid="32" grpId="0" bldLvl="0" animBg="1"/>
      <p:bldP spid="5" grpId="0" animBg="1"/>
      <p:bldP spid="6" grpId="0" animBg="1"/>
      <p:bldP spid="7" grpId="0" animBg="1"/>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6" name="文本框 5"/>
          <p:cNvSpPr txBox="1"/>
          <p:nvPr/>
        </p:nvSpPr>
        <p:spPr>
          <a:xfrm>
            <a:off x="5972175" y="1760220"/>
            <a:ext cx="1797685" cy="460375"/>
          </a:xfrm>
          <a:prstGeom prst="rect">
            <a:avLst/>
          </a:prstGeom>
          <a:noFill/>
        </p:spPr>
        <p:txBody>
          <a:bodyPr wrap="none" rtlCol="0"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430 ÷ 62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7" name="Text Box 30"/>
          <p:cNvSpPr txBox="1">
            <a:spLocks noChangeArrowheads="1"/>
          </p:cNvSpPr>
          <p:nvPr/>
        </p:nvSpPr>
        <p:spPr bwMode="auto">
          <a:xfrm>
            <a:off x="6487795" y="3505835"/>
            <a:ext cx="1122045"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4  3  4</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3" name="组合 17"/>
          <p:cNvGrpSpPr/>
          <p:nvPr/>
        </p:nvGrpSpPr>
        <p:grpSpPr>
          <a:xfrm>
            <a:off x="5859777" y="3014981"/>
            <a:ext cx="2122175" cy="619759"/>
            <a:chOff x="3433808" y="1499296"/>
            <a:chExt cx="1975424" cy="474798"/>
          </a:xfrm>
        </p:grpSpPr>
        <p:pic>
          <p:nvPicPr>
            <p:cNvPr id="19" name="图片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51920" y="1521656"/>
              <a:ext cx="1224136"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 Box 29"/>
            <p:cNvSpPr txBox="1">
              <a:spLocks noChangeArrowheads="1"/>
            </p:cNvSpPr>
            <p:nvPr/>
          </p:nvSpPr>
          <p:spPr bwMode="auto">
            <a:xfrm>
              <a:off x="3433808" y="1499296"/>
              <a:ext cx="578676" cy="409124"/>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62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1" name="Text Box 30"/>
            <p:cNvSpPr txBox="1">
              <a:spLocks noChangeArrowheads="1"/>
            </p:cNvSpPr>
            <p:nvPr/>
          </p:nvSpPr>
          <p:spPr bwMode="auto">
            <a:xfrm>
              <a:off x="4032926" y="1514633"/>
              <a:ext cx="1376306" cy="409124"/>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4  3  0</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sp>
        <p:nvSpPr>
          <p:cNvPr id="23" name="Text Box 29"/>
          <p:cNvSpPr txBox="1">
            <a:spLocks noChangeArrowheads="1"/>
          </p:cNvSpPr>
          <p:nvPr/>
        </p:nvSpPr>
        <p:spPr bwMode="auto">
          <a:xfrm>
            <a:off x="7207561" y="2567835"/>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7</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5" name="圆角矩形 24"/>
          <p:cNvSpPr/>
          <p:nvPr/>
        </p:nvSpPr>
        <p:spPr>
          <a:xfrm>
            <a:off x="5930575" y="3091651"/>
            <a:ext cx="428327" cy="421599"/>
          </a:xfrm>
          <a:prstGeom prst="roundRect">
            <a:avLst/>
          </a:prstGeom>
          <a:noFill/>
          <a:ln w="28575">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3" name="Text Box 30"/>
          <p:cNvSpPr txBox="1">
            <a:spLocks noChangeArrowheads="1"/>
          </p:cNvSpPr>
          <p:nvPr/>
        </p:nvSpPr>
        <p:spPr bwMode="auto">
          <a:xfrm>
            <a:off x="5876631" y="2617598"/>
            <a:ext cx="62763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60</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390140" y="4362450"/>
            <a:ext cx="3193415" cy="724535"/>
            <a:chOff x="2334" y="6870"/>
            <a:chExt cx="5029" cy="1141"/>
          </a:xfrm>
        </p:grpSpPr>
        <p:grpSp>
          <p:nvGrpSpPr>
            <p:cNvPr id="9" name="组合 8"/>
            <p:cNvGrpSpPr/>
            <p:nvPr/>
          </p:nvGrpSpPr>
          <p:grpSpPr>
            <a:xfrm rot="0">
              <a:off x="2334" y="6870"/>
              <a:ext cx="5029" cy="1141"/>
              <a:chOff x="5488" y="1621"/>
              <a:chExt cx="12197" cy="3351"/>
            </a:xfrm>
          </p:grpSpPr>
          <p:grpSp>
            <p:nvGrpSpPr>
              <p:cNvPr id="10" name="组合 9"/>
              <p:cNvGrpSpPr/>
              <p:nvPr/>
            </p:nvGrpSpPr>
            <p:grpSpPr>
              <a:xfrm>
                <a:off x="5488" y="1621"/>
                <a:ext cx="12197" cy="3351"/>
                <a:chOff x="5488" y="1621"/>
                <a:chExt cx="12197" cy="3351"/>
              </a:xfrm>
            </p:grpSpPr>
            <p:sp>
              <p:nvSpPr>
                <p:cNvPr id="26" name="圆角矩形 25"/>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圆角矩形 10"/>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圆角矩形 27"/>
              <p:cNvSpPr/>
              <p:nvPr/>
            </p:nvSpPr>
            <p:spPr>
              <a:xfrm>
                <a:off x="5652" y="1932"/>
                <a:ext cx="11815" cy="2631"/>
              </a:xfrm>
              <a:prstGeom prst="roundRect">
                <a:avLst/>
              </a:prstGeom>
              <a:solidFill>
                <a:srgbClr val="F4A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 name="文本框 3"/>
            <p:cNvSpPr txBox="1"/>
            <p:nvPr/>
          </p:nvSpPr>
          <p:spPr>
            <a:xfrm>
              <a:off x="2634" y="7062"/>
              <a:ext cx="4292"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把</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62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看作</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60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来试商</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18" name="组合 17"/>
          <p:cNvGrpSpPr/>
          <p:nvPr/>
        </p:nvGrpSpPr>
        <p:grpSpPr>
          <a:xfrm>
            <a:off x="852805" y="1760220"/>
            <a:ext cx="4188460" cy="1936750"/>
            <a:chOff x="1343" y="2772"/>
            <a:chExt cx="6596" cy="3050"/>
          </a:xfrm>
        </p:grpSpPr>
        <p:grpSp>
          <p:nvGrpSpPr>
            <p:cNvPr id="7" name="组合 6"/>
            <p:cNvGrpSpPr/>
            <p:nvPr/>
          </p:nvGrpSpPr>
          <p:grpSpPr>
            <a:xfrm>
              <a:off x="4885" y="3796"/>
              <a:ext cx="3055" cy="1794"/>
              <a:chOff x="2541" y="2772"/>
              <a:chExt cx="3055" cy="1794"/>
            </a:xfrm>
          </p:grpSpPr>
          <p:sp>
            <p:nvSpPr>
              <p:cNvPr id="27" name="圆角矩形标注 26"/>
              <p:cNvSpPr/>
              <p:nvPr/>
            </p:nvSpPr>
            <p:spPr>
              <a:xfrm>
                <a:off x="2541" y="2772"/>
                <a:ext cx="3055" cy="1794"/>
              </a:xfrm>
              <a:prstGeom prst="wedgeRoundRectCallout">
                <a:avLst>
                  <a:gd name="adj1" fmla="val -66714"/>
                  <a:gd name="adj2" fmla="val -15955"/>
                  <a:gd name="adj3" fmla="val 16667"/>
                </a:avLst>
              </a:prstGeom>
              <a:solidFill>
                <a:srgbClr val="F2887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2671" y="2836"/>
                <a:ext cx="2770" cy="1598"/>
              </a:xfrm>
              <a:prstGeom prst="rect">
                <a:avLst/>
              </a:prstGeom>
              <a:noFill/>
            </p:spPr>
            <p:txBody>
              <a:bodyPr wrap="none" rtlCol="0" anchor="t">
                <a:spAutoFit/>
              </a:bodyPr>
              <a:p>
                <a:pPr>
                  <a:lnSpc>
                    <a:spcPct val="15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62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不是整数</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怎么办？</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8" name="图片 7" descr="图片230"/>
            <p:cNvPicPr>
              <a:picLocks noChangeAspect="1"/>
            </p:cNvPicPr>
            <p:nvPr/>
          </p:nvPicPr>
          <p:blipFill>
            <a:blip r:embed="rId3"/>
            <a:stretch>
              <a:fillRect/>
            </a:stretch>
          </p:blipFill>
          <p:spPr>
            <a:xfrm>
              <a:off x="1343" y="2772"/>
              <a:ext cx="3050" cy="3050"/>
            </a:xfrm>
            <a:prstGeom prst="rect">
              <a:avLst/>
            </a:prstGeom>
          </p:spPr>
        </p:pic>
      </p:grpSp>
      <p:grpSp>
        <p:nvGrpSpPr>
          <p:cNvPr id="31" name="组合 30"/>
          <p:cNvGrpSpPr/>
          <p:nvPr/>
        </p:nvGrpSpPr>
        <p:grpSpPr>
          <a:xfrm>
            <a:off x="8486775" y="2522220"/>
            <a:ext cx="2624455" cy="723900"/>
            <a:chOff x="11899" y="6256"/>
            <a:chExt cx="4133" cy="1140"/>
          </a:xfrm>
        </p:grpSpPr>
        <p:grpSp>
          <p:nvGrpSpPr>
            <p:cNvPr id="35" name="组合 34"/>
            <p:cNvGrpSpPr/>
            <p:nvPr/>
          </p:nvGrpSpPr>
          <p:grpSpPr>
            <a:xfrm rot="0">
              <a:off x="11899" y="6256"/>
              <a:ext cx="4133" cy="1141"/>
              <a:chOff x="5488" y="1621"/>
              <a:chExt cx="12197" cy="3351"/>
            </a:xfrm>
          </p:grpSpPr>
          <p:grpSp>
            <p:nvGrpSpPr>
              <p:cNvPr id="36" name="组合 35"/>
              <p:cNvGrpSpPr/>
              <p:nvPr/>
            </p:nvGrpSpPr>
            <p:grpSpPr>
              <a:xfrm>
                <a:off x="5488" y="1621"/>
                <a:ext cx="12197" cy="3351"/>
                <a:chOff x="5488" y="1621"/>
                <a:chExt cx="12197" cy="3351"/>
              </a:xfrm>
            </p:grpSpPr>
            <p:sp>
              <p:nvSpPr>
                <p:cNvPr id="37" name="圆角矩形 3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圆角矩形 3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9" name="圆角矩形 38"/>
              <p:cNvSpPr/>
              <p:nvPr/>
            </p:nvSpPr>
            <p:spPr>
              <a:xfrm>
                <a:off x="5652" y="1932"/>
                <a:ext cx="11815" cy="2631"/>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0" name="文本框 29"/>
            <p:cNvSpPr txBox="1"/>
            <p:nvPr/>
          </p:nvSpPr>
          <p:spPr>
            <a:xfrm>
              <a:off x="12104" y="6439"/>
              <a:ext cx="3929"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商</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大了怎么办？</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32" name="组合 31"/>
          <p:cNvGrpSpPr/>
          <p:nvPr/>
        </p:nvGrpSpPr>
        <p:grpSpPr>
          <a:xfrm>
            <a:off x="8500745" y="3793490"/>
            <a:ext cx="2624455" cy="724535"/>
            <a:chOff x="11899" y="6256"/>
            <a:chExt cx="4133" cy="1141"/>
          </a:xfrm>
        </p:grpSpPr>
        <p:grpSp>
          <p:nvGrpSpPr>
            <p:cNvPr id="33" name="组合 32"/>
            <p:cNvGrpSpPr/>
            <p:nvPr/>
          </p:nvGrpSpPr>
          <p:grpSpPr>
            <a:xfrm rot="0">
              <a:off x="11899" y="6256"/>
              <a:ext cx="4133" cy="1141"/>
              <a:chOff x="5488" y="1621"/>
              <a:chExt cx="12197" cy="3351"/>
            </a:xfrm>
          </p:grpSpPr>
          <p:grpSp>
            <p:nvGrpSpPr>
              <p:cNvPr id="34" name="组合 33"/>
              <p:cNvGrpSpPr/>
              <p:nvPr/>
            </p:nvGrpSpPr>
            <p:grpSpPr>
              <a:xfrm>
                <a:off x="5488" y="1621"/>
                <a:ext cx="12197" cy="3351"/>
                <a:chOff x="5488" y="1621"/>
                <a:chExt cx="12197" cy="3351"/>
              </a:xfrm>
            </p:grpSpPr>
            <p:sp>
              <p:nvSpPr>
                <p:cNvPr id="40" name="圆角矩形 39"/>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圆角矩形 40"/>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2" name="圆角矩形 41"/>
              <p:cNvSpPr/>
              <p:nvPr/>
            </p:nvSpPr>
            <p:spPr>
              <a:xfrm>
                <a:off x="5652" y="1932"/>
                <a:ext cx="11815" cy="2631"/>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3" name="文本框 42"/>
            <p:cNvSpPr txBox="1"/>
            <p:nvPr/>
          </p:nvSpPr>
          <p:spPr>
            <a:xfrm>
              <a:off x="12182" y="6439"/>
              <a:ext cx="3449"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改商</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继续试商</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44" name="下箭头 43"/>
          <p:cNvSpPr/>
          <p:nvPr/>
        </p:nvSpPr>
        <p:spPr>
          <a:xfrm>
            <a:off x="9633585" y="3392805"/>
            <a:ext cx="337820" cy="306070"/>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5" name="右箭头 44"/>
          <p:cNvSpPr/>
          <p:nvPr/>
        </p:nvSpPr>
        <p:spPr>
          <a:xfrm>
            <a:off x="7767955" y="2765425"/>
            <a:ext cx="466725" cy="216000"/>
          </a:xfrm>
          <a:prstGeom prst="rightArrow">
            <a:avLst>
              <a:gd name="adj1" fmla="val 50000"/>
              <a:gd name="adj2" fmla="val 10201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grpId="0" nodeType="clickEffect">
                                  <p:stCondLst>
                                    <p:cond delay="0"/>
                                  </p:stCondLst>
                                  <p:childTnLst>
                                    <p:set>
                                      <p:cBhvr>
                                        <p:cTn id="12" dur="1000" fill="hold">
                                          <p:stCondLst>
                                            <p:cond delay="0"/>
                                          </p:stCondLst>
                                        </p:cTn>
                                        <p:tgtEl>
                                          <p:spTgt spid="25"/>
                                        </p:tgtEl>
                                        <p:attrNameLst>
                                          <p:attrName>style.visibility</p:attrName>
                                        </p:attrNameLst>
                                      </p:cBhvr>
                                      <p:to>
                                        <p:strVal val="visible"/>
                                      </p:to>
                                    </p:set>
                                    <p:animEffect transition="in" filter="wheel(1)">
                                      <p:cBhvr>
                                        <p:cTn id="13" dur="1000"/>
                                        <p:tgtEl>
                                          <p:spTgt spid="25"/>
                                        </p:tgtEl>
                                      </p:cBhvr>
                                    </p:animEffect>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nodeType="click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
                                          </p:val>
                                        </p:tav>
                                        <p:tav tm="100000">
                                          <p:val>
                                            <p:strVal val="#ppt_w"/>
                                          </p:val>
                                        </p:tav>
                                      </p:tavLst>
                                    </p:anim>
                                    <p:anim calcmode="lin" valueType="num">
                                      <p:cBhvr>
                                        <p:cTn id="19" dur="500" fill="hold"/>
                                        <p:tgtEl>
                                          <p:spTgt spid="18"/>
                                        </p:tgtEl>
                                        <p:attrNameLst>
                                          <p:attrName>ppt_h</p:attrName>
                                        </p:attrNameLst>
                                      </p:cBhvr>
                                      <p:tavLst>
                                        <p:tav tm="0">
                                          <p:val>
                                            <p:fltVal val="0"/>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p:tgtEl>
                                          <p:spTgt spid="12"/>
                                        </p:tgtEl>
                                        <p:attrNameLst>
                                          <p:attrName>ppt_y</p:attrName>
                                        </p:attrNameLst>
                                      </p:cBhvr>
                                      <p:tavLst>
                                        <p:tav tm="0">
                                          <p:val>
                                            <p:strVal val="#ppt_y+#ppt_h*1.125000"/>
                                          </p:val>
                                        </p:tav>
                                        <p:tav tm="100000">
                                          <p:val>
                                            <p:strVal val="#ppt_y"/>
                                          </p:val>
                                        </p:tav>
                                      </p:tavLst>
                                    </p:anim>
                                    <p:animEffect transition="in" filter="wipe(up)">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p:tgtEl>
                                          <p:spTgt spid="13"/>
                                        </p:tgtEl>
                                        <p:attrNameLst>
                                          <p:attrName>ppt_y</p:attrName>
                                        </p:attrNameLst>
                                      </p:cBhvr>
                                      <p:tavLst>
                                        <p:tav tm="0">
                                          <p:val>
                                            <p:strVal val="#ppt_y+#ppt_h*1.125000"/>
                                          </p:val>
                                        </p:tav>
                                        <p:tav tm="100000">
                                          <p:val>
                                            <p:strVal val="#ppt_y"/>
                                          </p:val>
                                        </p:tav>
                                      </p:tavLst>
                                    </p:anim>
                                    <p:animEffect transition="in" filter="wipe(up)">
                                      <p:cBhvr>
                                        <p:cTn id="31" dur="5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wipe(left)">
                                      <p:cBhvr>
                                        <p:cTn id="46" dur="500"/>
                                        <p:tgtEl>
                                          <p:spTgt spid="45"/>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wipe(left)">
                                      <p:cBhvr>
                                        <p:cTn id="51" dur="500"/>
                                        <p:tgtEl>
                                          <p:spTgt spid="31"/>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1" fill="hold" grpId="0" nodeType="clickEffect">
                                  <p:stCondLst>
                                    <p:cond delay="0"/>
                                  </p:stCondLst>
                                  <p:childTnLst>
                                    <p:set>
                                      <p:cBhvr>
                                        <p:cTn id="55" dur="1" fill="hold">
                                          <p:stCondLst>
                                            <p:cond delay="0"/>
                                          </p:stCondLst>
                                        </p:cTn>
                                        <p:tgtEl>
                                          <p:spTgt spid="44"/>
                                        </p:tgtEl>
                                        <p:attrNameLst>
                                          <p:attrName>style.visibility</p:attrName>
                                        </p:attrNameLst>
                                      </p:cBhvr>
                                      <p:to>
                                        <p:strVal val="visible"/>
                                      </p:to>
                                    </p:set>
                                    <p:animEffect transition="in" filter="wipe(up)">
                                      <p:cBhvr>
                                        <p:cTn id="56" dur="500"/>
                                        <p:tgtEl>
                                          <p:spTgt spid="44"/>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nodeType="clickEffect">
                                  <p:stCondLst>
                                    <p:cond delay="0"/>
                                  </p:stCondLst>
                                  <p:childTnLst>
                                    <p:set>
                                      <p:cBhvr>
                                        <p:cTn id="60" dur="1" fill="hold">
                                          <p:stCondLst>
                                            <p:cond delay="0"/>
                                          </p:stCondLst>
                                        </p:cTn>
                                        <p:tgtEl>
                                          <p:spTgt spid="32"/>
                                        </p:tgtEl>
                                        <p:attrNameLst>
                                          <p:attrName>style.visibility</p:attrName>
                                        </p:attrNameLst>
                                      </p:cBhvr>
                                      <p:to>
                                        <p:strVal val="visible"/>
                                      </p:to>
                                    </p:set>
                                    <p:animEffect transition="in" filter="wipe(up)">
                                      <p:cBhvr>
                                        <p:cTn id="6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23" grpId="0" bldLvl="0" animBg="1"/>
      <p:bldP spid="25" grpId="0" bldLvl="0" animBg="1"/>
      <p:bldP spid="13" grpId="0" bldLvl="0" animBg="1"/>
      <p:bldP spid="45" grpId="0" animBg="1"/>
      <p:bldP spid="4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6" name="圆角矩形 15"/>
          <p:cNvSpPr/>
          <p:nvPr/>
        </p:nvSpPr>
        <p:spPr>
          <a:xfrm>
            <a:off x="6866255" y="4149725"/>
            <a:ext cx="772160" cy="418465"/>
          </a:xfrm>
          <a:prstGeom prst="roundRect">
            <a:avLst/>
          </a:prstGeom>
          <a:solidFill>
            <a:srgbClr val="07FF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Text Box 29"/>
          <p:cNvSpPr txBox="1">
            <a:spLocks noChangeArrowheads="1"/>
          </p:cNvSpPr>
          <p:nvPr/>
        </p:nvSpPr>
        <p:spPr bwMode="auto">
          <a:xfrm>
            <a:off x="6847840" y="4081145"/>
            <a:ext cx="403225"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5</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4" name="Text Box 29"/>
          <p:cNvSpPr txBox="1">
            <a:spLocks noChangeArrowheads="1"/>
          </p:cNvSpPr>
          <p:nvPr/>
        </p:nvSpPr>
        <p:spPr bwMode="auto">
          <a:xfrm>
            <a:off x="7241851" y="4077230"/>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8</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5972175" y="1760220"/>
            <a:ext cx="1797685" cy="460375"/>
          </a:xfrm>
          <a:prstGeom prst="rect">
            <a:avLst/>
          </a:prstGeom>
          <a:noFill/>
        </p:spPr>
        <p:txBody>
          <a:bodyPr wrap="none" rtlCol="0"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430 ÷ 62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7" name="Text Box 30"/>
          <p:cNvSpPr txBox="1">
            <a:spLocks noChangeArrowheads="1"/>
          </p:cNvSpPr>
          <p:nvPr/>
        </p:nvSpPr>
        <p:spPr bwMode="auto">
          <a:xfrm>
            <a:off x="6504305" y="3505835"/>
            <a:ext cx="1122045"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3  7  2</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3" name="组合 17"/>
          <p:cNvGrpSpPr/>
          <p:nvPr/>
        </p:nvGrpSpPr>
        <p:grpSpPr>
          <a:xfrm>
            <a:off x="5859777" y="3014981"/>
            <a:ext cx="2122175" cy="619759"/>
            <a:chOff x="3433808" y="1499296"/>
            <a:chExt cx="1975424" cy="474798"/>
          </a:xfrm>
        </p:grpSpPr>
        <p:pic>
          <p:nvPicPr>
            <p:cNvPr id="19" name="图片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51920" y="1521656"/>
              <a:ext cx="1224136"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 Box 29"/>
            <p:cNvSpPr txBox="1">
              <a:spLocks noChangeArrowheads="1"/>
            </p:cNvSpPr>
            <p:nvPr/>
          </p:nvSpPr>
          <p:spPr bwMode="auto">
            <a:xfrm>
              <a:off x="3433808" y="1499296"/>
              <a:ext cx="578676" cy="409124"/>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62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1" name="Text Box 30"/>
            <p:cNvSpPr txBox="1">
              <a:spLocks noChangeArrowheads="1"/>
            </p:cNvSpPr>
            <p:nvPr/>
          </p:nvSpPr>
          <p:spPr bwMode="auto">
            <a:xfrm>
              <a:off x="4032926" y="1514633"/>
              <a:ext cx="1376306" cy="409124"/>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4  3  0</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sp>
        <p:nvSpPr>
          <p:cNvPr id="23" name="Text Box 29"/>
          <p:cNvSpPr txBox="1">
            <a:spLocks noChangeArrowheads="1"/>
          </p:cNvSpPr>
          <p:nvPr/>
        </p:nvSpPr>
        <p:spPr bwMode="auto">
          <a:xfrm>
            <a:off x="7207561" y="2567835"/>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6</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5" name="圆角矩形 24"/>
          <p:cNvSpPr/>
          <p:nvPr/>
        </p:nvSpPr>
        <p:spPr>
          <a:xfrm>
            <a:off x="5930575" y="3091651"/>
            <a:ext cx="428327" cy="421599"/>
          </a:xfrm>
          <a:prstGeom prst="roundRect">
            <a:avLst/>
          </a:prstGeom>
          <a:noFill/>
          <a:ln w="28575">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3" name="Text Box 30"/>
          <p:cNvSpPr txBox="1">
            <a:spLocks noChangeArrowheads="1"/>
          </p:cNvSpPr>
          <p:nvPr/>
        </p:nvSpPr>
        <p:spPr bwMode="auto">
          <a:xfrm>
            <a:off x="5876631" y="2617598"/>
            <a:ext cx="62763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60</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390140" y="4362450"/>
            <a:ext cx="3193415" cy="724535"/>
            <a:chOff x="2334" y="6870"/>
            <a:chExt cx="5029" cy="1141"/>
          </a:xfrm>
        </p:grpSpPr>
        <p:grpSp>
          <p:nvGrpSpPr>
            <p:cNvPr id="9" name="组合 8"/>
            <p:cNvGrpSpPr/>
            <p:nvPr/>
          </p:nvGrpSpPr>
          <p:grpSpPr>
            <a:xfrm rot="0">
              <a:off x="2334" y="6870"/>
              <a:ext cx="5029" cy="1141"/>
              <a:chOff x="5488" y="1621"/>
              <a:chExt cx="12197" cy="3351"/>
            </a:xfrm>
          </p:grpSpPr>
          <p:grpSp>
            <p:nvGrpSpPr>
              <p:cNvPr id="10" name="组合 9"/>
              <p:cNvGrpSpPr/>
              <p:nvPr/>
            </p:nvGrpSpPr>
            <p:grpSpPr>
              <a:xfrm>
                <a:off x="5488" y="1621"/>
                <a:ext cx="12197" cy="3351"/>
                <a:chOff x="5488" y="1621"/>
                <a:chExt cx="12197" cy="3351"/>
              </a:xfrm>
            </p:grpSpPr>
            <p:sp>
              <p:nvSpPr>
                <p:cNvPr id="26" name="圆角矩形 25"/>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圆角矩形 10"/>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圆角矩形 27"/>
              <p:cNvSpPr/>
              <p:nvPr/>
            </p:nvSpPr>
            <p:spPr>
              <a:xfrm>
                <a:off x="5652" y="1932"/>
                <a:ext cx="11815" cy="2631"/>
              </a:xfrm>
              <a:prstGeom prst="roundRect">
                <a:avLst/>
              </a:prstGeom>
              <a:solidFill>
                <a:srgbClr val="F4A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 name="文本框 3"/>
            <p:cNvSpPr txBox="1"/>
            <p:nvPr/>
          </p:nvSpPr>
          <p:spPr>
            <a:xfrm>
              <a:off x="2634" y="7062"/>
              <a:ext cx="4292"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把</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62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看作</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60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来试商</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18" name="组合 17"/>
          <p:cNvGrpSpPr/>
          <p:nvPr/>
        </p:nvGrpSpPr>
        <p:grpSpPr>
          <a:xfrm>
            <a:off x="852805" y="1760220"/>
            <a:ext cx="4188460" cy="1936750"/>
            <a:chOff x="1343" y="2772"/>
            <a:chExt cx="6596" cy="3050"/>
          </a:xfrm>
        </p:grpSpPr>
        <p:grpSp>
          <p:nvGrpSpPr>
            <p:cNvPr id="7" name="组合 6"/>
            <p:cNvGrpSpPr/>
            <p:nvPr/>
          </p:nvGrpSpPr>
          <p:grpSpPr>
            <a:xfrm>
              <a:off x="4885" y="3796"/>
              <a:ext cx="3055" cy="1794"/>
              <a:chOff x="2541" y="2772"/>
              <a:chExt cx="3055" cy="1794"/>
            </a:xfrm>
          </p:grpSpPr>
          <p:sp>
            <p:nvSpPr>
              <p:cNvPr id="27" name="圆角矩形标注 26"/>
              <p:cNvSpPr/>
              <p:nvPr/>
            </p:nvSpPr>
            <p:spPr>
              <a:xfrm>
                <a:off x="2541" y="2772"/>
                <a:ext cx="3055" cy="1794"/>
              </a:xfrm>
              <a:prstGeom prst="wedgeRoundRectCallout">
                <a:avLst>
                  <a:gd name="adj1" fmla="val -66714"/>
                  <a:gd name="adj2" fmla="val -15955"/>
                  <a:gd name="adj3" fmla="val 16667"/>
                </a:avLst>
              </a:prstGeom>
              <a:solidFill>
                <a:srgbClr val="F2887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2671" y="2836"/>
                <a:ext cx="2770" cy="1598"/>
              </a:xfrm>
              <a:prstGeom prst="rect">
                <a:avLst/>
              </a:prstGeom>
              <a:noFill/>
            </p:spPr>
            <p:txBody>
              <a:bodyPr wrap="none" rtlCol="0" anchor="t">
                <a:spAutoFit/>
              </a:bodyPr>
              <a:p>
                <a:pPr>
                  <a:lnSpc>
                    <a:spcPct val="15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62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不是整数</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怎么办？</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8" name="图片 7" descr="图片230"/>
            <p:cNvPicPr>
              <a:picLocks noChangeAspect="1"/>
            </p:cNvPicPr>
            <p:nvPr/>
          </p:nvPicPr>
          <p:blipFill>
            <a:blip r:embed="rId3"/>
            <a:stretch>
              <a:fillRect/>
            </a:stretch>
          </p:blipFill>
          <p:spPr>
            <a:xfrm>
              <a:off x="1343" y="2772"/>
              <a:ext cx="3050" cy="3050"/>
            </a:xfrm>
            <a:prstGeom prst="rect">
              <a:avLst/>
            </a:prstGeom>
          </p:spPr>
        </p:pic>
      </p:grpSp>
      <p:sp>
        <p:nvSpPr>
          <p:cNvPr id="29" name="Text Box 29"/>
          <p:cNvSpPr txBox="1">
            <a:spLocks noChangeArrowheads="1"/>
          </p:cNvSpPr>
          <p:nvPr/>
        </p:nvSpPr>
        <p:spPr bwMode="auto">
          <a:xfrm>
            <a:off x="7719060" y="1696720"/>
            <a:ext cx="3318510"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6</a:t>
            </a:r>
            <a:r>
              <a:rPr lang="zh-CN" altLang="en-US" sz="2400" dirty="0">
                <a:solidFill>
                  <a:schemeClr val="tx1"/>
                </a:solidFill>
                <a:latin typeface="微软雅黑" panose="020B0503020204020204" pitchFamily="34" charset="-122"/>
                <a:ea typeface="微软雅黑" panose="020B0503020204020204" pitchFamily="34" charset="-122"/>
              </a:rPr>
              <a:t>（盏）</a:t>
            </a:r>
            <a:r>
              <a:rPr lang="en-US" altLang="zh-CN" sz="2400" dirty="0">
                <a:solidFill>
                  <a:schemeClr val="tx1"/>
                </a:solidFill>
                <a:latin typeface="微软雅黑" panose="020B0503020204020204" pitchFamily="34" charset="-122"/>
                <a:ea typeface="微软雅黑" panose="020B0503020204020204" pitchFamily="34" charset="-122"/>
              </a:rPr>
              <a:t>······58</a:t>
            </a:r>
            <a:r>
              <a:rPr lang="zh-CN" altLang="en-US" sz="2400" dirty="0">
                <a:solidFill>
                  <a:schemeClr val="tx1"/>
                </a:solidFill>
                <a:latin typeface="微软雅黑" panose="020B0503020204020204" pitchFamily="34" charset="-122"/>
                <a:ea typeface="微软雅黑" panose="020B0503020204020204" pitchFamily="34" charset="-122"/>
              </a:rPr>
              <a:t>（元）</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8486775" y="2522220"/>
            <a:ext cx="2624455" cy="723900"/>
            <a:chOff x="11899" y="6256"/>
            <a:chExt cx="4133" cy="1140"/>
          </a:xfrm>
        </p:grpSpPr>
        <p:grpSp>
          <p:nvGrpSpPr>
            <p:cNvPr id="35" name="组合 34"/>
            <p:cNvGrpSpPr/>
            <p:nvPr/>
          </p:nvGrpSpPr>
          <p:grpSpPr>
            <a:xfrm rot="0">
              <a:off x="11899" y="6256"/>
              <a:ext cx="4133" cy="1141"/>
              <a:chOff x="5488" y="1621"/>
              <a:chExt cx="12197" cy="3351"/>
            </a:xfrm>
          </p:grpSpPr>
          <p:grpSp>
            <p:nvGrpSpPr>
              <p:cNvPr id="36" name="组合 35"/>
              <p:cNvGrpSpPr/>
              <p:nvPr/>
            </p:nvGrpSpPr>
            <p:grpSpPr>
              <a:xfrm>
                <a:off x="5488" y="1621"/>
                <a:ext cx="12197" cy="3351"/>
                <a:chOff x="5488" y="1621"/>
                <a:chExt cx="12197" cy="3351"/>
              </a:xfrm>
            </p:grpSpPr>
            <p:sp>
              <p:nvSpPr>
                <p:cNvPr id="37" name="圆角矩形 3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圆角矩形 3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9" name="圆角矩形 38"/>
              <p:cNvSpPr/>
              <p:nvPr/>
            </p:nvSpPr>
            <p:spPr>
              <a:xfrm>
                <a:off x="5652" y="1932"/>
                <a:ext cx="11815" cy="2631"/>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0" name="文本框 29"/>
            <p:cNvSpPr txBox="1"/>
            <p:nvPr/>
          </p:nvSpPr>
          <p:spPr>
            <a:xfrm>
              <a:off x="12104" y="6439"/>
              <a:ext cx="3929"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商</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大了怎么办？</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32" name="组合 31"/>
          <p:cNvGrpSpPr/>
          <p:nvPr/>
        </p:nvGrpSpPr>
        <p:grpSpPr>
          <a:xfrm>
            <a:off x="8500745" y="3793490"/>
            <a:ext cx="2624455" cy="724535"/>
            <a:chOff x="11899" y="6256"/>
            <a:chExt cx="4133" cy="1141"/>
          </a:xfrm>
        </p:grpSpPr>
        <p:grpSp>
          <p:nvGrpSpPr>
            <p:cNvPr id="33" name="组合 32"/>
            <p:cNvGrpSpPr/>
            <p:nvPr/>
          </p:nvGrpSpPr>
          <p:grpSpPr>
            <a:xfrm rot="0">
              <a:off x="11899" y="6256"/>
              <a:ext cx="4133" cy="1141"/>
              <a:chOff x="5488" y="1621"/>
              <a:chExt cx="12197" cy="3351"/>
            </a:xfrm>
          </p:grpSpPr>
          <p:grpSp>
            <p:nvGrpSpPr>
              <p:cNvPr id="34" name="组合 33"/>
              <p:cNvGrpSpPr/>
              <p:nvPr/>
            </p:nvGrpSpPr>
            <p:grpSpPr>
              <a:xfrm>
                <a:off x="5488" y="1621"/>
                <a:ext cx="12197" cy="3351"/>
                <a:chOff x="5488" y="1621"/>
                <a:chExt cx="12197" cy="3351"/>
              </a:xfrm>
            </p:grpSpPr>
            <p:sp>
              <p:nvSpPr>
                <p:cNvPr id="40" name="圆角矩形 39"/>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圆角矩形 40"/>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2" name="圆角矩形 41"/>
              <p:cNvSpPr/>
              <p:nvPr/>
            </p:nvSpPr>
            <p:spPr>
              <a:xfrm>
                <a:off x="5652" y="1932"/>
                <a:ext cx="11815" cy="2631"/>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3" name="文本框 42"/>
            <p:cNvSpPr txBox="1"/>
            <p:nvPr/>
          </p:nvSpPr>
          <p:spPr>
            <a:xfrm>
              <a:off x="12182" y="6439"/>
              <a:ext cx="3449"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改商</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继续试商</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44" name="下箭头 43"/>
          <p:cNvSpPr/>
          <p:nvPr/>
        </p:nvSpPr>
        <p:spPr>
          <a:xfrm>
            <a:off x="9633585" y="3392805"/>
            <a:ext cx="337820" cy="306070"/>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5" name="右箭头 44"/>
          <p:cNvSpPr/>
          <p:nvPr/>
        </p:nvSpPr>
        <p:spPr>
          <a:xfrm>
            <a:off x="7767955" y="2765425"/>
            <a:ext cx="466725" cy="216000"/>
          </a:xfrm>
          <a:prstGeom prst="rightArrow">
            <a:avLst>
              <a:gd name="adj1" fmla="val 50000"/>
              <a:gd name="adj2" fmla="val 10201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 name="直接连接符 1"/>
          <p:cNvCxnSpPr/>
          <p:nvPr/>
        </p:nvCxnSpPr>
        <p:spPr>
          <a:xfrm>
            <a:off x="6288405" y="4068445"/>
            <a:ext cx="156019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6" name="组合 45"/>
          <p:cNvGrpSpPr/>
          <p:nvPr/>
        </p:nvGrpSpPr>
        <p:grpSpPr>
          <a:xfrm>
            <a:off x="6673215" y="4944745"/>
            <a:ext cx="2399030" cy="656590"/>
            <a:chOff x="10813" y="7851"/>
            <a:chExt cx="3778" cy="1034"/>
          </a:xfrm>
        </p:grpSpPr>
        <p:sp>
          <p:nvSpPr>
            <p:cNvPr id="22" name="圆角矩形标注 21"/>
            <p:cNvSpPr/>
            <p:nvPr/>
          </p:nvSpPr>
          <p:spPr>
            <a:xfrm>
              <a:off x="10813" y="7851"/>
              <a:ext cx="3779" cy="1035"/>
            </a:xfrm>
            <a:prstGeom prst="wedgeRoundRectCallout">
              <a:avLst>
                <a:gd name="adj1" fmla="val -25286"/>
                <a:gd name="adj2" fmla="val -78093"/>
                <a:gd name="adj3" fmla="val 16667"/>
              </a:avLst>
            </a:prstGeom>
            <a:solidFill>
              <a:srgbClr val="FAFAFA"/>
            </a:solidFill>
            <a:ln w="2857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文本框 23"/>
            <p:cNvSpPr txBox="1"/>
            <p:nvPr/>
          </p:nvSpPr>
          <p:spPr>
            <a:xfrm>
              <a:off x="10878" y="8015"/>
              <a:ext cx="3648" cy="725"/>
            </a:xfrm>
            <a:prstGeom prst="rect">
              <a:avLst/>
            </a:prstGeom>
            <a:noFill/>
          </p:spPr>
          <p:txBody>
            <a:bodyPr wrap="none" rtlCol="0">
              <a:spAutoFit/>
            </a:bodyPr>
            <a:p>
              <a:r>
                <a:rPr lang="zh-CN" altLang="en-US" sz="2400"/>
                <a:t>余数要比除数小</a:t>
              </a:r>
              <a:endParaRPr lang="zh-CN" altLang="en-US" sz="2400"/>
            </a:p>
          </p:txBody>
        </p:sp>
      </p:grpSp>
      <p:sp>
        <p:nvSpPr>
          <p:cNvPr id="47" name="文本框 46"/>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48" name="文本框 47"/>
          <p:cNvSpPr txBox="1"/>
          <p:nvPr/>
        </p:nvSpPr>
        <p:spPr>
          <a:xfrm>
            <a:off x="5674360" y="5906135"/>
            <a:ext cx="4070985" cy="460375"/>
          </a:xfrm>
          <a:prstGeom prst="rect">
            <a:avLst/>
          </a:prstGeom>
          <a:noFill/>
        </p:spPr>
        <p:txBody>
          <a:bodyPr wrap="none" rtlCol="0" anchor="t">
            <a:spAutoFit/>
          </a:bodyPr>
          <a:p>
            <a:r>
              <a:rPr 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答：可以买</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盏，还剩</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58</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元。</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p:tgtEl>
                                          <p:spTgt spid="23"/>
                                        </p:tgtEl>
                                        <p:attrNameLst>
                                          <p:attrName>ppt_y</p:attrName>
                                        </p:attrNameLst>
                                      </p:cBhvr>
                                      <p:tavLst>
                                        <p:tav tm="0">
                                          <p:val>
                                            <p:strVal val="#ppt_y+#ppt_h*1.125000"/>
                                          </p:val>
                                        </p:tav>
                                        <p:tav tm="100000">
                                          <p:val>
                                            <p:strVal val="#ppt_y"/>
                                          </p:val>
                                        </p:tav>
                                      </p:tavLst>
                                    </p:anim>
                                    <p:animEffect transition="in" filter="wipe(up)">
                                      <p:cBhvr>
                                        <p:cTn id="8" dur="500"/>
                                        <p:tgtEl>
                                          <p:spTgt spid="23"/>
                                        </p:tgtEl>
                                      </p:cBhvr>
                                    </p:animEffec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23" presetClass="entr" presetSubtype="16"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ppt_w</p:attrName>
                                        </p:attrNameLst>
                                      </p:cBhvr>
                                      <p:tavLst>
                                        <p:tav tm="0">
                                          <p:val>
                                            <p:fltVal val="0"/>
                                          </p:val>
                                        </p:tav>
                                        <p:tav tm="100000">
                                          <p:val>
                                            <p:strVal val="#ppt_w"/>
                                          </p:val>
                                        </p:tav>
                                      </p:tavLst>
                                    </p:anim>
                                    <p:anim calcmode="lin" valueType="num">
                                      <p:cBhvr>
                                        <p:cTn id="34" dur="500" fill="hold"/>
                                        <p:tgtEl>
                                          <p:spTgt spid="16"/>
                                        </p:tgtEl>
                                        <p:attrNameLst>
                                          <p:attrName>ppt_h</p:attrName>
                                        </p:attrNameLst>
                                      </p:cBhvr>
                                      <p:tavLst>
                                        <p:tav tm="0">
                                          <p:val>
                                            <p:fltVal val="0"/>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nodeType="click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wipe(up)">
                                      <p:cBhvr>
                                        <p:cTn id="39" dur="500"/>
                                        <p:tgtEl>
                                          <p:spTgt spid="46"/>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500"/>
                                        <p:tgtEl>
                                          <p:spTgt spid="29"/>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4" fill="hold" grpId="0" nodeType="clickEffect">
                                  <p:stCondLst>
                                    <p:cond delay="0"/>
                                  </p:stCondLst>
                                  <p:childTnLst>
                                    <p:set>
                                      <p:cBhvr>
                                        <p:cTn id="48" dur="1" fill="hold">
                                          <p:stCondLst>
                                            <p:cond delay="0"/>
                                          </p:stCondLst>
                                        </p:cTn>
                                        <p:tgtEl>
                                          <p:spTgt spid="48"/>
                                        </p:tgtEl>
                                        <p:attrNameLst>
                                          <p:attrName>style.visibility</p:attrName>
                                        </p:attrNameLst>
                                      </p:cBhvr>
                                      <p:to>
                                        <p:strVal val="visible"/>
                                      </p:to>
                                    </p:set>
                                    <p:anim calcmode="lin" valueType="num">
                                      <p:cBhvr additive="base">
                                        <p:cTn id="49" dur="500"/>
                                        <p:tgtEl>
                                          <p:spTgt spid="48"/>
                                        </p:tgtEl>
                                        <p:attrNameLst>
                                          <p:attrName>ppt_y</p:attrName>
                                        </p:attrNameLst>
                                      </p:cBhvr>
                                      <p:tavLst>
                                        <p:tav tm="0">
                                          <p:val>
                                            <p:strVal val="#ppt_y+#ppt_h*1.125000"/>
                                          </p:val>
                                        </p:tav>
                                        <p:tav tm="100000">
                                          <p:val>
                                            <p:strVal val="#ppt_y"/>
                                          </p:val>
                                        </p:tav>
                                      </p:tavLst>
                                    </p:anim>
                                    <p:animEffect transition="in" filter="wipe(up)">
                                      <p:cBhvr>
                                        <p:cTn id="50"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29" grpId="0" bldLvl="0" animBg="1"/>
      <p:bldP spid="14" grpId="0" bldLvl="0" animBg="1"/>
      <p:bldP spid="15" grpId="0" bldLvl="0" animBg="1"/>
      <p:bldP spid="16" grpId="0" bldLvl="0" animBg="1"/>
      <p:bldP spid="23" grpId="0" animBg="1"/>
      <p:bldP spid="48" grpId="0"/>
    </p:bldLst>
  </p:timing>
</p:sld>
</file>

<file path=ppt/tags/tag1.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1343</Words>
  <Application>WPS 演示</Application>
  <PresentationFormat>宽屏</PresentationFormat>
  <Paragraphs>407</Paragraphs>
  <Slides>20</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20</vt:i4>
      </vt:variant>
    </vt:vector>
  </HeadingPairs>
  <TitlesOfParts>
    <vt:vector size="35" baseType="lpstr">
      <vt:lpstr>Arial</vt:lpstr>
      <vt:lpstr>宋体</vt:lpstr>
      <vt:lpstr>Wingdings</vt:lpstr>
      <vt:lpstr>微软雅黑</vt:lpstr>
      <vt:lpstr>Wingdings</vt:lpstr>
      <vt:lpstr>Times New Roman</vt:lpstr>
      <vt:lpstr>Arial Unicode MS</vt:lpstr>
      <vt:lpstr>等线</vt:lpstr>
      <vt:lpstr>等线</vt:lpstr>
      <vt:lpstr>Calibri</vt:lpstr>
      <vt:lpstr>Cambria</vt:lpstr>
      <vt:lpstr>黑体</vt:lpstr>
      <vt:lpstr>Arial</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194</cp:revision>
  <dcterms:created xsi:type="dcterms:W3CDTF">2019-06-19T02:08:00Z</dcterms:created>
  <dcterms:modified xsi:type="dcterms:W3CDTF">2023-09-28T14:15:05Z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1AB20EFB141745A4AA06A1EE87052963</vt:lpwstr>
  </property>
</Properties>
</file>