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7" r:id="rId4"/>
  </p:sldMasterIdLst>
  <p:notesMasterIdLst>
    <p:notesMasterId r:id="rId11"/>
  </p:notesMasterIdLst>
  <p:handoutMasterIdLst>
    <p:handoutMasterId r:id="rId20"/>
  </p:handoutMasterIdLst>
  <p:sldIdLst>
    <p:sldId id="269" r:id="rId5"/>
    <p:sldId id="383" r:id="rId6"/>
    <p:sldId id="384" r:id="rId7"/>
    <p:sldId id="385" r:id="rId8"/>
    <p:sldId id="386" r:id="rId9"/>
    <p:sldId id="387" r:id="rId10"/>
    <p:sldId id="388" r:id="rId12"/>
    <p:sldId id="389" r:id="rId13"/>
    <p:sldId id="390" r:id="rId14"/>
    <p:sldId id="391" r:id="rId15"/>
    <p:sldId id="394" r:id="rId16"/>
    <p:sldId id="392" r:id="rId17"/>
    <p:sldId id="393" r:id="rId18"/>
    <p:sldId id="397" r:id="rId19"/>
  </p:sldIdLst>
  <p:sldSz cx="9144000" cy="5143500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1" autoAdjust="0"/>
    <p:restoredTop sz="94807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9FC5A02-447E-436B-9C29-2EC7B3EEC016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EAC89B7-4F29-4C42-8DEB-B0C6D696625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47A3F2E-C69E-4C0C-9F44-3502EC1E3B9A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87E56A1F-C2B9-4CD7-9F28-DA4F769DCB5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16388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6389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gradFill rotWithShape="1">
          <a:gsLst>
            <a:gs pos="0">
              <a:srgbClr val="DEEBF7"/>
            </a:gs>
            <a:gs pos="78000">
              <a:srgbClr val="F6FAFD"/>
            </a:gs>
            <a:gs pos="100000">
              <a:srgbClr val="FFFF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5"/>
          <p:cNvPicPr>
            <a:picLocks noChangeAspect="1"/>
          </p:cNvPicPr>
          <p:nvPr/>
        </p:nvPicPr>
        <p:blipFill>
          <a:blip r:embed="rId3"/>
          <a:srcRect t="11226" b="5634"/>
          <a:stretch>
            <a:fillRect/>
          </a:stretch>
        </p:blipFill>
        <p:spPr>
          <a:xfrm>
            <a:off x="0" y="0"/>
            <a:ext cx="90487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63" y="50800"/>
            <a:ext cx="2486025" cy="172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199514F3-CB81-468C-910B-985793500670}" type="datetime">
              <a:rPr lang="zh-CN" altLang="en-US"/>
            </a:fld>
            <a:endParaRPr lang="zh-CN" altLang="en-US"/>
          </a:p>
        </p:txBody>
      </p:sp>
      <p:sp>
        <p:nvSpPr>
          <p:cNvPr id="410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410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E9BE76C0-9A25-4BF5-BE75-5232DFCB2F89}" type="slidenum">
              <a:rPr/>
            </a:fld>
            <a:endParaRPr/>
          </a:p>
        </p:txBody>
      </p:sp>
    </p:spTree>
  </p:cSld>
  <p:clrMapOvr>
    <a:masterClrMapping/>
  </p:clrMapOvr>
  <p:transition spd="slow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bg>
      <p:bgPr>
        <a:gradFill rotWithShape="1">
          <a:gsLst>
            <a:gs pos="0">
              <a:srgbClr val="DEEBF7"/>
            </a:gs>
            <a:gs pos="78000">
              <a:srgbClr val="F6FAFD"/>
            </a:gs>
            <a:gs pos="100000">
              <a:srgbClr val="FFFF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538" y="3187700"/>
            <a:ext cx="1616075" cy="227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EFA89678-D913-4552-8478-085AF7CE6989}" type="datetime">
              <a:rPr lang="zh-CN" altLang="en-US"/>
            </a:fld>
            <a:endParaRPr lang="zh-CN" altLang="en-US"/>
          </a:p>
        </p:txBody>
      </p:sp>
      <p:sp>
        <p:nvSpPr>
          <p:cNvPr id="512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512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FBF0F13-F32A-4191-81AD-C7BB5BB64778}" type="slidenum">
              <a:rPr/>
            </a:fld>
            <a:endParaRPr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gradFill rotWithShape="1">
          <a:gsLst>
            <a:gs pos="0">
              <a:srgbClr val="DEEBF7"/>
            </a:gs>
            <a:gs pos="78000">
              <a:srgbClr val="F6FAFD"/>
            </a:gs>
            <a:gs pos="100000">
              <a:srgbClr val="FFFF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6147" name="组合 4"/>
          <p:cNvGrpSpPr/>
          <p:nvPr/>
        </p:nvGrpSpPr>
        <p:grpSpPr>
          <a:xfrm>
            <a:off x="-228600" y="-201612"/>
            <a:ext cx="9372600" cy="5270500"/>
            <a:chOff x="-507651" y="-81871"/>
            <a:chExt cx="12699651" cy="7051536"/>
          </a:xfrm>
        </p:grpSpPr>
        <p:pic>
          <p:nvPicPr>
            <p:cNvPr id="6148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3239"/>
              <a:ext cx="12192000" cy="675476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49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9375697" y="4335395"/>
              <a:ext cx="2634270" cy="26342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0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507651" y="-81871"/>
              <a:ext cx="2814839" cy="11812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gradFill rotWithShape="1">
          <a:gsLst>
            <a:gs pos="0">
              <a:srgbClr val="DEEBF7"/>
            </a:gs>
            <a:gs pos="78000">
              <a:srgbClr val="F6FAFD"/>
            </a:gs>
            <a:gs pos="100000">
              <a:srgbClr val="FFFF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3825"/>
            <a:ext cx="2078038" cy="882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3263900"/>
            <a:ext cx="2141538" cy="2168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EEBF7"/>
            </a:gs>
            <a:gs pos="78000">
              <a:srgbClr val="F6FAFD"/>
            </a:gs>
            <a:gs pos="100000">
              <a:srgbClr val="FFFF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7"/>
          <p:cNvSpPr/>
          <p:nvPr/>
        </p:nvSpPr>
        <p:spPr>
          <a:xfrm>
            <a:off x="-1657350" y="5143500"/>
            <a:ext cx="4572000" cy="300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30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树娟设计</a:t>
            </a:r>
            <a:r>
              <a:rPr lang="en-US" altLang="zh-CN" sz="130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精品，修改请联系</a:t>
            </a:r>
            <a:r>
              <a:rPr lang="en-US" altLang="zh-CN" sz="130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qq415189892</a:t>
            </a:r>
            <a:endParaRPr lang="zh-CN" altLang="en-US">
              <a:solidFill>
                <a:srgbClr val="E6E6E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slow" advTm="3000">
    <p:random/>
  </p:transition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"/>
          <p:cNvSpPr txBox="1"/>
          <p:nvPr/>
        </p:nvSpPr>
        <p:spPr>
          <a:xfrm>
            <a:off x="2482850" y="1570038"/>
            <a:ext cx="3802063" cy="172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我的暑假生活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2"/>
          <a:srcRect l="32433"/>
          <a:stretch>
            <a:fillRect/>
          </a:stretch>
        </p:blipFill>
        <p:spPr>
          <a:xfrm>
            <a:off x="3478213" y="3506788"/>
            <a:ext cx="263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835025" y="1614488"/>
            <a:ext cx="5689600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运用刚才学到的方法，理清思路，试着说说自己的暑假生活。同桌互相述说自己的暑假生活。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grpSp>
        <p:nvGrpSpPr>
          <p:cNvPr id="20483" name="组合 4"/>
          <p:cNvGrpSpPr/>
          <p:nvPr/>
        </p:nvGrpSpPr>
        <p:grpSpPr>
          <a:xfrm>
            <a:off x="481013" y="473075"/>
            <a:ext cx="2881312" cy="993775"/>
            <a:chOff x="71729" y="44019"/>
            <a:chExt cx="3253362" cy="1122362"/>
          </a:xfrm>
        </p:grpSpPr>
        <p:pic>
          <p:nvPicPr>
            <p:cNvPr id="20485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4354" y="191656"/>
              <a:ext cx="2231301" cy="9747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486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60000">
              <a:off x="71729" y="44019"/>
              <a:ext cx="1111250" cy="111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487" name="文本框 3"/>
            <p:cNvSpPr txBox="1">
              <a:spLocks noChangeArrowheads="1"/>
            </p:cNvSpPr>
            <p:nvPr/>
          </p:nvSpPr>
          <p:spPr bwMode="auto">
            <a:xfrm>
              <a:off x="1014577" y="205381"/>
              <a:ext cx="2310514" cy="5737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迁移实践</a:t>
              </a:r>
              <a:endParaRPr lang="zh-CN" altLang="en-US" sz="28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484" name="图片 9"/>
          <p:cNvPicPr>
            <a:picLocks noChangeAspect="1"/>
          </p:cNvPicPr>
          <p:nvPr/>
        </p:nvPicPr>
        <p:blipFill>
          <a:blip r:embed="rId3"/>
          <a:srcRect l="2" t="59065" r="48139"/>
          <a:stretch>
            <a:fillRect/>
          </a:stretch>
        </p:blipFill>
        <p:spPr>
          <a:xfrm>
            <a:off x="5580063" y="1785938"/>
            <a:ext cx="2684462" cy="2119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表格 2"/>
          <p:cNvGraphicFramePr>
            <a:graphicFrameLocks noGrp="1"/>
          </p:cNvGraphicFramePr>
          <p:nvPr/>
        </p:nvGraphicFramePr>
        <p:xfrm>
          <a:off x="398462" y="1247775"/>
          <a:ext cx="8347076" cy="3295650"/>
        </p:xfrm>
        <a:graphic>
          <a:graphicData uri="http://schemas.openxmlformats.org/drawingml/2006/table">
            <a:tbl>
              <a:tblPr/>
              <a:tblGrid>
                <a:gridCol w="3621088"/>
                <a:gridCol w="2370138"/>
                <a:gridCol w="2355850"/>
              </a:tblGrid>
              <a:tr h="549275">
                <a:tc gridSpan="3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zh-CN" altLang="zh-CN" sz="2400" b="1">
                          <a:latin typeface="宋体" panose="02010600030101010101" pitchFamily="2" charset="-122"/>
                        </a:rPr>
                        <a:t>《</a:t>
                      </a:r>
                      <a:r>
                        <a:rPr lang="zh-CN" altLang="zh-CN" sz="2400" b="1">
                          <a:latin typeface="宋体" panose="02010600030101010101" pitchFamily="2" charset="-122"/>
                        </a:rPr>
                        <a:t>我的暑假生活</a:t>
                      </a:r>
                      <a:r>
                        <a:rPr lang="zh-CN" altLang="zh-CN" sz="2400" b="1">
                          <a:latin typeface="宋体" panose="02010600030101010101" pitchFamily="2" charset="-122"/>
                        </a:rPr>
                        <a:t>》</a:t>
                      </a:r>
                      <a:r>
                        <a:rPr lang="zh-CN" altLang="zh-CN" sz="2400" b="1">
                          <a:latin typeface="宋体" panose="02010600030101010101" pitchFamily="2" charset="-122"/>
                        </a:rPr>
                        <a:t>交流评价表</a:t>
                      </a:r>
                      <a:endParaRPr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</a:tr>
              <a:tr h="5492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宋体" panose="02010600030101010101" pitchFamily="2" charset="-122"/>
                        </a:rPr>
                        <a:t>评价内容</a:t>
                      </a:r>
                      <a:endParaRPr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宋体" panose="02010600030101010101" pitchFamily="2" charset="-122"/>
                        </a:rPr>
                        <a:t>完成情况</a:t>
                      </a:r>
                      <a:endParaRPr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宋体" panose="02010600030101010101" pitchFamily="2" charset="-122"/>
                        </a:rPr>
                        <a:t>建议或意见</a:t>
                      </a:r>
                      <a:endParaRPr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492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有新鲜感</a:t>
                      </a:r>
                      <a:endParaRPr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492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借助了图片或实物</a:t>
                      </a:r>
                      <a:endParaRPr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492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交流清楚、别人感兴趣</a:t>
                      </a:r>
                      <a:endParaRPr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 </a:t>
                      </a:r>
                      <a:endParaRPr lang="zh-CN" altLang="zh-CN"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549275">
                <a:tc gridSpan="3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685800" eaLnBrk="1" hangingPunct="1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评价人：　　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       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　　　评价时间：</a:t>
                      </a:r>
                      <a:endParaRPr sz="2400" b="1">
                        <a:latin typeface="宋体" panose="02010600030101010101" pitchFamily="2" charset="-122"/>
                        <a:ea typeface="Courier New" panose="02070309020205020404" pitchFamily="49" charset="0"/>
                      </a:endParaRPr>
                    </a:p>
                  </a:txBody>
                  <a:tcPr marL="68578" marR="68578" marT="0" marB="0" anchor="ctr" anchorCtr="0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21532" name="矩形 3"/>
          <p:cNvSpPr/>
          <p:nvPr/>
        </p:nvSpPr>
        <p:spPr>
          <a:xfrm>
            <a:off x="2327275" y="311150"/>
            <a:ext cx="2244725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填写表格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2589213" y="1625600"/>
            <a:ext cx="5770562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回家后跟家长再次交流汇报自己的暑假生活，或是自己某一天的难忘的学校生活。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2531" name="组合 2"/>
          <p:cNvGrpSpPr/>
          <p:nvPr/>
        </p:nvGrpSpPr>
        <p:grpSpPr>
          <a:xfrm>
            <a:off x="490538" y="590550"/>
            <a:ext cx="3254375" cy="1122363"/>
            <a:chOff x="71729" y="44019"/>
            <a:chExt cx="3253362" cy="1122362"/>
          </a:xfrm>
        </p:grpSpPr>
        <p:pic>
          <p:nvPicPr>
            <p:cNvPr id="22533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4354" y="191656"/>
              <a:ext cx="2231301" cy="9747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2534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60000">
              <a:off x="71729" y="44019"/>
              <a:ext cx="1111250" cy="111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5" name="文本框 3"/>
            <p:cNvSpPr txBox="1">
              <a:spLocks noChangeArrowheads="1"/>
            </p:cNvSpPr>
            <p:nvPr/>
          </p:nvSpPr>
          <p:spPr bwMode="auto">
            <a:xfrm>
              <a:off x="1014410" y="205944"/>
              <a:ext cx="2310681" cy="6413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32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53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63" y="2024063"/>
            <a:ext cx="1628775" cy="1716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2354263" y="641350"/>
            <a:ext cx="52387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口语交际：我的暑假生活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grpSp>
        <p:nvGrpSpPr>
          <p:cNvPr id="23555" name="组合 4"/>
          <p:cNvGrpSpPr/>
          <p:nvPr/>
        </p:nvGrpSpPr>
        <p:grpSpPr>
          <a:xfrm>
            <a:off x="71438" y="44450"/>
            <a:ext cx="2627312" cy="906463"/>
            <a:chOff x="71729" y="44019"/>
            <a:chExt cx="3253362" cy="1122362"/>
          </a:xfrm>
        </p:grpSpPr>
        <p:pic>
          <p:nvPicPr>
            <p:cNvPr id="2356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4354" y="191656"/>
              <a:ext cx="2231301" cy="9747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356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60000">
              <a:off x="71729" y="44019"/>
              <a:ext cx="1111250" cy="111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3569" name="文本框 3"/>
            <p:cNvSpPr txBox="1">
              <a:spLocks noChangeArrowheads="1"/>
            </p:cNvSpPr>
            <p:nvPr/>
          </p:nvSpPr>
          <p:spPr bwMode="auto">
            <a:xfrm>
              <a:off x="1015302" y="205199"/>
              <a:ext cx="2309789" cy="5739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56" name="组合 8"/>
          <p:cNvGrpSpPr/>
          <p:nvPr/>
        </p:nvGrpSpPr>
        <p:grpSpPr>
          <a:xfrm>
            <a:off x="3636963" y="2644775"/>
            <a:ext cx="1871662" cy="741363"/>
            <a:chOff x="3263807" y="2810362"/>
            <a:chExt cx="1872208" cy="741471"/>
          </a:xfrm>
        </p:grpSpPr>
        <p:sp>
          <p:nvSpPr>
            <p:cNvPr id="23565" name="椭圆 9"/>
            <p:cNvSpPr/>
            <p:nvPr/>
          </p:nvSpPr>
          <p:spPr>
            <a:xfrm>
              <a:off x="3263807" y="2810362"/>
              <a:ext cx="1872208" cy="741471"/>
            </a:xfrm>
            <a:prstGeom prst="ellipse">
              <a:avLst/>
            </a:prstGeom>
            <a:solidFill>
              <a:srgbClr val="E8F3FD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66" name="矩形 10"/>
            <p:cNvSpPr/>
            <p:nvPr/>
          </p:nvSpPr>
          <p:spPr>
            <a:xfrm>
              <a:off x="3715433" y="2824216"/>
              <a:ext cx="1420582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rgbClr val="C00000"/>
                  </a:solidFill>
                  <a:latin typeface="宋体" panose="02010600030101010101" pitchFamily="2" charset="-122"/>
                </a:rPr>
                <a:t>新鲜</a:t>
              </a:r>
              <a:endParaRPr lang="zh-CN" altLang="en-US" sz="3200" b="1">
                <a:solidFill>
                  <a:srgbClr val="C00000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23557" name="直接箭头连接符 11"/>
          <p:cNvCxnSpPr/>
          <p:nvPr/>
        </p:nvCxnSpPr>
        <p:spPr>
          <a:xfrm flipH="1" flipV="1">
            <a:off x="2698750" y="2066925"/>
            <a:ext cx="1160463" cy="601663"/>
          </a:xfrm>
          <a:prstGeom prst="line">
            <a:avLst/>
          </a:prstGeom>
          <a:noFill/>
          <a:ln w="28575">
            <a:solidFill>
              <a:srgbClr val="1F4E79"/>
            </a:solidFill>
            <a:miter lim="800000"/>
            <a:tailEnd type="triangle"/>
          </a:ln>
        </p:spPr>
      </p:cxnSp>
      <p:sp>
        <p:nvSpPr>
          <p:cNvPr id="23558" name="矩形 3"/>
          <p:cNvSpPr/>
          <p:nvPr/>
        </p:nvSpPr>
        <p:spPr>
          <a:xfrm>
            <a:off x="2001838" y="3490913"/>
            <a:ext cx="54514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说清楚：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语言+图片（实物）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矩形 12"/>
          <p:cNvSpPr/>
          <p:nvPr/>
        </p:nvSpPr>
        <p:spPr>
          <a:xfrm>
            <a:off x="796925" y="1406525"/>
            <a:ext cx="2655888" cy="66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没有经历过的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矩形 13"/>
          <p:cNvSpPr/>
          <p:nvPr/>
        </p:nvSpPr>
        <p:spPr>
          <a:xfrm>
            <a:off x="3862388" y="1406525"/>
            <a:ext cx="1419225" cy="66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有趣的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矩形 15"/>
          <p:cNvSpPr/>
          <p:nvPr/>
        </p:nvSpPr>
        <p:spPr>
          <a:xfrm>
            <a:off x="6199188" y="1462088"/>
            <a:ext cx="1009650" cy="66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562" name="直接箭头连接符 18"/>
          <p:cNvCxnSpPr/>
          <p:nvPr/>
        </p:nvCxnSpPr>
        <p:spPr>
          <a:xfrm flipH="1" flipV="1">
            <a:off x="4552950" y="2089150"/>
            <a:ext cx="0" cy="441325"/>
          </a:xfrm>
          <a:prstGeom prst="line">
            <a:avLst/>
          </a:prstGeom>
          <a:noFill/>
          <a:ln w="28575">
            <a:solidFill>
              <a:srgbClr val="1F4E79"/>
            </a:solidFill>
            <a:miter lim="800000"/>
            <a:tailEnd type="triangle"/>
          </a:ln>
        </p:spPr>
      </p:cxnSp>
      <p:cxnSp>
        <p:nvCxnSpPr>
          <p:cNvPr id="23563" name="直接箭头连接符 21"/>
          <p:cNvCxnSpPr/>
          <p:nvPr/>
        </p:nvCxnSpPr>
        <p:spPr>
          <a:xfrm flipV="1">
            <a:off x="5281613" y="2124075"/>
            <a:ext cx="1050925" cy="563563"/>
          </a:xfrm>
          <a:prstGeom prst="line">
            <a:avLst/>
          </a:prstGeom>
          <a:noFill/>
          <a:ln w="28575">
            <a:solidFill>
              <a:srgbClr val="1F4E79"/>
            </a:solidFill>
            <a:miter lim="800000"/>
            <a:tailEnd type="triangle"/>
          </a:ln>
        </p:spPr>
      </p:cxnSp>
      <p:cxnSp>
        <p:nvCxnSpPr>
          <p:cNvPr id="23564" name="直接箭头连接符 24"/>
          <p:cNvCxnSpPr>
            <a:stCxn id="23565" idx="4"/>
          </p:cNvCxnSpPr>
          <p:nvPr/>
        </p:nvCxnSpPr>
        <p:spPr>
          <a:xfrm flipH="1">
            <a:off x="4572000" y="3386138"/>
            <a:ext cx="0" cy="339725"/>
          </a:xfrm>
          <a:prstGeom prst="line">
            <a:avLst/>
          </a:prstGeom>
          <a:noFill/>
          <a:ln w="28575">
            <a:solidFill>
              <a:srgbClr val="1F4E79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  <p:bldP spid="235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https://gimg2.baidu.com/image_search/src=http%3A%2F%2Fp1.meituan.net%2Fmovie%2F6a8c23fac5040508f516efb681749850935968.jpg&amp;refer=http%3A%2F%2Fp1.meituan.net&amp;app=2002&amp;size=f9999,10000&amp;q=a80&amp;n=0&amp;g=0n&amp;fmt=jpeg?sec=1619335214&amp;t=e4743e80c230170a20830036b00ff1c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67" name="组合 7"/>
          <p:cNvGrpSpPr/>
          <p:nvPr/>
        </p:nvGrpSpPr>
        <p:grpSpPr>
          <a:xfrm>
            <a:off x="71438" y="44450"/>
            <a:ext cx="3254375" cy="1122363"/>
            <a:chOff x="71729" y="44019"/>
            <a:chExt cx="3253362" cy="1122362"/>
          </a:xfrm>
        </p:grpSpPr>
        <p:pic>
          <p:nvPicPr>
            <p:cNvPr id="11268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4354" y="191656"/>
              <a:ext cx="2231301" cy="9747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69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60000">
              <a:off x="71729" y="44019"/>
              <a:ext cx="1111250" cy="111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70" name="文本框 3"/>
            <p:cNvSpPr txBox="1">
              <a:spLocks noChangeArrowheads="1"/>
            </p:cNvSpPr>
            <p:nvPr/>
          </p:nvSpPr>
          <p:spPr bwMode="auto">
            <a:xfrm>
              <a:off x="1014410" y="205944"/>
              <a:ext cx="2310681" cy="6413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32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2174875" y="1035050"/>
            <a:ext cx="6092825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宋体" panose="02010600030101010101" pitchFamily="2" charset="-122"/>
              </a:rPr>
              <a:t>暑假你是怎么度过的？经历了哪些新鲜事？和同学分享一下吧！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宋体" panose="02010600030101010101" pitchFamily="2" charset="-122"/>
              </a:rPr>
              <a:t>想好要讲的内容以后，先试着给家人讲一讲，听听他们有什么建议。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"/>
          <p:cNvSpPr/>
          <p:nvPr/>
        </p:nvSpPr>
        <p:spPr>
          <a:xfrm>
            <a:off x="714375" y="788988"/>
            <a:ext cx="7516813" cy="66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大家在暑假里经历了哪些新鲜事呢？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5" name="矩形 3"/>
          <p:cNvSpPr/>
          <p:nvPr/>
        </p:nvSpPr>
        <p:spPr>
          <a:xfrm>
            <a:off x="835025" y="1936750"/>
            <a:ext cx="6034088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新鲜事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可以是没经历过的，很有趣的，很幽默的事情等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6663" y="1936750"/>
            <a:ext cx="1914525" cy="2917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869950" y="531813"/>
            <a:ext cx="714375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观察图片，说一说：这两个小朋友暑假里各做了什么事？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1730375" y="3646488"/>
            <a:ext cx="208121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学做农活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3"/>
          <p:cNvSpPr/>
          <p:nvPr/>
        </p:nvSpPr>
        <p:spPr>
          <a:xfrm>
            <a:off x="4745038" y="3646488"/>
            <a:ext cx="20796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坐摩天轮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pic>
        <p:nvPicPr>
          <p:cNvPr id="1434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924050"/>
            <a:ext cx="2684463" cy="169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825" y="1924050"/>
            <a:ext cx="2686050" cy="1722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285750" y="542925"/>
            <a:ext cx="8572500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默读后想一想：这两件事新鲜吗？从他们的表达里你发现了这两件事的新鲜之处在哪里？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5363" name="组合 5"/>
          <p:cNvGrpSpPr/>
          <p:nvPr/>
        </p:nvGrpSpPr>
        <p:grpSpPr>
          <a:xfrm>
            <a:off x="446088" y="1619250"/>
            <a:ext cx="3762375" cy="2803525"/>
            <a:chOff x="446088" y="1619250"/>
            <a:chExt cx="3762375" cy="2803525"/>
          </a:xfrm>
        </p:grpSpPr>
        <p:sp>
          <p:nvSpPr>
            <p:cNvPr id="15371" name="椭圆 1"/>
            <p:cNvSpPr/>
            <p:nvPr/>
          </p:nvSpPr>
          <p:spPr>
            <a:xfrm>
              <a:off x="446088" y="1619250"/>
              <a:ext cx="3762375" cy="280352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72" name="矩形 7"/>
            <p:cNvSpPr/>
            <p:nvPr/>
          </p:nvSpPr>
          <p:spPr>
            <a:xfrm>
              <a:off x="522288" y="1906588"/>
              <a:ext cx="3424237" cy="18145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我跟爷爷奶奶学会了做简单的农活。现在我会摘茄子，还会给菜地锄草。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4" name="组合 6"/>
          <p:cNvGrpSpPr/>
          <p:nvPr/>
        </p:nvGrpSpPr>
        <p:grpSpPr>
          <a:xfrm>
            <a:off x="4208463" y="1504950"/>
            <a:ext cx="5059362" cy="2944813"/>
            <a:chOff x="4208463" y="1504950"/>
            <a:chExt cx="5059362" cy="2944813"/>
          </a:xfrm>
        </p:grpSpPr>
        <p:sp>
          <p:nvSpPr>
            <p:cNvPr id="15369" name="椭圆 4"/>
            <p:cNvSpPr/>
            <p:nvPr/>
          </p:nvSpPr>
          <p:spPr>
            <a:xfrm>
              <a:off x="4208463" y="1504950"/>
              <a:ext cx="5059362" cy="294481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70" name="矩形 10"/>
            <p:cNvSpPr/>
            <p:nvPr/>
          </p:nvSpPr>
          <p:spPr>
            <a:xfrm>
              <a:off x="4545013" y="1701800"/>
              <a:ext cx="4384675" cy="22463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爸爸带我去了游乐园。这是我第一次坐摩天轮，从空中往下看，视野一下子开阔了，地上的人和车都变小了</a:t>
              </a:r>
              <a:r>
                <a:rPr lang="en-US" altLang="zh-CN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3" y="3644900"/>
            <a:ext cx="890587" cy="89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6" name="矩形 2"/>
          <p:cNvSpPr/>
          <p:nvPr/>
        </p:nvSpPr>
        <p:spPr>
          <a:xfrm>
            <a:off x="1423988" y="3921125"/>
            <a:ext cx="25225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没经历过的农活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367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475" y="3721100"/>
            <a:ext cx="863600" cy="863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8" name="矩形 3"/>
          <p:cNvSpPr/>
          <p:nvPr/>
        </p:nvSpPr>
        <p:spPr>
          <a:xfrm>
            <a:off x="5786438" y="3968750"/>
            <a:ext cx="2627312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第一次坐摩天轮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411163" y="841375"/>
            <a:ext cx="8321675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这两个小朋友的表达里藏着什么共同点呢？都是怎么做到清楚表达的？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1" name="矩形 3"/>
          <p:cNvSpPr/>
          <p:nvPr/>
        </p:nvSpPr>
        <p:spPr>
          <a:xfrm>
            <a:off x="417513" y="1711325"/>
            <a:ext cx="675005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我跟爷爷奶奶学会了做简单的农活。现在我会摘茄子，还会给菜地锄草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4"/>
          <p:cNvSpPr/>
          <p:nvPr/>
        </p:nvSpPr>
        <p:spPr>
          <a:xfrm>
            <a:off x="417513" y="2838450"/>
            <a:ext cx="6896100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爸爸带我去了游乐园。这是我第一次坐摩天轮，从空中往下看，视野一下子开阔了，地上白人和车都变小了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3" name="直接箭头连接符 5"/>
          <p:cNvCxnSpPr/>
          <p:nvPr/>
        </p:nvCxnSpPr>
        <p:spPr>
          <a:xfrm>
            <a:off x="7177088" y="2028825"/>
            <a:ext cx="254000" cy="0"/>
          </a:xfrm>
          <a:prstGeom prst="line">
            <a:avLst/>
          </a:prstGeom>
          <a:noFill/>
          <a:ln w="57150">
            <a:solidFill>
              <a:srgbClr val="C00000"/>
            </a:solidFill>
            <a:miter lim="800000"/>
            <a:tailEnd type="triangle"/>
          </a:ln>
        </p:spPr>
      </p:cxnSp>
      <p:sp>
        <p:nvSpPr>
          <p:cNvPr id="17414" name="矩形 6"/>
          <p:cNvSpPr/>
          <p:nvPr/>
        </p:nvSpPr>
        <p:spPr>
          <a:xfrm>
            <a:off x="7516813" y="1744663"/>
            <a:ext cx="16065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哪件事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矩形 8"/>
          <p:cNvSpPr/>
          <p:nvPr/>
        </p:nvSpPr>
        <p:spPr>
          <a:xfrm>
            <a:off x="6165850" y="3959225"/>
            <a:ext cx="279241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具体经历、感受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cxnSp>
        <p:nvCxnSpPr>
          <p:cNvPr id="17416" name="直接连接符 11"/>
          <p:cNvCxnSpPr/>
          <p:nvPr/>
        </p:nvCxnSpPr>
        <p:spPr>
          <a:xfrm>
            <a:off x="1204913" y="2278063"/>
            <a:ext cx="5708650" cy="0"/>
          </a:xfrm>
          <a:prstGeom prst="line">
            <a:avLst/>
          </a:prstGeom>
          <a:noFill/>
          <a:ln w="12700">
            <a:solidFill>
              <a:srgbClr val="C00000"/>
            </a:solidFill>
            <a:miter lim="800000"/>
          </a:ln>
        </p:spPr>
      </p:cxnSp>
      <p:cxnSp>
        <p:nvCxnSpPr>
          <p:cNvPr id="17417" name="直接连接符 15"/>
          <p:cNvCxnSpPr/>
          <p:nvPr/>
        </p:nvCxnSpPr>
        <p:spPr>
          <a:xfrm flipV="1">
            <a:off x="550863" y="2806700"/>
            <a:ext cx="5276850" cy="0"/>
          </a:xfrm>
          <a:prstGeom prst="line">
            <a:avLst/>
          </a:prstGeom>
          <a:noFill/>
          <a:ln w="12700">
            <a:solidFill>
              <a:srgbClr val="0033CC"/>
            </a:solidFill>
            <a:miter lim="800000"/>
          </a:ln>
        </p:spPr>
      </p:cxnSp>
      <p:cxnSp>
        <p:nvCxnSpPr>
          <p:cNvPr id="17418" name="直接箭头连接符 26"/>
          <p:cNvCxnSpPr/>
          <p:nvPr/>
        </p:nvCxnSpPr>
        <p:spPr>
          <a:xfrm>
            <a:off x="7196138" y="2625725"/>
            <a:ext cx="254000" cy="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tailEnd type="triangle"/>
          </a:ln>
        </p:spPr>
      </p:cxnSp>
      <p:sp>
        <p:nvSpPr>
          <p:cNvPr id="17419" name="矩形 28"/>
          <p:cNvSpPr/>
          <p:nvPr/>
        </p:nvSpPr>
        <p:spPr>
          <a:xfrm>
            <a:off x="7516813" y="2298700"/>
            <a:ext cx="160655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收获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cxnSp>
        <p:nvCxnSpPr>
          <p:cNvPr id="17420" name="直接连接符 30"/>
          <p:cNvCxnSpPr/>
          <p:nvPr/>
        </p:nvCxnSpPr>
        <p:spPr>
          <a:xfrm flipV="1">
            <a:off x="1204913" y="3409950"/>
            <a:ext cx="3429000" cy="25400"/>
          </a:xfrm>
          <a:prstGeom prst="line">
            <a:avLst/>
          </a:prstGeom>
          <a:noFill/>
          <a:ln w="12700">
            <a:solidFill>
              <a:srgbClr val="C00000"/>
            </a:solidFill>
            <a:miter lim="800000"/>
          </a:ln>
        </p:spPr>
      </p:cxnSp>
      <p:cxnSp>
        <p:nvCxnSpPr>
          <p:cNvPr id="17421" name="直接箭头连接符 32"/>
          <p:cNvCxnSpPr/>
          <p:nvPr/>
        </p:nvCxnSpPr>
        <p:spPr>
          <a:xfrm>
            <a:off x="7185025" y="3179763"/>
            <a:ext cx="284163" cy="0"/>
          </a:xfrm>
          <a:prstGeom prst="line">
            <a:avLst/>
          </a:prstGeom>
          <a:noFill/>
          <a:ln w="57150">
            <a:solidFill>
              <a:srgbClr val="C00000"/>
            </a:solidFill>
            <a:miter lim="800000"/>
            <a:tailEnd type="triangle"/>
          </a:ln>
        </p:spPr>
      </p:cxnSp>
      <p:sp>
        <p:nvSpPr>
          <p:cNvPr id="17422" name="矩形 33"/>
          <p:cNvSpPr/>
          <p:nvPr/>
        </p:nvSpPr>
        <p:spPr>
          <a:xfrm>
            <a:off x="7518400" y="2852738"/>
            <a:ext cx="1604963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哪件事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17423" name="直接连接符 36"/>
          <p:cNvCxnSpPr/>
          <p:nvPr/>
        </p:nvCxnSpPr>
        <p:spPr>
          <a:xfrm flipV="1">
            <a:off x="2322513" y="3959225"/>
            <a:ext cx="4591050" cy="11113"/>
          </a:xfrm>
          <a:prstGeom prst="line">
            <a:avLst/>
          </a:prstGeom>
          <a:noFill/>
          <a:ln w="12700">
            <a:solidFill>
              <a:srgbClr val="0033CC"/>
            </a:solidFill>
            <a:miter lim="800000"/>
          </a:ln>
        </p:spPr>
      </p:cxnSp>
      <p:cxnSp>
        <p:nvCxnSpPr>
          <p:cNvPr id="17424" name="直接连接符 37"/>
          <p:cNvCxnSpPr/>
          <p:nvPr/>
        </p:nvCxnSpPr>
        <p:spPr>
          <a:xfrm>
            <a:off x="463550" y="4451350"/>
            <a:ext cx="5456238" cy="0"/>
          </a:xfrm>
          <a:prstGeom prst="line">
            <a:avLst/>
          </a:prstGeom>
          <a:noFill/>
          <a:ln w="12700">
            <a:solidFill>
              <a:srgbClr val="0033CC"/>
            </a:solidFill>
            <a:miter lim="800000"/>
          </a:ln>
        </p:spPr>
      </p:cxnSp>
      <p:cxnSp>
        <p:nvCxnSpPr>
          <p:cNvPr id="17425" name="直接箭头连接符 38"/>
          <p:cNvCxnSpPr/>
          <p:nvPr/>
        </p:nvCxnSpPr>
        <p:spPr>
          <a:xfrm>
            <a:off x="5918200" y="4286250"/>
            <a:ext cx="284163" cy="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9" grpId="0"/>
      <p:bldP spid="174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2436813" y="871538"/>
            <a:ext cx="5673725" cy="2668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表达方法：</a:t>
            </a:r>
            <a:endParaRPr lang="en-US" altLang="zh-CN" sz="3200" b="1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先说自己经历了哪件事；再说具体经历了什么或是自己的收获、感受。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3" y="2714625"/>
            <a:ext cx="1804987" cy="2238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211263" y="720725"/>
            <a:ext cx="6856412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角色模拟：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把自己当成这两个小朋友中的一个，给大家说说这两件事里你认为的更新鲜的一件事。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59" name="矩形 4"/>
          <p:cNvSpPr/>
          <p:nvPr/>
        </p:nvSpPr>
        <p:spPr>
          <a:xfrm>
            <a:off x="1211263" y="3141663"/>
            <a:ext cx="734218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借助图片或实物表述更清楚、生动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ezw2qm2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全屏显示(16:9)</PresentationFormat>
  <Paragraphs>114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楷体</vt:lpstr>
      <vt:lpstr>Times New Roman</vt:lpstr>
      <vt:lpstr>黑体</vt:lpstr>
      <vt:lpstr>微软雅黑</vt:lpstr>
      <vt:lpstr>等线</vt:lpstr>
      <vt:lpstr>Courier New</vt:lpstr>
      <vt:lpstr>Arial Unicode MS</vt:lpstr>
      <vt:lpstr>Cambria</vt:lpstr>
      <vt:lpstr>Arial</vt:lpstr>
      <vt:lpstr>Calibri</vt:lpstr>
      <vt:lpstr>1_自定义设计方案</vt:lpstr>
      <vt:lpstr>Office 主题​​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879D9838C6CB459FAAF8079CB14A4A89_12</vt:lpwstr>
  </property>
  <property fmtid="{D5CDD505-2E9C-101B-9397-08002B2CF9AE}" pid="3" name="KSOProductBuildVer">
    <vt:lpwstr>2052-12.1.0.15374</vt:lpwstr>
  </property>
</Properties>
</file>