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61" r:id="rId19"/>
    <p:sldId id="262" r:id="rId20"/>
    <p:sldId id="280" r:id="rId21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E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701" y="8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练习九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70268" y="3176710"/>
            <a:ext cx="1689940" cy="1689940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19672" y="1203598"/>
          <a:ext cx="6096000" cy="13716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加数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294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加数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471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和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780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527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2411760" y="3075806"/>
            <a:ext cx="4896544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一个加数＝和－另一个加数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2401590" y="3942209"/>
            <a:ext cx="4896544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加数＋加数＝和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2915816" y="1131590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427984" y="1580431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5966792" y="2003736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1003520" y="640255"/>
            <a:ext cx="3240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7" grpId="0" animBg="1"/>
      <p:bldP spid="58" grpId="0"/>
      <p:bldP spid="59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4576" y="2365150"/>
            <a:ext cx="2096191" cy="3149504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19672" y="1203598"/>
          <a:ext cx="6096000" cy="13716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被减数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869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692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减数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578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147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差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369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258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2411760" y="3075806"/>
            <a:ext cx="4896544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被减数＝差＋减数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2401590" y="3942209"/>
            <a:ext cx="4896544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减数＝被减数－差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2915816" y="2003736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427984" y="1580431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6012160" y="1126295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1003520" y="640255"/>
            <a:ext cx="3240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7" grpId="0" animBg="1"/>
      <p:bldP spid="58" grpId="0"/>
      <p:bldP spid="59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94951" y="638486"/>
            <a:ext cx="79729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从北京开往上海的火车上有乘客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986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人，到济南下车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639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人，又上车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587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人，这时车上有乘客多少人？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05680" y="2543797"/>
            <a:ext cx="2796480" cy="2792210"/>
          </a:xfrm>
          <a:prstGeom prst="rect">
            <a:avLst/>
          </a:prstGeom>
        </p:spPr>
      </p:pic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3491880" y="2154204"/>
            <a:ext cx="381396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2267744" y="3939902"/>
            <a:ext cx="620017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答：这时车上有乘客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3131839" y="2757148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3131840" y="3333526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  <p:bldP spid="12" grpId="0"/>
      <p:bldP spid="16" grpId="0" bldLvl="0" autoUpdateAnimBg="0"/>
      <p:bldP spid="17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655542"/>
            <a:ext cx="78488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网购不仅使人们购物方便，而且也给广大的商户提供了一个多方位展示自己商品的机会。李阿姨经营着一个服装网店，某天上午共卖出衣服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件，下午比上午少卖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件，如果每件衣服都要发一件快递，那么李阿姨需要多少个快递包裹？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3002637"/>
            <a:ext cx="25202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258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69+258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=189+258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=447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（件）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4324" y="4487958"/>
            <a:ext cx="6840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答：准备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个快递包裹不够，还差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0" y="2611695"/>
            <a:ext cx="25717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051720" y="771550"/>
            <a:ext cx="68000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选择合适的方法计算。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980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76          483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297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718355"/>
            <a:ext cx="1893318" cy="1897762"/>
          </a:xfrm>
          <a:prstGeom prst="rect">
            <a:avLst/>
          </a:prstGeom>
        </p:spPr>
      </p:pic>
      <p:sp>
        <p:nvSpPr>
          <p:cNvPr id="6" name="标题 1"/>
          <p:cNvSpPr>
            <a:spLocks noGrp="1" noChangeArrowheads="1"/>
          </p:cNvSpPr>
          <p:nvPr/>
        </p:nvSpPr>
        <p:spPr bwMode="auto">
          <a:xfrm>
            <a:off x="1637795" y="1994933"/>
            <a:ext cx="381396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1637795" y="2643758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1637794" y="3311906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标题 1"/>
          <p:cNvSpPr>
            <a:spLocks noGrp="1" noChangeArrowheads="1"/>
          </p:cNvSpPr>
          <p:nvPr/>
        </p:nvSpPr>
        <p:spPr bwMode="auto">
          <a:xfrm>
            <a:off x="5220073" y="1994933"/>
            <a:ext cx="381396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5220073" y="2643758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5220072" y="3311906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  <p:bldP spid="7" grpId="0" bldLvl="0" autoUpdateAnimBg="0"/>
      <p:bldP spid="8" grpId="0" bldLvl="0" autoUpdateAnimBg="0"/>
      <p:bldP spid="9" grpId="0"/>
      <p:bldP spid="10" grpId="0" bldLvl="0" autoUpdateAnimBg="0"/>
      <p:bldP spid="11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875" y="2999721"/>
            <a:ext cx="1265617" cy="15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3568" y="72883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81" b="2681"/>
          <a:stretch>
            <a:fillRect/>
          </a:stretch>
        </p:blipFill>
        <p:spPr bwMode="auto">
          <a:xfrm flipH="1">
            <a:off x="652068" y="1714347"/>
            <a:ext cx="1240874" cy="15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223485" y="1351249"/>
            <a:ext cx="4536505" cy="417526"/>
          </a:xfrm>
          <a:prstGeom prst="wedgeRoundRectCallout">
            <a:avLst>
              <a:gd name="adj1" fmla="val -36493"/>
              <a:gd name="adj2" fmla="val 83992"/>
              <a:gd name="adj3" fmla="val 16667"/>
            </a:avLst>
          </a:prstGeom>
          <a:solidFill>
            <a:schemeClr val="bg1">
              <a:alpha val="28000"/>
            </a:schemeClr>
          </a:solidFill>
          <a:ln w="19050">
            <a:solidFill>
              <a:srgbClr val="3F6E5B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万以内的减法计算时要注意什么？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1838653" y="2335118"/>
            <a:ext cx="6132412" cy="105779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相同数位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算起，哪一位不够减就从前一位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退一当十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再减。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6632" y="3723953"/>
            <a:ext cx="7690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可以用差＋减数＝被减数的方法进行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835696" y="2072354"/>
            <a:ext cx="7038887" cy="2515619"/>
            <a:chOff x="1487684" y="1851669"/>
            <a:chExt cx="7026859" cy="2436762"/>
          </a:xfrm>
        </p:grpSpPr>
        <p:sp>
          <p:nvSpPr>
            <p:cNvPr id="68" name="圆角矩形 67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88224" y="1989577"/>
              <a:ext cx="1926319" cy="2295937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1912264" y="2255889"/>
            <a:ext cx="53285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计算减法时，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数位对齐，从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算起，哪一位不够减就从前一位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退一当十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74125" y="825508"/>
            <a:ext cx="7215092" cy="833258"/>
            <a:chOff x="972693" y="2787109"/>
            <a:chExt cx="5354175" cy="83325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693" y="2787109"/>
              <a:ext cx="848222" cy="833258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1736672" y="2931065"/>
              <a:ext cx="45901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计算万以内的减法要注意什么？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38691" y="1116638"/>
            <a:ext cx="3068967" cy="1584176"/>
            <a:chOff x="1387927" y="1201362"/>
            <a:chExt cx="3068967" cy="1584176"/>
          </a:xfrm>
        </p:grpSpPr>
        <p:sp>
          <p:nvSpPr>
            <p:cNvPr id="16" name="圆角矩形 15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6" name="Group 75"/>
            <p:cNvGrpSpPr/>
            <p:nvPr/>
          </p:nvGrpSpPr>
          <p:grpSpPr bwMode="auto">
            <a:xfrm>
              <a:off x="1432558" y="1347614"/>
              <a:ext cx="3024336" cy="930275"/>
              <a:chOff x="1056" y="1777"/>
              <a:chExt cx="1609" cy="586"/>
            </a:xfrm>
          </p:grpSpPr>
          <p:sp>
            <p:nvSpPr>
              <p:cNvPr id="57" name="TextBox 79"/>
              <p:cNvSpPr txBox="1">
                <a:spLocks noChangeArrowheads="1"/>
              </p:cNvSpPr>
              <p:nvPr/>
            </p:nvSpPr>
            <p:spPr bwMode="auto">
              <a:xfrm>
                <a:off x="1056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2 5 6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8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9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4 3 8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0" name="TextBox 42"/>
          <p:cNvSpPr txBox="1">
            <a:spLocks noChangeArrowheads="1"/>
          </p:cNvSpPr>
          <p:nvPr/>
        </p:nvSpPr>
        <p:spPr bwMode="auto">
          <a:xfrm>
            <a:off x="2943423" y="209424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Box 44"/>
          <p:cNvSpPr txBox="1">
            <a:spLocks noChangeArrowheads="1"/>
          </p:cNvSpPr>
          <p:nvPr/>
        </p:nvSpPr>
        <p:spPr bwMode="auto">
          <a:xfrm>
            <a:off x="2593700" y="210109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TextBox 45"/>
          <p:cNvSpPr txBox="1">
            <a:spLocks noChangeArrowheads="1"/>
          </p:cNvSpPr>
          <p:nvPr/>
        </p:nvSpPr>
        <p:spPr bwMode="auto">
          <a:xfrm>
            <a:off x="3321260" y="210841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2288195" y="513811"/>
            <a:ext cx="3240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968815" y="1116638"/>
            <a:ext cx="3059569" cy="1584176"/>
            <a:chOff x="1387927" y="1201362"/>
            <a:chExt cx="3059569" cy="1584176"/>
          </a:xfrm>
        </p:grpSpPr>
        <p:sp>
          <p:nvSpPr>
            <p:cNvPr id="65" name="圆角矩形 64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6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67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1 7 8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8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9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3 9 2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0" name="TextBox 42"/>
          <p:cNvSpPr txBox="1">
            <a:spLocks noChangeArrowheads="1"/>
          </p:cNvSpPr>
          <p:nvPr/>
        </p:nvSpPr>
        <p:spPr bwMode="auto">
          <a:xfrm>
            <a:off x="6101328" y="209424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44"/>
          <p:cNvSpPr txBox="1">
            <a:spLocks noChangeArrowheads="1"/>
          </p:cNvSpPr>
          <p:nvPr/>
        </p:nvSpPr>
        <p:spPr bwMode="auto">
          <a:xfrm>
            <a:off x="5749985" y="208753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45"/>
          <p:cNvSpPr txBox="1">
            <a:spLocks noChangeArrowheads="1"/>
          </p:cNvSpPr>
          <p:nvPr/>
        </p:nvSpPr>
        <p:spPr bwMode="auto">
          <a:xfrm>
            <a:off x="6451384" y="210841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873924" y="2931790"/>
            <a:ext cx="3070847" cy="1584176"/>
            <a:chOff x="1387927" y="1201362"/>
            <a:chExt cx="3070847" cy="1584176"/>
          </a:xfrm>
        </p:grpSpPr>
        <p:sp>
          <p:nvSpPr>
            <p:cNvPr id="74" name="圆角矩形 73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5" name="Group 75"/>
            <p:cNvGrpSpPr/>
            <p:nvPr/>
          </p:nvGrpSpPr>
          <p:grpSpPr bwMode="auto">
            <a:xfrm>
              <a:off x="1434438" y="1347614"/>
              <a:ext cx="3024336" cy="923925"/>
              <a:chOff x="1057" y="1777"/>
              <a:chExt cx="1609" cy="582"/>
            </a:xfrm>
          </p:grpSpPr>
          <p:sp>
            <p:nvSpPr>
              <p:cNvPr id="76" name="TextBox 79"/>
              <p:cNvSpPr txBox="1">
                <a:spLocks noChangeArrowheads="1"/>
              </p:cNvSpPr>
              <p:nvPr/>
            </p:nvSpPr>
            <p:spPr bwMode="auto">
              <a:xfrm>
                <a:off x="1057" y="2029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 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5 9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7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8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9 4 0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9" name="TextBox 42"/>
          <p:cNvSpPr txBox="1">
            <a:spLocks noChangeArrowheads="1"/>
          </p:cNvSpPr>
          <p:nvPr/>
        </p:nvSpPr>
        <p:spPr bwMode="auto">
          <a:xfrm>
            <a:off x="2996752" y="392356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TextBox 44"/>
          <p:cNvSpPr txBox="1">
            <a:spLocks noChangeArrowheads="1"/>
          </p:cNvSpPr>
          <p:nvPr/>
        </p:nvSpPr>
        <p:spPr bwMode="auto">
          <a:xfrm>
            <a:off x="2652794" y="39092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TextBox 45"/>
          <p:cNvSpPr txBox="1">
            <a:spLocks noChangeArrowheads="1"/>
          </p:cNvSpPr>
          <p:nvPr/>
        </p:nvSpPr>
        <p:spPr bwMode="auto">
          <a:xfrm>
            <a:off x="3356493" y="392356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004048" y="2931790"/>
            <a:ext cx="3059569" cy="1584176"/>
            <a:chOff x="1387927" y="1201362"/>
            <a:chExt cx="3059569" cy="1584176"/>
          </a:xfrm>
        </p:grpSpPr>
        <p:sp>
          <p:nvSpPr>
            <p:cNvPr id="83" name="圆角矩形 82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4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85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 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6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7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1 0 5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8" name="TextBox 42"/>
          <p:cNvSpPr txBox="1">
            <a:spLocks noChangeArrowheads="1"/>
          </p:cNvSpPr>
          <p:nvPr/>
        </p:nvSpPr>
        <p:spPr bwMode="auto">
          <a:xfrm>
            <a:off x="6127599" y="390268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TextBox 45"/>
          <p:cNvSpPr txBox="1">
            <a:spLocks noChangeArrowheads="1"/>
          </p:cNvSpPr>
          <p:nvPr/>
        </p:nvSpPr>
        <p:spPr bwMode="auto">
          <a:xfrm>
            <a:off x="6486618" y="389811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81184" y="1152716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996443" y="292713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27704" y="293990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053912" y="1146218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598971" y="293990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70" grpId="0"/>
      <p:bldP spid="71" grpId="0"/>
      <p:bldP spid="72" grpId="0"/>
      <p:bldP spid="79" grpId="0"/>
      <p:bldP spid="80" grpId="0"/>
      <p:bldP spid="81" grpId="0"/>
      <p:bldP spid="88" grpId="0"/>
      <p:bldP spid="90" grpId="0"/>
      <p:bldP spid="40" grpId="0"/>
      <p:bldP spid="41" grpId="0"/>
      <p:bldP spid="42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1619672" y="627534"/>
            <a:ext cx="6624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计算下列各题并验算。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3136" y="3219822"/>
            <a:ext cx="1708996" cy="1708996"/>
          </a:xfrm>
          <a:prstGeom prst="rect">
            <a:avLst/>
          </a:prstGeom>
        </p:spPr>
      </p:pic>
      <p:sp>
        <p:nvSpPr>
          <p:cNvPr id="48" name="圆角矩形 47"/>
          <p:cNvSpPr/>
          <p:nvPr/>
        </p:nvSpPr>
        <p:spPr>
          <a:xfrm>
            <a:off x="1788520" y="3751419"/>
            <a:ext cx="5830383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差＋减数＝被减数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进行验算。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3"/>
          <p:cNvSpPr txBox="1"/>
          <p:nvPr/>
        </p:nvSpPr>
        <p:spPr>
          <a:xfrm>
            <a:off x="1143000" y="1324868"/>
            <a:ext cx="181331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437=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1180881" y="1987531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5 0 0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812331" y="2353286"/>
            <a:ext cx="145103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4 3 7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48548" y="2894639"/>
            <a:ext cx="1400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9"/>
          <p:cNvSpPr txBox="1"/>
          <p:nvPr/>
        </p:nvSpPr>
        <p:spPr>
          <a:xfrm>
            <a:off x="1867010" y="2857605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1570618" y="1923982"/>
            <a:ext cx="33855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1517156" y="284410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1191189" y="1944516"/>
            <a:ext cx="33855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4"/>
          <p:cNvSpPr txBox="1"/>
          <p:nvPr/>
        </p:nvSpPr>
        <p:spPr>
          <a:xfrm>
            <a:off x="3150303" y="1997739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4 3 7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2788024" y="2377341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  6 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896303" y="2900561"/>
            <a:ext cx="1271588" cy="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7"/>
          <p:cNvSpPr txBox="1"/>
          <p:nvPr/>
        </p:nvSpPr>
        <p:spPr>
          <a:xfrm>
            <a:off x="3852480" y="2877249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8"/>
          <p:cNvSpPr txBox="1"/>
          <p:nvPr/>
        </p:nvSpPr>
        <p:spPr>
          <a:xfrm>
            <a:off x="3667570" y="2670839"/>
            <a:ext cx="261938" cy="279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9"/>
          <p:cNvSpPr txBox="1"/>
          <p:nvPr/>
        </p:nvSpPr>
        <p:spPr>
          <a:xfrm>
            <a:off x="3511214" y="2875545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3321753" y="2670839"/>
            <a:ext cx="261938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1"/>
          <p:cNvSpPr txBox="1"/>
          <p:nvPr/>
        </p:nvSpPr>
        <p:spPr>
          <a:xfrm>
            <a:off x="3159283" y="2878043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8"/>
          <p:cNvSpPr txBox="1">
            <a:spLocks noChangeArrowheads="1"/>
          </p:cNvSpPr>
          <p:nvPr/>
        </p:nvSpPr>
        <p:spPr bwMode="auto">
          <a:xfrm>
            <a:off x="2259588" y="2184752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788024" y="1328043"/>
            <a:ext cx="969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5"/>
          <p:cNvSpPr txBox="1"/>
          <p:nvPr/>
        </p:nvSpPr>
        <p:spPr>
          <a:xfrm>
            <a:off x="4772025" y="1324868"/>
            <a:ext cx="181331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375=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6"/>
          <p:cNvSpPr txBox="1"/>
          <p:nvPr/>
        </p:nvSpPr>
        <p:spPr>
          <a:xfrm>
            <a:off x="5030788" y="1893193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6 0 2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7"/>
          <p:cNvSpPr txBox="1"/>
          <p:nvPr/>
        </p:nvSpPr>
        <p:spPr>
          <a:xfrm>
            <a:off x="4660726" y="2276436"/>
            <a:ext cx="145103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3 7 5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772024" y="2807593"/>
            <a:ext cx="12668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29"/>
          <p:cNvSpPr txBox="1"/>
          <p:nvPr/>
        </p:nvSpPr>
        <p:spPr>
          <a:xfrm>
            <a:off x="5752759" y="280712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30"/>
          <p:cNvSpPr txBox="1"/>
          <p:nvPr/>
        </p:nvSpPr>
        <p:spPr>
          <a:xfrm>
            <a:off x="5392860" y="1803798"/>
            <a:ext cx="33855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31"/>
          <p:cNvSpPr txBox="1"/>
          <p:nvPr/>
        </p:nvSpPr>
        <p:spPr>
          <a:xfrm>
            <a:off x="5405437" y="280712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32"/>
          <p:cNvSpPr txBox="1"/>
          <p:nvPr/>
        </p:nvSpPr>
        <p:spPr>
          <a:xfrm>
            <a:off x="5038552" y="1803798"/>
            <a:ext cx="33855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33"/>
          <p:cNvSpPr txBox="1"/>
          <p:nvPr/>
        </p:nvSpPr>
        <p:spPr>
          <a:xfrm>
            <a:off x="5033610" y="279965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34"/>
          <p:cNvSpPr txBox="1"/>
          <p:nvPr/>
        </p:nvSpPr>
        <p:spPr>
          <a:xfrm>
            <a:off x="6442453" y="1320965"/>
            <a:ext cx="969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35"/>
          <p:cNvSpPr txBox="1">
            <a:spLocks noChangeArrowheads="1"/>
          </p:cNvSpPr>
          <p:nvPr/>
        </p:nvSpPr>
        <p:spPr bwMode="auto">
          <a:xfrm>
            <a:off x="6116576" y="2184736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36"/>
          <p:cNvSpPr txBox="1"/>
          <p:nvPr/>
        </p:nvSpPr>
        <p:spPr>
          <a:xfrm>
            <a:off x="7235779" y="1901014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2 2 7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37"/>
          <p:cNvSpPr txBox="1"/>
          <p:nvPr/>
        </p:nvSpPr>
        <p:spPr>
          <a:xfrm>
            <a:off x="6897874" y="2291540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+ 3 7 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7047015" y="2813826"/>
            <a:ext cx="1196827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39"/>
          <p:cNvSpPr txBox="1"/>
          <p:nvPr/>
        </p:nvSpPr>
        <p:spPr>
          <a:xfrm>
            <a:off x="7984710" y="281382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40"/>
          <p:cNvSpPr txBox="1"/>
          <p:nvPr/>
        </p:nvSpPr>
        <p:spPr>
          <a:xfrm>
            <a:off x="7800785" y="2578701"/>
            <a:ext cx="2603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7644035" y="281382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42"/>
          <p:cNvSpPr txBox="1"/>
          <p:nvPr/>
        </p:nvSpPr>
        <p:spPr>
          <a:xfrm>
            <a:off x="7407229" y="2575701"/>
            <a:ext cx="26193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43"/>
          <p:cNvSpPr txBox="1"/>
          <p:nvPr/>
        </p:nvSpPr>
        <p:spPr>
          <a:xfrm>
            <a:off x="7290796" y="2798919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48" grpId="0" animBg="1"/>
      <p:bldP spid="19" grpId="0"/>
      <p:bldP spid="20" grpId="0"/>
      <p:bldP spid="21" grpId="0"/>
      <p:bldP spid="23" grpId="0"/>
      <p:bldP spid="24" grpId="0"/>
      <p:bldP spid="25" grpId="0"/>
      <p:bldP spid="26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7" grpId="0"/>
      <p:bldP spid="68" grpId="0"/>
      <p:bldP spid="69" grpId="0"/>
      <p:bldP spid="70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1592229" y="849352"/>
            <a:ext cx="6624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计算下列各题并验算。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"/>
          <p:cNvSpPr txBox="1"/>
          <p:nvPr/>
        </p:nvSpPr>
        <p:spPr>
          <a:xfrm>
            <a:off x="1115557" y="1546686"/>
            <a:ext cx="19944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599=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5"/>
          <p:cNvSpPr txBox="1"/>
          <p:nvPr/>
        </p:nvSpPr>
        <p:spPr>
          <a:xfrm>
            <a:off x="975031" y="2207907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1 0 0 0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784888" y="2575104"/>
            <a:ext cx="163217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5 9 9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919836" y="3122379"/>
            <a:ext cx="1400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9"/>
          <p:cNvSpPr txBox="1"/>
          <p:nvPr/>
        </p:nvSpPr>
        <p:spPr>
          <a:xfrm>
            <a:off x="2029670" y="3075114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1"/>
          <p:cNvSpPr txBox="1"/>
          <p:nvPr/>
        </p:nvSpPr>
        <p:spPr>
          <a:xfrm>
            <a:off x="1680165" y="308772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1288643" y="308772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3122860" y="2219557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4 0 1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2760581" y="2599159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+ 5 9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2868860" y="3122379"/>
            <a:ext cx="1271588" cy="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17"/>
          <p:cNvSpPr txBox="1"/>
          <p:nvPr/>
        </p:nvSpPr>
        <p:spPr>
          <a:xfrm>
            <a:off x="3843179" y="3099023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9"/>
          <p:cNvSpPr txBox="1"/>
          <p:nvPr/>
        </p:nvSpPr>
        <p:spPr>
          <a:xfrm>
            <a:off x="3483771" y="3097363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21"/>
          <p:cNvSpPr txBox="1"/>
          <p:nvPr/>
        </p:nvSpPr>
        <p:spPr>
          <a:xfrm>
            <a:off x="2776689" y="3097363"/>
            <a:ext cx="7280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8"/>
          <p:cNvSpPr txBox="1">
            <a:spLocks noChangeArrowheads="1"/>
          </p:cNvSpPr>
          <p:nvPr/>
        </p:nvSpPr>
        <p:spPr bwMode="auto">
          <a:xfrm>
            <a:off x="2232145" y="2406570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23"/>
          <p:cNvSpPr txBox="1"/>
          <p:nvPr/>
        </p:nvSpPr>
        <p:spPr>
          <a:xfrm>
            <a:off x="2957334" y="1549861"/>
            <a:ext cx="969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5"/>
          <p:cNvSpPr txBox="1"/>
          <p:nvPr/>
        </p:nvSpPr>
        <p:spPr>
          <a:xfrm>
            <a:off x="4744582" y="1546686"/>
            <a:ext cx="181331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229=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6"/>
          <p:cNvSpPr txBox="1"/>
          <p:nvPr/>
        </p:nvSpPr>
        <p:spPr>
          <a:xfrm>
            <a:off x="4974348" y="2121948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5 0 8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7"/>
          <p:cNvSpPr txBox="1"/>
          <p:nvPr/>
        </p:nvSpPr>
        <p:spPr>
          <a:xfrm>
            <a:off x="4613673" y="2500412"/>
            <a:ext cx="145103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2 2 9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4744581" y="3029411"/>
            <a:ext cx="12668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29"/>
          <p:cNvSpPr txBox="1"/>
          <p:nvPr/>
        </p:nvSpPr>
        <p:spPr>
          <a:xfrm>
            <a:off x="5693537" y="3023632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30"/>
          <p:cNvSpPr txBox="1"/>
          <p:nvPr/>
        </p:nvSpPr>
        <p:spPr>
          <a:xfrm>
            <a:off x="5342345" y="2054283"/>
            <a:ext cx="33855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31"/>
          <p:cNvSpPr txBox="1"/>
          <p:nvPr/>
        </p:nvSpPr>
        <p:spPr>
          <a:xfrm>
            <a:off x="5331861" y="3015223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32"/>
          <p:cNvSpPr txBox="1"/>
          <p:nvPr/>
        </p:nvSpPr>
        <p:spPr>
          <a:xfrm>
            <a:off x="4979369" y="2057802"/>
            <a:ext cx="33855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33"/>
          <p:cNvSpPr txBox="1"/>
          <p:nvPr/>
        </p:nvSpPr>
        <p:spPr>
          <a:xfrm>
            <a:off x="4978621" y="3029032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34"/>
          <p:cNvSpPr txBox="1"/>
          <p:nvPr/>
        </p:nvSpPr>
        <p:spPr>
          <a:xfrm>
            <a:off x="6446312" y="1530408"/>
            <a:ext cx="969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35"/>
          <p:cNvSpPr txBox="1">
            <a:spLocks noChangeArrowheads="1"/>
          </p:cNvSpPr>
          <p:nvPr/>
        </p:nvSpPr>
        <p:spPr bwMode="auto">
          <a:xfrm>
            <a:off x="6089133" y="2406554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36"/>
          <p:cNvSpPr txBox="1"/>
          <p:nvPr/>
        </p:nvSpPr>
        <p:spPr>
          <a:xfrm>
            <a:off x="7208336" y="2122832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2 7 9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37"/>
          <p:cNvSpPr txBox="1"/>
          <p:nvPr/>
        </p:nvSpPr>
        <p:spPr>
          <a:xfrm>
            <a:off x="6846057" y="2512424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+ 2 2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7019572" y="3035644"/>
            <a:ext cx="1196827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39"/>
          <p:cNvSpPr txBox="1"/>
          <p:nvPr/>
        </p:nvSpPr>
        <p:spPr>
          <a:xfrm>
            <a:off x="7957267" y="3035644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40"/>
          <p:cNvSpPr txBox="1"/>
          <p:nvPr/>
        </p:nvSpPr>
        <p:spPr>
          <a:xfrm>
            <a:off x="7773342" y="2800519"/>
            <a:ext cx="2603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41"/>
          <p:cNvSpPr txBox="1"/>
          <p:nvPr/>
        </p:nvSpPr>
        <p:spPr>
          <a:xfrm>
            <a:off x="7616592" y="3035644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42"/>
          <p:cNvSpPr txBox="1"/>
          <p:nvPr/>
        </p:nvSpPr>
        <p:spPr>
          <a:xfrm>
            <a:off x="7379786" y="2797519"/>
            <a:ext cx="26193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43"/>
          <p:cNvSpPr txBox="1"/>
          <p:nvPr/>
        </p:nvSpPr>
        <p:spPr>
          <a:xfrm>
            <a:off x="7256346" y="302801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10"/>
          <p:cNvSpPr txBox="1"/>
          <p:nvPr/>
        </p:nvSpPr>
        <p:spPr>
          <a:xfrm>
            <a:off x="1699462" y="2103593"/>
            <a:ext cx="33855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0"/>
          <p:cNvSpPr txBox="1"/>
          <p:nvPr/>
        </p:nvSpPr>
        <p:spPr>
          <a:xfrm>
            <a:off x="1319397" y="2095312"/>
            <a:ext cx="33855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30"/>
          <p:cNvSpPr txBox="1"/>
          <p:nvPr/>
        </p:nvSpPr>
        <p:spPr>
          <a:xfrm>
            <a:off x="3582501" y="2901032"/>
            <a:ext cx="261938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32"/>
          <p:cNvSpPr txBox="1"/>
          <p:nvPr/>
        </p:nvSpPr>
        <p:spPr>
          <a:xfrm>
            <a:off x="3250592" y="2900239"/>
            <a:ext cx="261937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10"/>
          <p:cNvSpPr txBox="1"/>
          <p:nvPr/>
        </p:nvSpPr>
        <p:spPr>
          <a:xfrm>
            <a:off x="971600" y="2067694"/>
            <a:ext cx="33855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7" grpId="0"/>
      <p:bldP spid="38" grpId="0"/>
      <p:bldP spid="39" grpId="0"/>
      <p:bldP spid="41" grpId="0"/>
      <p:bldP spid="43" grpId="0"/>
      <p:bldP spid="45" grpId="0"/>
      <p:bldP spid="46" grpId="0"/>
      <p:bldP spid="47" grpId="0"/>
      <p:bldP spid="49" grpId="0"/>
      <p:bldP spid="51" grpId="0"/>
      <p:bldP spid="53" grpId="0"/>
      <p:bldP spid="54" grpId="0"/>
      <p:bldP spid="55" grpId="0"/>
      <p:bldP spid="56" grpId="0"/>
      <p:bldP spid="57" grpId="0"/>
      <p:bldP spid="58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/>
      <p:bldP spid="71" grpId="0"/>
      <p:bldP spid="72" grpId="0"/>
      <p:bldP spid="73" grpId="0"/>
      <p:bldP spid="74" grpId="0"/>
      <p:bldP spid="42" grpId="0"/>
      <p:bldP spid="44" grpId="0"/>
      <p:bldP spid="50" grpId="0"/>
      <p:bldP spid="52" grpId="0"/>
      <p:bldP spid="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523" y="2812721"/>
            <a:ext cx="2318501" cy="2278625"/>
          </a:xfrm>
          <a:prstGeom prst="rect">
            <a:avLst/>
          </a:prstGeom>
        </p:spPr>
      </p:pic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561487" y="639259"/>
            <a:ext cx="80210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科技园内上午有游客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892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人，中午有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人离开。下午又来了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位游客，这时园内有多少位游客？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1021" y="2024769"/>
            <a:ext cx="2005230" cy="940931"/>
            <a:chOff x="2037659" y="1884198"/>
            <a:chExt cx="2005230" cy="9409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7659" y="1884198"/>
              <a:ext cx="940931" cy="940931"/>
            </a:xfrm>
            <a:prstGeom prst="rect">
              <a:avLst/>
            </a:prstGeom>
          </p:spPr>
        </p:pic>
        <p:sp>
          <p:nvSpPr>
            <p:cNvPr id="10" name="TextBox 2"/>
            <p:cNvSpPr txBox="1">
              <a:spLocks noChangeArrowheads="1"/>
            </p:cNvSpPr>
            <p:nvPr/>
          </p:nvSpPr>
          <p:spPr bwMode="auto">
            <a:xfrm>
              <a:off x="2653936" y="2027335"/>
              <a:ext cx="13889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分析：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624530" y="2208919"/>
            <a:ext cx="68121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“有人离开”用减法，“又来了”用加法。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3564526" y="2965700"/>
            <a:ext cx="316795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2734387" y="4164631"/>
            <a:ext cx="514998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答：这时园内有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位游客。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3124473" y="3356969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3134519" y="3736928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（位）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 bldLvl="0" autoUpdateAnimBg="0"/>
      <p:bldP spid="1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3222741"/>
            <a:ext cx="2264134" cy="1613418"/>
          </a:xfrm>
          <a:prstGeom prst="rect">
            <a:avLst/>
          </a:prstGeom>
        </p:spPr>
      </p:pic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3331957" y="2459303"/>
            <a:ext cx="57465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83468" y="641548"/>
            <a:ext cx="6840760" cy="584775"/>
            <a:chOff x="1259632" y="494628"/>
            <a:chExt cx="6840760" cy="584775"/>
          </a:xfrm>
        </p:grpSpPr>
        <p:sp>
          <p:nvSpPr>
            <p:cNvPr id="8" name="矩形 3"/>
            <p:cNvSpPr>
              <a:spLocks noChangeArrowheads="1"/>
            </p:cNvSpPr>
            <p:nvPr/>
          </p:nvSpPr>
          <p:spPr bwMode="auto">
            <a:xfrm>
              <a:off x="1259632" y="494628"/>
              <a:ext cx="68407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在  里填上合适的数。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791122" y="642888"/>
              <a:ext cx="360040" cy="36004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23728" y="1832183"/>
            <a:ext cx="1870798" cy="1663243"/>
            <a:chOff x="1484660" y="1571608"/>
            <a:chExt cx="1870798" cy="1663243"/>
          </a:xfrm>
        </p:grpSpPr>
        <p:sp>
          <p:nvSpPr>
            <p:cNvPr id="17" name="矩形 3"/>
            <p:cNvSpPr>
              <a:spLocks noChangeArrowheads="1"/>
            </p:cNvSpPr>
            <p:nvPr/>
          </p:nvSpPr>
          <p:spPr bwMode="auto">
            <a:xfrm>
              <a:off x="2682653" y="1571608"/>
              <a:ext cx="47662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322612" y="1702741"/>
              <a:ext cx="411775" cy="41177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875470" y="1702740"/>
              <a:ext cx="411775" cy="41177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3"/>
            <p:cNvSpPr>
              <a:spLocks noChangeArrowheads="1"/>
            </p:cNvSpPr>
            <p:nvPr/>
          </p:nvSpPr>
          <p:spPr bwMode="auto">
            <a:xfrm>
              <a:off x="1484660" y="2117339"/>
              <a:ext cx="129614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4 2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687514" y="2203838"/>
              <a:ext cx="411775" cy="41177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492254" y="2708588"/>
              <a:ext cx="186320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矩形 3"/>
            <p:cNvSpPr>
              <a:spLocks noChangeArrowheads="1"/>
            </p:cNvSpPr>
            <p:nvPr/>
          </p:nvSpPr>
          <p:spPr bwMode="auto">
            <a:xfrm>
              <a:off x="1875469" y="2650076"/>
              <a:ext cx="129614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4 7 1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92080" y="1851670"/>
            <a:ext cx="2016224" cy="1650253"/>
            <a:chOff x="1484660" y="1584600"/>
            <a:chExt cx="2016224" cy="1650253"/>
          </a:xfrm>
        </p:grpSpPr>
        <p:sp>
          <p:nvSpPr>
            <p:cNvPr id="26" name="矩形 3"/>
            <p:cNvSpPr>
              <a:spLocks noChangeArrowheads="1"/>
            </p:cNvSpPr>
            <p:nvPr/>
          </p:nvSpPr>
          <p:spPr bwMode="auto">
            <a:xfrm>
              <a:off x="2282016" y="1584600"/>
              <a:ext cx="47662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687514" y="1688332"/>
              <a:ext cx="411775" cy="41177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875470" y="1702740"/>
              <a:ext cx="411775" cy="41177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3"/>
            <p:cNvSpPr>
              <a:spLocks noChangeArrowheads="1"/>
            </p:cNvSpPr>
            <p:nvPr/>
          </p:nvSpPr>
          <p:spPr bwMode="auto">
            <a:xfrm>
              <a:off x="1484660" y="2117339"/>
              <a:ext cx="201622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＋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3   4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304142" y="2212346"/>
              <a:ext cx="411775" cy="41177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492254" y="2708588"/>
              <a:ext cx="186320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矩形 3"/>
            <p:cNvSpPr>
              <a:spLocks noChangeArrowheads="1"/>
            </p:cNvSpPr>
            <p:nvPr/>
          </p:nvSpPr>
          <p:spPr bwMode="auto">
            <a:xfrm>
              <a:off x="1916708" y="2650078"/>
              <a:ext cx="129614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8 0 3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圆角矩形标注 32"/>
          <p:cNvSpPr/>
          <p:nvPr/>
        </p:nvSpPr>
        <p:spPr>
          <a:xfrm>
            <a:off x="3983479" y="2375090"/>
            <a:ext cx="1200333" cy="412684"/>
          </a:xfrm>
          <a:prstGeom prst="wedgeRoundRectCallout">
            <a:avLst>
              <a:gd name="adj1" fmla="val -70525"/>
              <a:gd name="adj2" fmla="val 41092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411760" y="3689210"/>
            <a:ext cx="4808012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先从个位开始计算。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2819705" y="1322607"/>
            <a:ext cx="1200333" cy="412684"/>
          </a:xfrm>
          <a:prstGeom prst="wedgeRoundRectCallout">
            <a:avLst>
              <a:gd name="adj1" fmla="val -23442"/>
              <a:gd name="adj2" fmla="val 81098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2962491" y="1959127"/>
            <a:ext cx="57465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标注 36"/>
          <p:cNvSpPr/>
          <p:nvPr/>
        </p:nvSpPr>
        <p:spPr>
          <a:xfrm>
            <a:off x="1077133" y="1850261"/>
            <a:ext cx="1200333" cy="412684"/>
          </a:xfrm>
          <a:prstGeom prst="wedgeRoundRectCallout">
            <a:avLst>
              <a:gd name="adj1" fmla="val 67020"/>
              <a:gd name="adj2" fmla="val 33398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标题 1"/>
          <p:cNvSpPr>
            <a:spLocks noGrp="1" noChangeArrowheads="1"/>
          </p:cNvSpPr>
          <p:nvPr/>
        </p:nvSpPr>
        <p:spPr bwMode="auto">
          <a:xfrm>
            <a:off x="2548948" y="1959127"/>
            <a:ext cx="57465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7228784" y="1832183"/>
            <a:ext cx="1303656" cy="412684"/>
          </a:xfrm>
          <a:prstGeom prst="wedgeRoundRectCallout">
            <a:avLst>
              <a:gd name="adj1" fmla="val -70525"/>
              <a:gd name="adj2" fmla="val 41092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标题 1"/>
          <p:cNvSpPr>
            <a:spLocks noGrp="1" noChangeArrowheads="1"/>
          </p:cNvSpPr>
          <p:nvPr/>
        </p:nvSpPr>
        <p:spPr bwMode="auto">
          <a:xfrm>
            <a:off x="6523337" y="1963315"/>
            <a:ext cx="57465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标题 1"/>
          <p:cNvSpPr>
            <a:spLocks noGrp="1" noChangeArrowheads="1"/>
          </p:cNvSpPr>
          <p:nvPr/>
        </p:nvSpPr>
        <p:spPr bwMode="auto">
          <a:xfrm>
            <a:off x="6413494" y="2683341"/>
            <a:ext cx="57465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标注 41"/>
          <p:cNvSpPr/>
          <p:nvPr/>
        </p:nvSpPr>
        <p:spPr>
          <a:xfrm>
            <a:off x="5723221" y="1382097"/>
            <a:ext cx="1759569" cy="412684"/>
          </a:xfrm>
          <a:prstGeom prst="wedgeRoundRectCallout">
            <a:avLst>
              <a:gd name="adj1" fmla="val -16277"/>
              <a:gd name="adj2" fmla="val 101102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标题 1"/>
          <p:cNvSpPr>
            <a:spLocks noGrp="1" noChangeArrowheads="1"/>
          </p:cNvSpPr>
          <p:nvPr/>
        </p:nvSpPr>
        <p:spPr bwMode="auto">
          <a:xfrm>
            <a:off x="6126167" y="2468332"/>
            <a:ext cx="57465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标题 1"/>
          <p:cNvSpPr>
            <a:spLocks noGrp="1" noChangeArrowheads="1"/>
          </p:cNvSpPr>
          <p:nvPr/>
        </p:nvSpPr>
        <p:spPr bwMode="auto">
          <a:xfrm>
            <a:off x="5848800" y="2695096"/>
            <a:ext cx="57465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圆角矩形标注 44"/>
          <p:cNvSpPr/>
          <p:nvPr/>
        </p:nvSpPr>
        <p:spPr>
          <a:xfrm>
            <a:off x="3896375" y="1805262"/>
            <a:ext cx="1529597" cy="412684"/>
          </a:xfrm>
          <a:prstGeom prst="wedgeRoundRectCallout">
            <a:avLst>
              <a:gd name="adj1" fmla="val 67020"/>
              <a:gd name="adj2" fmla="val 33398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标题 1"/>
          <p:cNvSpPr>
            <a:spLocks noGrp="1" noChangeArrowheads="1"/>
          </p:cNvSpPr>
          <p:nvPr/>
        </p:nvSpPr>
        <p:spPr bwMode="auto">
          <a:xfrm>
            <a:off x="5697454" y="1914128"/>
            <a:ext cx="57465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3" grpId="0" animBg="1"/>
      <p:bldP spid="34" grpId="0" animBg="1"/>
      <p:bldP spid="35" grpId="0" animBg="1"/>
      <p:bldP spid="36" grpId="0"/>
      <p:bldP spid="37" grpId="0" animBg="1"/>
      <p:bldP spid="38" grpId="0"/>
      <p:bldP spid="39" grpId="0" animBg="1"/>
      <p:bldP spid="40" grpId="0"/>
      <p:bldP spid="41" grpId="0"/>
      <p:bldP spid="42" grpId="0" animBg="1"/>
      <p:bldP spid="43" grpId="0"/>
      <p:bldP spid="44" grpId="0"/>
      <p:bldP spid="45" grpId="0" animBg="1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826" y="2787774"/>
            <a:ext cx="1537880" cy="19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0" name="组合 69"/>
          <p:cNvGrpSpPr/>
          <p:nvPr/>
        </p:nvGrpSpPr>
        <p:grpSpPr>
          <a:xfrm>
            <a:off x="1763688" y="1203598"/>
            <a:ext cx="3059569" cy="1584176"/>
            <a:chOff x="1387927" y="1201362"/>
            <a:chExt cx="3059569" cy="1584176"/>
          </a:xfrm>
        </p:grpSpPr>
        <p:sp>
          <p:nvSpPr>
            <p:cNvPr id="71" name="圆角矩形 70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2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73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 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6 8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4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5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4 5 9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6" name="TextBox 42"/>
          <p:cNvSpPr txBox="1">
            <a:spLocks noChangeArrowheads="1"/>
          </p:cNvSpPr>
          <p:nvPr/>
        </p:nvSpPr>
        <p:spPr bwMode="auto">
          <a:xfrm>
            <a:off x="2874351" y="218805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" name="TextBox 44"/>
          <p:cNvSpPr txBox="1">
            <a:spLocks noChangeArrowheads="1"/>
          </p:cNvSpPr>
          <p:nvPr/>
        </p:nvSpPr>
        <p:spPr bwMode="auto">
          <a:xfrm>
            <a:off x="2539124" y="218805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TextBox 45"/>
          <p:cNvSpPr txBox="1">
            <a:spLocks noChangeArrowheads="1"/>
          </p:cNvSpPr>
          <p:nvPr/>
        </p:nvSpPr>
        <p:spPr bwMode="auto">
          <a:xfrm>
            <a:off x="3246257" y="219537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TextBox 1"/>
          <p:cNvSpPr txBox="1">
            <a:spLocks noChangeArrowheads="1"/>
          </p:cNvSpPr>
          <p:nvPr/>
        </p:nvSpPr>
        <p:spPr bwMode="auto">
          <a:xfrm>
            <a:off x="1003520" y="618823"/>
            <a:ext cx="3240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4893812" y="1203598"/>
            <a:ext cx="3059569" cy="1584176"/>
            <a:chOff x="1387927" y="1201362"/>
            <a:chExt cx="3059569" cy="1584176"/>
          </a:xfrm>
        </p:grpSpPr>
        <p:sp>
          <p:nvSpPr>
            <p:cNvPr id="81" name="圆角矩形 80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2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83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6 7 9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4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5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7 4 5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6" name="TextBox 42"/>
          <p:cNvSpPr txBox="1">
            <a:spLocks noChangeArrowheads="1"/>
          </p:cNvSpPr>
          <p:nvPr/>
        </p:nvSpPr>
        <p:spPr bwMode="auto">
          <a:xfrm>
            <a:off x="5998544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" name="TextBox 45"/>
          <p:cNvSpPr txBox="1">
            <a:spLocks noChangeArrowheads="1"/>
          </p:cNvSpPr>
          <p:nvPr/>
        </p:nvSpPr>
        <p:spPr bwMode="auto">
          <a:xfrm>
            <a:off x="6376381" y="219537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798921" y="3018750"/>
            <a:ext cx="3059569" cy="1584176"/>
            <a:chOff x="1387927" y="1201362"/>
            <a:chExt cx="3059569" cy="1584176"/>
          </a:xfrm>
        </p:grpSpPr>
        <p:sp>
          <p:nvSpPr>
            <p:cNvPr id="90" name="圆角矩形 89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1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92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5 6 4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3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4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7 0 2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95" name="TextBox 42"/>
          <p:cNvSpPr txBox="1">
            <a:spLocks noChangeArrowheads="1"/>
          </p:cNvSpPr>
          <p:nvPr/>
        </p:nvSpPr>
        <p:spPr bwMode="auto">
          <a:xfrm>
            <a:off x="2903653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TextBox 44"/>
          <p:cNvSpPr txBox="1">
            <a:spLocks noChangeArrowheads="1"/>
          </p:cNvSpPr>
          <p:nvPr/>
        </p:nvSpPr>
        <p:spPr bwMode="auto">
          <a:xfrm>
            <a:off x="2545217" y="4003202"/>
            <a:ext cx="7789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TextBox 45"/>
          <p:cNvSpPr txBox="1">
            <a:spLocks noChangeArrowheads="1"/>
          </p:cNvSpPr>
          <p:nvPr/>
        </p:nvSpPr>
        <p:spPr bwMode="auto">
          <a:xfrm>
            <a:off x="3262880" y="400320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929045" y="3018750"/>
            <a:ext cx="3059569" cy="1584176"/>
            <a:chOff x="1387927" y="1201362"/>
            <a:chExt cx="3059569" cy="1584176"/>
          </a:xfrm>
        </p:grpSpPr>
        <p:sp>
          <p:nvSpPr>
            <p:cNvPr id="99" name="圆角矩形 98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0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101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8 0 4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2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9 6 3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TextBox 42"/>
          <p:cNvSpPr txBox="1">
            <a:spLocks noChangeArrowheads="1"/>
          </p:cNvSpPr>
          <p:nvPr/>
        </p:nvSpPr>
        <p:spPr bwMode="auto">
          <a:xfrm>
            <a:off x="6062025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" name="TextBox 45"/>
          <p:cNvSpPr txBox="1">
            <a:spLocks noChangeArrowheads="1"/>
          </p:cNvSpPr>
          <p:nvPr/>
        </p:nvSpPr>
        <p:spPr bwMode="auto">
          <a:xfrm>
            <a:off x="6411614" y="401052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" name="TextBox 45"/>
          <p:cNvSpPr txBox="1">
            <a:spLocks noChangeArrowheads="1"/>
          </p:cNvSpPr>
          <p:nvPr/>
        </p:nvSpPr>
        <p:spPr bwMode="auto">
          <a:xfrm>
            <a:off x="6008366" y="1210360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8" name="TextBox 45"/>
          <p:cNvSpPr txBox="1">
            <a:spLocks noChangeArrowheads="1"/>
          </p:cNvSpPr>
          <p:nvPr/>
        </p:nvSpPr>
        <p:spPr bwMode="auto">
          <a:xfrm>
            <a:off x="2515954" y="1208113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5607533" y="1224647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45"/>
          <p:cNvSpPr txBox="1">
            <a:spLocks noChangeArrowheads="1"/>
          </p:cNvSpPr>
          <p:nvPr/>
        </p:nvSpPr>
        <p:spPr bwMode="auto">
          <a:xfrm>
            <a:off x="2874350" y="3025595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45"/>
          <p:cNvSpPr txBox="1">
            <a:spLocks noChangeArrowheads="1"/>
          </p:cNvSpPr>
          <p:nvPr/>
        </p:nvSpPr>
        <p:spPr bwMode="auto">
          <a:xfrm>
            <a:off x="2538469" y="3025595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45"/>
          <p:cNvSpPr txBox="1">
            <a:spLocks noChangeArrowheads="1"/>
          </p:cNvSpPr>
          <p:nvPr/>
        </p:nvSpPr>
        <p:spPr bwMode="auto">
          <a:xfrm>
            <a:off x="6034694" y="3018750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Box 45"/>
          <p:cNvSpPr txBox="1">
            <a:spLocks noChangeArrowheads="1"/>
          </p:cNvSpPr>
          <p:nvPr/>
        </p:nvSpPr>
        <p:spPr bwMode="auto">
          <a:xfrm>
            <a:off x="5697775" y="4010525"/>
            <a:ext cx="445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6" grpId="0"/>
      <p:bldP spid="88" grpId="0"/>
      <p:bldP spid="95" grpId="0"/>
      <p:bldP spid="96" grpId="0"/>
      <p:bldP spid="97" grpId="0"/>
      <p:bldP spid="104" grpId="0"/>
      <p:bldP spid="105" grpId="0"/>
      <p:bldP spid="106" grpId="0"/>
      <p:bldP spid="108" grpId="0"/>
      <p:bldP spid="46" grpId="0"/>
      <p:bldP spid="47" grpId="0"/>
      <p:bldP spid="48" grpId="0"/>
      <p:bldP spid="49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331640" y="771550"/>
            <a:ext cx="684076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验算的算式是（             ）和（           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一个数减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278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，这个数是（ 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一个数比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，那这个数一定比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多（  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24228" y="2902378"/>
            <a:ext cx="2376264" cy="2381277"/>
          </a:xfrm>
          <a:prstGeom prst="rect">
            <a:avLst/>
          </a:prstGeom>
        </p:spPr>
      </p:pic>
      <p:sp>
        <p:nvSpPr>
          <p:cNvPr id="29" name="圆角矩形 28"/>
          <p:cNvSpPr/>
          <p:nvPr/>
        </p:nvSpPr>
        <p:spPr>
          <a:xfrm>
            <a:off x="1255682" y="1754652"/>
            <a:ext cx="3424330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059040" y="1750976"/>
            <a:ext cx="2739330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126965" y="2284444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123728" y="3291830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1338</Words>
  <Application>WPS 演示</Application>
  <PresentationFormat>全屏显示(16:9)</PresentationFormat>
  <Paragraphs>435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49</cp:revision>
  <dcterms:created xsi:type="dcterms:W3CDTF">2019-09-02T08:53:00Z</dcterms:created>
  <dcterms:modified xsi:type="dcterms:W3CDTF">2023-09-28T13:37:08Z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27E3F39A6FA5479B9E6BFDA74F1DDB7D_12</vt:lpwstr>
  </property>
  <property fmtid="{D5CDD505-2E9C-101B-9397-08002B2CF9AE}" pid="3" name="KSOProductBuildVer">
    <vt:lpwstr>2052-12.1.0.15374</vt:lpwstr>
  </property>
</Properties>
</file>