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42"/>
  </p:notesMasterIdLst>
  <p:handoutMasterIdLst>
    <p:handoutMasterId r:id="rId43"/>
  </p:handoutMasterIdLst>
  <p:sldIdLst>
    <p:sldId id="420" r:id="rId4"/>
    <p:sldId id="421" r:id="rId5"/>
    <p:sldId id="422" r:id="rId6"/>
    <p:sldId id="361" r:id="rId7"/>
    <p:sldId id="423" r:id="rId8"/>
    <p:sldId id="424" r:id="rId9"/>
    <p:sldId id="425" r:id="rId10"/>
    <p:sldId id="426" r:id="rId11"/>
    <p:sldId id="427" r:id="rId12"/>
    <p:sldId id="428" r:id="rId13"/>
    <p:sldId id="429" r:id="rId14"/>
    <p:sldId id="430" r:id="rId15"/>
    <p:sldId id="431" r:id="rId16"/>
    <p:sldId id="432" r:id="rId17"/>
    <p:sldId id="433" r:id="rId18"/>
    <p:sldId id="436" r:id="rId19"/>
    <p:sldId id="434" r:id="rId20"/>
    <p:sldId id="435" r:id="rId21"/>
    <p:sldId id="438" r:id="rId22"/>
    <p:sldId id="439" r:id="rId23"/>
    <p:sldId id="442" r:id="rId24"/>
    <p:sldId id="440" r:id="rId25"/>
    <p:sldId id="441" r:id="rId26"/>
    <p:sldId id="443" r:id="rId27"/>
    <p:sldId id="444" r:id="rId28"/>
    <p:sldId id="445" r:id="rId29"/>
    <p:sldId id="446" r:id="rId30"/>
    <p:sldId id="447" r:id="rId31"/>
    <p:sldId id="448" r:id="rId32"/>
    <p:sldId id="449" r:id="rId33"/>
    <p:sldId id="450" r:id="rId34"/>
    <p:sldId id="451" r:id="rId35"/>
    <p:sldId id="452" r:id="rId36"/>
    <p:sldId id="453" r:id="rId37"/>
    <p:sldId id="454" r:id="rId38"/>
    <p:sldId id="455" r:id="rId39"/>
    <p:sldId id="456" r:id="rId40"/>
    <p:sldId id="459" r:id="rId41"/>
  </p:sldIdLst>
  <p:sldSz cx="9144000" cy="5143500"/>
  <p:notesSz cx="6858000" cy="9144000"/>
  <p:custDataLst>
    <p:tags r:id="rId4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31A7B3"/>
    <a:srgbClr val="4A747C"/>
    <a:srgbClr val="EFBE4D"/>
    <a:srgbClr val="E72D8B"/>
    <a:srgbClr val="FFFFFF"/>
    <a:srgbClr val="FF00FF"/>
    <a:srgbClr val="FF0066"/>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38" d="100"/>
          <a:sy n="138" d="100"/>
        </p:scale>
        <p:origin x="756" y="1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notesMaster" Target="notesMasters/notes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5C041C12-289B-47A0-8FEB-603FFBDECCD1}"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FBE956FA-BDA8-4D43-AA5E-DC7042BD2D7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41A5710A-1589-4EB0-AC24-D7007B0B21E8}"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D9F7C23-8448-4816-BF6A-4BA7424E84C9}"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3"/>
          <a:srcRect l="11656" r="9816"/>
          <a:stretch>
            <a:fillRect/>
          </a:stretch>
        </p:blipFill>
        <p:spPr>
          <a:xfrm>
            <a:off x="0" y="-596900"/>
            <a:ext cx="9144000" cy="5740400"/>
          </a:xfrm>
          <a:prstGeom prst="rect">
            <a:avLst/>
          </a:prstGeom>
          <a:noFill/>
          <a:ln w="9525">
            <a:noFill/>
          </a:ln>
        </p:spPr>
      </p:pic>
      <p:pic>
        <p:nvPicPr>
          <p:cNvPr id="2052" name="图片 3"/>
          <p:cNvPicPr>
            <a:picLocks noChangeAspect="1"/>
          </p:cNvPicPr>
          <p:nvPr userDrawn="1"/>
        </p:nvPicPr>
        <p:blipFill>
          <a:blip r:embed="rId4"/>
          <a:srcRect l="60413" t="68333" b="552"/>
          <a:stretch>
            <a:fillRect/>
          </a:stretch>
        </p:blipFill>
        <p:spPr>
          <a:xfrm>
            <a:off x="7637463" y="3363913"/>
            <a:ext cx="1511300" cy="1779587"/>
          </a:xfrm>
          <a:prstGeom prst="rect">
            <a:avLst/>
          </a:prstGeom>
          <a:noFill/>
          <a:ln w="9525">
            <a:noFill/>
          </a:ln>
        </p:spPr>
      </p:pic>
      <p:pic>
        <p:nvPicPr>
          <p:cNvPr id="2053" name="图片 4"/>
          <p:cNvPicPr>
            <a:picLocks noChangeAspect="1"/>
          </p:cNvPicPr>
          <p:nvPr userDrawn="1"/>
        </p:nvPicPr>
        <p:blipFill>
          <a:blip r:embed="rId5"/>
          <a:stretch>
            <a:fillRect/>
          </a:stretch>
        </p:blipFill>
        <p:spPr>
          <a:xfrm>
            <a:off x="-180975" y="-92075"/>
            <a:ext cx="1347788" cy="1347788"/>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3"/>
          <a:srcRect l="11656" r="9816"/>
          <a:stretch>
            <a:fillRect/>
          </a:stretch>
        </p:blipFill>
        <p:spPr>
          <a:xfrm>
            <a:off x="0" y="-596900"/>
            <a:ext cx="9144000" cy="5740400"/>
          </a:xfrm>
          <a:prstGeom prst="rect">
            <a:avLst/>
          </a:prstGeom>
          <a:noFill/>
          <a:ln w="9525">
            <a:noFill/>
          </a:ln>
        </p:spPr>
      </p:pic>
      <p:pic>
        <p:nvPicPr>
          <p:cNvPr id="3076" name="图片 3"/>
          <p:cNvPicPr>
            <a:picLocks noChangeAspect="1"/>
          </p:cNvPicPr>
          <p:nvPr userDrawn="1"/>
        </p:nvPicPr>
        <p:blipFill>
          <a:blip r:embed="rId4"/>
          <a:srcRect l="60413" t="68333" b="552"/>
          <a:stretch>
            <a:fillRect/>
          </a:stretch>
        </p:blipFill>
        <p:spPr>
          <a:xfrm>
            <a:off x="7637463" y="3363913"/>
            <a:ext cx="1511300" cy="1779587"/>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9" name="图片 2"/>
          <p:cNvPicPr>
            <a:picLocks noChangeAspect="1"/>
          </p:cNvPicPr>
          <p:nvPr userDrawn="1"/>
        </p:nvPicPr>
        <p:blipFill>
          <a:blip r:embed="rId3"/>
          <a:srcRect l="8333" r="8333"/>
          <a:stretch>
            <a:fillRect/>
          </a:stretch>
        </p:blipFill>
        <p:spPr>
          <a:xfrm>
            <a:off x="11113" y="0"/>
            <a:ext cx="9144000" cy="5143500"/>
          </a:xfrm>
          <a:prstGeom prst="rect">
            <a:avLst/>
          </a:prstGeom>
          <a:noFill/>
          <a:ln w="9525">
            <a:noFill/>
          </a:ln>
        </p:spPr>
      </p:pic>
      <p:sp>
        <p:nvSpPr>
          <p:cNvPr id="4" name="矩形 3"/>
          <p:cNvSpPr/>
          <p:nvPr/>
        </p:nvSpPr>
        <p:spPr>
          <a:xfrm>
            <a:off x="0" y="0"/>
            <a:ext cx="9155113" cy="5143500"/>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1" name="图片 4"/>
          <p:cNvPicPr>
            <a:picLocks noChangeAspect="1"/>
          </p:cNvPicPr>
          <p:nvPr userDrawn="1"/>
        </p:nvPicPr>
        <p:blipFill>
          <a:blip r:embed="rId4"/>
          <a:srcRect l="20290" r="40581" b="7246"/>
          <a:stretch>
            <a:fillRect/>
          </a:stretch>
        </p:blipFill>
        <p:spPr>
          <a:xfrm>
            <a:off x="7199313" y="534988"/>
            <a:ext cx="1944687" cy="460851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123" name="图片 2"/>
          <p:cNvPicPr>
            <a:picLocks noChangeAspect="1"/>
          </p:cNvPicPr>
          <p:nvPr userDrawn="1"/>
        </p:nvPicPr>
        <p:blipFill>
          <a:blip r:embed="rId3"/>
          <a:stretch>
            <a:fillRect/>
          </a:stretch>
        </p:blipFill>
        <p:spPr>
          <a:xfrm>
            <a:off x="-19050" y="-1587"/>
            <a:ext cx="9145588" cy="5145087"/>
          </a:xfrm>
          <a:prstGeom prst="rect">
            <a:avLst/>
          </a:prstGeom>
          <a:noFill/>
          <a:ln w="9525">
            <a:noFill/>
          </a:ln>
        </p:spPr>
      </p:pic>
      <p:pic>
        <p:nvPicPr>
          <p:cNvPr id="5124" name="图片 3"/>
          <p:cNvPicPr>
            <a:picLocks noChangeAspect="1"/>
          </p:cNvPicPr>
          <p:nvPr userDrawn="1"/>
        </p:nvPicPr>
        <p:blipFill>
          <a:blip r:embed="rId4"/>
          <a:srcRect l="47212" b="66875"/>
          <a:stretch>
            <a:fillRect/>
          </a:stretch>
        </p:blipFill>
        <p:spPr>
          <a:xfrm>
            <a:off x="4822825" y="0"/>
            <a:ext cx="4321175" cy="4065588"/>
          </a:xfrm>
          <a:prstGeom prst="rect">
            <a:avLst/>
          </a:prstGeom>
          <a:noFill/>
          <a:ln w="9525">
            <a:noFill/>
          </a:ln>
        </p:spPr>
      </p:pic>
      <p:pic>
        <p:nvPicPr>
          <p:cNvPr id="5125" name="图片 4"/>
          <p:cNvPicPr>
            <a:picLocks noChangeAspect="1"/>
          </p:cNvPicPr>
          <p:nvPr userDrawn="1"/>
        </p:nvPicPr>
        <p:blipFill>
          <a:blip r:embed="rId5"/>
          <a:stretch>
            <a:fillRect/>
          </a:stretch>
        </p:blipFill>
        <p:spPr>
          <a:xfrm rot="-2227198">
            <a:off x="-269875" y="-254000"/>
            <a:ext cx="1706563" cy="1706563"/>
          </a:xfrm>
          <a:prstGeom prst="rect">
            <a:avLst/>
          </a:prstGeom>
          <a:noFill/>
          <a:ln w="9525">
            <a:noFill/>
          </a:ln>
        </p:spPr>
      </p:pic>
      <p:pic>
        <p:nvPicPr>
          <p:cNvPr id="5126" name="图片 5"/>
          <p:cNvPicPr>
            <a:picLocks noChangeAspect="1"/>
          </p:cNvPicPr>
          <p:nvPr userDrawn="1"/>
        </p:nvPicPr>
        <p:blipFill>
          <a:blip r:embed="rId6"/>
          <a:srcRect l="45436" t="60796" r="18944"/>
          <a:stretch>
            <a:fillRect/>
          </a:stretch>
        </p:blipFill>
        <p:spPr>
          <a:xfrm>
            <a:off x="4776788" y="3076575"/>
            <a:ext cx="4349750" cy="2243138"/>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3.png"/><Relationship Id="rId6" Type="http://schemas.openxmlformats.org/officeDocument/2006/relationships/image" Target="../media/image5.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1.jpeg"/><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pic>
        <p:nvPicPr>
          <p:cNvPr id="1026" name="图片 1"/>
          <p:cNvPicPr>
            <a:picLocks noChangeAspect="1"/>
          </p:cNvPicPr>
          <p:nvPr userDrawn="1"/>
        </p:nvPicPr>
        <p:blipFill>
          <a:blip r:embed="rId7"/>
          <a:srcRect l="5576" r="5576"/>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slide" Target="slide17.xml"/><Relationship Id="rId2" Type="http://schemas.openxmlformats.org/officeDocument/2006/relationships/slide" Target="slide2.xml"/><Relationship Id="rId1"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4" name="组合 2"/>
          <p:cNvGrpSpPr/>
          <p:nvPr/>
        </p:nvGrpSpPr>
        <p:grpSpPr>
          <a:xfrm>
            <a:off x="1476375" y="842963"/>
            <a:ext cx="2087563" cy="3613150"/>
            <a:chOff x="1475656" y="843558"/>
            <a:chExt cx="2087563" cy="3613276"/>
          </a:xfrm>
        </p:grpSpPr>
        <p:pic>
          <p:nvPicPr>
            <p:cNvPr id="2" name="图片 1"/>
            <p:cNvPicPr>
              <a:picLocks noChangeAspect="1"/>
            </p:cNvPicPr>
            <p:nvPr/>
          </p:nvPicPr>
          <p:blipFill rotWithShape="1">
            <a:blip r:embed="rId1"/>
            <a:srcRect l="7000" t="4200" r="48200" b="11801"/>
            <a:stretch>
              <a:fillRect/>
            </a:stretch>
          </p:blipFill>
          <p:spPr>
            <a:xfrm>
              <a:off x="1475656" y="843558"/>
              <a:ext cx="1927225" cy="3613276"/>
            </a:xfrm>
            <a:prstGeom prst="rect">
              <a:avLst/>
            </a:prstGeom>
            <a:effectLst>
              <a:outerShdw blurRad="50800" dist="38100" dir="2700000" algn="tl" rotWithShape="0">
                <a:prstClr val="black">
                  <a:alpha val="40000"/>
                </a:prstClr>
              </a:outerShdw>
            </a:effectLst>
          </p:spPr>
        </p:pic>
        <p:sp>
          <p:nvSpPr>
            <p:cNvPr id="3074" name="文本框 1">
              <a:hlinkClick r:id="rId2" action="ppaction://hlinksldjump"/>
            </p:cNvPr>
            <p:cNvSpPr txBox="1">
              <a:spLocks noChangeArrowheads="1"/>
            </p:cNvSpPr>
            <p:nvPr/>
          </p:nvSpPr>
          <p:spPr bwMode="auto">
            <a:xfrm>
              <a:off x="1475656" y="1635748"/>
              <a:ext cx="2087563" cy="6461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第</a:t>
              </a:r>
              <a:r>
                <a:rPr kumimoji="0" lang="en-US" altLang="zh-CN"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1</a:t>
              </a:r>
              <a:r>
                <a:rPr kumimoji="0" lang="zh-CN" alt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课时</a:t>
              </a:r>
              <a:endParaRPr kumimoji="0" lang="zh-CN" alt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grpSp>
      <p:pic>
        <p:nvPicPr>
          <p:cNvPr id="6" name="图片 5"/>
          <p:cNvPicPr>
            <a:picLocks noChangeAspect="1"/>
          </p:cNvPicPr>
          <p:nvPr/>
        </p:nvPicPr>
        <p:blipFill rotWithShape="1">
          <a:blip r:embed="rId1"/>
          <a:srcRect l="51895" t="16551" r="3305" b="-550"/>
          <a:stretch>
            <a:fillRect/>
          </a:stretch>
        </p:blipFill>
        <p:spPr>
          <a:xfrm>
            <a:off x="3906838" y="915988"/>
            <a:ext cx="2178050" cy="4081463"/>
          </a:xfrm>
          <a:prstGeom prst="rect">
            <a:avLst/>
          </a:prstGeom>
          <a:effectLst>
            <a:outerShdw blurRad="50800" dist="38100" dir="2700000" algn="tl" rotWithShape="0">
              <a:prstClr val="black">
                <a:alpha val="40000"/>
              </a:prstClr>
            </a:outerShdw>
          </a:effectLst>
        </p:spPr>
      </p:pic>
      <p:sp>
        <p:nvSpPr>
          <p:cNvPr id="3075" name="文本框 2">
            <a:hlinkClick r:id="rId3" action="ppaction://hlinksldjump"/>
          </p:cNvPr>
          <p:cNvSpPr txBox="1">
            <a:spLocks noChangeArrowheads="1"/>
          </p:cNvSpPr>
          <p:nvPr/>
        </p:nvSpPr>
        <p:spPr bwMode="auto">
          <a:xfrm>
            <a:off x="3779838" y="1611313"/>
            <a:ext cx="2087563" cy="646113"/>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第</a:t>
            </a:r>
            <a:r>
              <a:rPr kumimoji="0" lang="en-US" altLang="zh-CN"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2</a:t>
            </a:r>
            <a:r>
              <a:rPr kumimoji="0" lang="zh-CN" alt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课时</a:t>
            </a:r>
            <a:endParaRPr kumimoji="0" lang="zh-CN" alt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1131888"/>
            <a:ext cx="7848600" cy="2716213"/>
          </a:xfrm>
          <a:prstGeom prst="rect">
            <a:avLst/>
          </a:prstGeom>
          <a:noFill/>
        </p:spPr>
        <p:txBody>
          <a:bodyPr>
            <a:spAutoFit/>
          </a:bodyPr>
          <a:lstStyle/>
          <a:p>
            <a:pPr marR="0" defTabSz="914400" eaLnBrk="1" hangingPunct="1">
              <a:lnSpc>
                <a:spcPct val="130000"/>
              </a:lnSpc>
              <a:spcBef>
                <a:spcPts val="600"/>
              </a:spcBef>
              <a:buClrTx/>
              <a:buSzTx/>
              <a:buFontTx/>
              <a:buNone/>
              <a:defRPr/>
            </a:pP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默读课文，要求：</a:t>
            </a:r>
            <a:endParaRPr kumimoji="0" lang="en-US" altLang="zh-CN" sz="3200" b="1" kern="1200" cap="none" spc="0" normalizeH="0" baseline="0" noProof="0" dirty="0">
              <a:latin typeface="楷体" panose="02010609060101010101" pitchFamily="49" charset="-122"/>
              <a:ea typeface="楷体" panose="02010609060101010101" pitchFamily="49" charset="-122"/>
              <a:cs typeface="+mn-cs"/>
            </a:endParaRPr>
          </a:p>
          <a:p>
            <a:pPr marL="457200" marR="0" indent="-457200" defTabSz="914400" eaLnBrk="1" hangingPunct="1">
              <a:lnSpc>
                <a:spcPct val="130000"/>
              </a:lnSpc>
              <a:spcBef>
                <a:spcPts val="600"/>
              </a:spcBef>
              <a:buClrTx/>
              <a:buSzTx/>
              <a:buFont typeface="Wingdings" panose="05000000000000000000" pitchFamily="2" charset="2"/>
              <a:buChar char="Ø"/>
              <a:defRPr/>
            </a:pP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不出声、不指读。</a:t>
            </a:r>
            <a:endParaRPr kumimoji="0" lang="en-US" altLang="zh-CN" sz="3200" b="1" kern="1200" cap="none" spc="0" normalizeH="0" baseline="0" noProof="0" dirty="0">
              <a:latin typeface="楷体" panose="02010609060101010101" pitchFamily="49" charset="-122"/>
              <a:ea typeface="楷体" panose="02010609060101010101" pitchFamily="49" charset="-122"/>
              <a:cs typeface="+mn-cs"/>
            </a:endParaRPr>
          </a:p>
          <a:p>
            <a:pPr marL="457200" marR="0" indent="-457200" defTabSz="914400" eaLnBrk="1" hangingPunct="1">
              <a:lnSpc>
                <a:spcPct val="130000"/>
              </a:lnSpc>
              <a:spcBef>
                <a:spcPts val="600"/>
              </a:spcBef>
              <a:buClrTx/>
              <a:buSzTx/>
              <a:buFont typeface="Wingdings" panose="05000000000000000000" pitchFamily="2" charset="2"/>
              <a:buChar char="Ø"/>
              <a:defRPr/>
            </a:pP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思考：课文先写了什么？接着写了什么？最后又写了什么？</a:t>
            </a:r>
            <a:endParaRPr kumimoji="0" lang="zh-CN" altLang="en-US" sz="3200" b="1" kern="1200" cap="none" spc="0" normalizeH="0" baseline="0" noProof="0" dirty="0">
              <a:latin typeface="楷体" panose="02010609060101010101" pitchFamily="49" charset="-122"/>
              <a:ea typeface="楷体" panose="02010609060101010101" pitchFamily="49"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
          <p:cNvSpPr txBox="1"/>
          <p:nvPr/>
        </p:nvSpPr>
        <p:spPr>
          <a:xfrm>
            <a:off x="468313" y="700088"/>
            <a:ext cx="8424862" cy="371475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理清课文说明顺序，填一填。</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spcBef>
                <a:spcPts val="600"/>
              </a:spcBef>
            </a:pPr>
            <a:r>
              <a:rPr lang="zh-CN" altLang="en-US" sz="3200" b="1" dirty="0">
                <a:latin typeface="楷体" panose="02010609060101010101" pitchFamily="49" charset="-122"/>
                <a:ea typeface="楷体" panose="02010609060101010101" pitchFamily="49" charset="-122"/>
              </a:rPr>
              <a:t>    本文先提出</a:t>
            </a:r>
            <a:r>
              <a:rPr lang="en-US" altLang="zh-CN" sz="3200" b="1" dirty="0">
                <a:latin typeface="楷体" panose="02010609060101010101" pitchFamily="49" charset="-122"/>
                <a:ea typeface="楷体" panose="02010609060101010101" pitchFamily="49" charset="-122"/>
              </a:rPr>
              <a:t>______________</a:t>
            </a:r>
            <a:r>
              <a:rPr lang="zh-CN" altLang="en-US" sz="3200" b="1" dirty="0">
                <a:latin typeface="楷体" panose="02010609060101010101" pitchFamily="49" charset="-122"/>
                <a:ea typeface="楷体" panose="02010609060101010101" pitchFamily="49" charset="-122"/>
              </a:rPr>
              <a:t>的观点，然后列举</a:t>
            </a:r>
            <a:r>
              <a:rPr lang="en-US" altLang="zh-CN" sz="3200" b="1" dirty="0">
                <a:latin typeface="楷体" panose="02010609060101010101" pitchFamily="49" charset="-122"/>
                <a:ea typeface="楷体" panose="02010609060101010101" pitchFamily="49" charset="-122"/>
              </a:rPr>
              <a:t>__________</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__________</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__________</a:t>
            </a:r>
            <a:r>
              <a:rPr lang="zh-CN" altLang="en-US" sz="3200" b="1" dirty="0">
                <a:latin typeface="楷体" panose="02010609060101010101" pitchFamily="49" charset="-122"/>
                <a:ea typeface="楷体" panose="02010609060101010101" pitchFamily="49" charset="-122"/>
              </a:rPr>
              <a:t>三个事例，最后总结：只有善于从细小的、司空见惯的现象中发现问题，追根求源，才能解决问题，发现真理。</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
          <p:cNvSpPr txBox="1"/>
          <p:nvPr/>
        </p:nvSpPr>
        <p:spPr>
          <a:xfrm>
            <a:off x="827088" y="268288"/>
            <a:ext cx="1871662" cy="604837"/>
          </a:xfrm>
          <a:prstGeom prst="rect">
            <a:avLst/>
          </a:prstGeom>
          <a:noFill/>
          <a:ln w="9525">
            <a:noFill/>
          </a:ln>
        </p:spPr>
        <p:txBody>
          <a:bodyPr>
            <a:spAutoFit/>
          </a:bodyPr>
          <a:p>
            <a:pPr eaLnBrk="1" hangingPunct="1">
              <a:lnSpc>
                <a:spcPct val="120000"/>
              </a:lnSpc>
            </a:pPr>
            <a:r>
              <a:rPr lang="zh-CN" altLang="en-US" sz="3200" b="1" dirty="0">
                <a:solidFill>
                  <a:srgbClr val="EFBE4D"/>
                </a:solidFill>
                <a:latin typeface="黑体" panose="02010609060101010101" pitchFamily="49" charset="-122"/>
                <a:ea typeface="黑体" panose="02010609060101010101" pitchFamily="49" charset="-122"/>
              </a:rPr>
              <a:t>课文解读</a:t>
            </a:r>
            <a:endParaRPr lang="zh-CN" altLang="en-US" sz="3200" b="1" dirty="0">
              <a:solidFill>
                <a:srgbClr val="EFBE4D"/>
              </a:solidFill>
              <a:latin typeface="黑体" panose="02010609060101010101" pitchFamily="49" charset="-122"/>
              <a:ea typeface="黑体" panose="02010609060101010101" pitchFamily="49" charset="-122"/>
            </a:endParaRPr>
          </a:p>
        </p:txBody>
      </p:sp>
      <p:sp>
        <p:nvSpPr>
          <p:cNvPr id="19459" name="文本框 2"/>
          <p:cNvSpPr txBox="1"/>
          <p:nvPr/>
        </p:nvSpPr>
        <p:spPr>
          <a:xfrm>
            <a:off x="1258888" y="1419225"/>
            <a:ext cx="6769100" cy="2378075"/>
          </a:xfrm>
          <a:prstGeom prst="rect">
            <a:avLst/>
          </a:prstGeom>
          <a:noFill/>
          <a:ln w="9525">
            <a:noFill/>
          </a:ln>
        </p:spPr>
        <p:txBody>
          <a:bodyPr>
            <a:spAutoFit/>
          </a:bodyPr>
          <a:p>
            <a:pPr eaLnBrk="1" hangingPunct="1">
              <a:lnSpc>
                <a:spcPct val="12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作者为了说明“真理诞生于一百个问号之后”这个观点，举了哪几个事例？找出文中列举事例的段落，用自己的话简要地说一说。</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9750" y="339725"/>
            <a:ext cx="7777163" cy="186531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第一个事例是化学家波义耳从紫罗兰花瓣遇盐酸会变色的现象中受到启发，制成了石蕊试纸。</a:t>
            </a:r>
            <a:endParaRPr lang="zh-CN" altLang="en-US" sz="3200" b="1" dirty="0">
              <a:solidFill>
                <a:srgbClr val="0033CC"/>
              </a:solidFill>
              <a:latin typeface="宋体" panose="02010600030101010101" pitchFamily="2" charset="-122"/>
            </a:endParaRPr>
          </a:p>
        </p:txBody>
      </p:sp>
      <p:sp>
        <p:nvSpPr>
          <p:cNvPr id="3" name="文本框 2"/>
          <p:cNvSpPr txBox="1"/>
          <p:nvPr/>
        </p:nvSpPr>
        <p:spPr>
          <a:xfrm>
            <a:off x="539750" y="2124075"/>
            <a:ext cx="7777163" cy="12731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第二个事例是魏格纳通过蚯蚓的分布情况提出了“大陆漂移学说”。</a:t>
            </a:r>
            <a:endParaRPr lang="zh-CN" altLang="en-US" sz="3200" b="1" dirty="0">
              <a:solidFill>
                <a:srgbClr val="0033CC"/>
              </a:solidFill>
              <a:latin typeface="宋体" panose="02010600030101010101" pitchFamily="2" charset="-122"/>
            </a:endParaRPr>
          </a:p>
        </p:txBody>
      </p:sp>
      <p:sp>
        <p:nvSpPr>
          <p:cNvPr id="4" name="文本框 3"/>
          <p:cNvSpPr txBox="1"/>
          <p:nvPr/>
        </p:nvSpPr>
        <p:spPr>
          <a:xfrm>
            <a:off x="539750" y="3316288"/>
            <a:ext cx="7777163" cy="1865312"/>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第三个事例是俄裔美国睡眠研究专家阿瑟林斯基发现睡觉时眼珠的转动和做梦有关。</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1"/>
          <p:cNvSpPr txBox="1"/>
          <p:nvPr/>
        </p:nvSpPr>
        <p:spPr>
          <a:xfrm>
            <a:off x="179388" y="495300"/>
            <a:ext cx="7993062" cy="682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朗读课文，填写下列表格。</a:t>
            </a:r>
            <a:endParaRPr lang="zh-CN" altLang="en-US" sz="3200" b="1" dirty="0">
              <a:latin typeface="楷体" panose="02010609060101010101" pitchFamily="49" charset="-122"/>
              <a:ea typeface="楷体" panose="02010609060101010101" pitchFamily="49" charset="-122"/>
            </a:endParaRPr>
          </a:p>
        </p:txBody>
      </p:sp>
      <p:graphicFrame>
        <p:nvGraphicFramePr>
          <p:cNvPr id="4" name="表格 3"/>
          <p:cNvGraphicFramePr>
            <a:graphicFrameLocks noGrp="1"/>
          </p:cNvGraphicFramePr>
          <p:nvPr/>
        </p:nvGraphicFramePr>
        <p:xfrm>
          <a:off x="277813" y="1276350"/>
          <a:ext cx="8559800" cy="3167063"/>
        </p:xfrm>
        <a:graphic>
          <a:graphicData uri="http://schemas.openxmlformats.org/drawingml/2006/table">
            <a:tbl>
              <a:tblPr firstRow="1" bandRow="1">
                <a:tableStyleId>{5C22544A-7EE6-4342-B048-85BDC9FD1C3A}</a:tableStyleId>
              </a:tblPr>
              <a:tblGrid>
                <a:gridCol w="1287757"/>
                <a:gridCol w="2945567"/>
                <a:gridCol w="1887846"/>
                <a:gridCol w="2438629"/>
              </a:tblGrid>
              <a:tr h="809105">
                <a:tc>
                  <a:txBody>
                    <a:bodyPr/>
                    <a:lstStyle/>
                    <a:p>
                      <a:pPr algn="ctr"/>
                      <a:endParaRPr lang="zh-CN" altLang="en-US" sz="3200" b="1" dirty="0">
                        <a:solidFill>
                          <a:schemeClr val="tx1"/>
                        </a:solidFill>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发现问题</a:t>
                      </a:r>
                      <a:endParaRPr lang="zh-CN" altLang="en-US" sz="3200" b="1" dirty="0">
                        <a:solidFill>
                          <a:schemeClr val="tx1"/>
                        </a:solidFill>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研究问题</a:t>
                      </a:r>
                      <a:endParaRPr lang="zh-CN" altLang="en-US" sz="3200" b="1" dirty="0">
                        <a:solidFill>
                          <a:schemeClr val="tx1"/>
                        </a:solidFill>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找到真理</a:t>
                      </a:r>
                      <a:endParaRPr lang="zh-CN" altLang="en-US" sz="3200" b="1" dirty="0">
                        <a:solidFill>
                          <a:schemeClr val="tx1"/>
                        </a:solidFill>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357958">
                <a:tc>
                  <a:txBody>
                    <a:bodyPr/>
                    <a:lstStyle/>
                    <a:p>
                      <a:pPr algn="ctr"/>
                      <a:r>
                        <a:rPr lang="zh-CN" altLang="en-US" sz="3200" b="1" dirty="0">
                          <a:solidFill>
                            <a:schemeClr val="tx1"/>
                          </a:solidFill>
                          <a:latin typeface="宋体" panose="02010600030101010101" pitchFamily="2" charset="-122"/>
                          <a:ea typeface="宋体" panose="02010600030101010101" pitchFamily="2" charset="-122"/>
                        </a:rPr>
                        <a:t>事例</a:t>
                      </a:r>
                      <a:r>
                        <a:rPr lang="en-US" altLang="zh-CN" sz="3200" b="1" dirty="0">
                          <a:solidFill>
                            <a:schemeClr val="tx1"/>
                          </a:solidFill>
                          <a:latin typeface="宋体" panose="02010600030101010101" pitchFamily="2" charset="-122"/>
                          <a:ea typeface="宋体" panose="02010600030101010101" pitchFamily="2" charset="-122"/>
                        </a:rPr>
                        <a:t>1</a:t>
                      </a:r>
                      <a:endParaRPr lang="zh-CN" altLang="en-US" sz="3200" b="1" dirty="0">
                        <a:solidFill>
                          <a:schemeClr val="tx1"/>
                        </a:solidFill>
                        <a:latin typeface="宋体" panose="02010600030101010101" pitchFamily="2" charset="-122"/>
                        <a:ea typeface="宋体" panose="02010600030101010101" pitchFamily="2" charset="-122"/>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latin typeface="宋体" panose="02010600030101010101" pitchFamily="2" charset="-122"/>
                        <a:ea typeface="宋体" panose="02010600030101010101" pitchFamily="2" charset="-122"/>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endParaRPr>
                    </a:p>
                  </a:txBody>
                  <a:tcPr marL="91447" marR="91447" marT="45715" marB="457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 name="文本框 4"/>
          <p:cNvSpPr txBox="1"/>
          <p:nvPr/>
        </p:nvSpPr>
        <p:spPr>
          <a:xfrm>
            <a:off x="1692275" y="2503488"/>
            <a:ext cx="2768600" cy="1077912"/>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罗兰花瓣遇盐酸会变红</a:t>
            </a:r>
            <a:endParaRPr lang="zh-CN" altLang="en-US" sz="3200" b="1" dirty="0">
              <a:solidFill>
                <a:srgbClr val="0033CC"/>
              </a:solidFill>
              <a:latin typeface="宋体" panose="02010600030101010101" pitchFamily="2" charset="-122"/>
            </a:endParaRPr>
          </a:p>
        </p:txBody>
      </p:sp>
      <p:sp>
        <p:nvSpPr>
          <p:cNvPr id="6" name="文本框 5"/>
          <p:cNvSpPr txBox="1"/>
          <p:nvPr/>
        </p:nvSpPr>
        <p:spPr>
          <a:xfrm>
            <a:off x="4556125" y="2486025"/>
            <a:ext cx="1876425" cy="1077913"/>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反复试验和研究</a:t>
            </a:r>
            <a:endParaRPr lang="zh-CN" altLang="en-US" sz="3200" b="1" dirty="0">
              <a:solidFill>
                <a:srgbClr val="0033CC"/>
              </a:solidFill>
              <a:latin typeface="宋体" panose="02010600030101010101" pitchFamily="2" charset="-122"/>
            </a:endParaRPr>
          </a:p>
        </p:txBody>
      </p:sp>
      <p:sp>
        <p:nvSpPr>
          <p:cNvPr id="7" name="文本框 6"/>
          <p:cNvSpPr txBox="1"/>
          <p:nvPr/>
        </p:nvSpPr>
        <p:spPr>
          <a:xfrm>
            <a:off x="6437313" y="2486025"/>
            <a:ext cx="2400300" cy="1077913"/>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发明了石蕊试纸</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5"/>
          <p:cNvGraphicFramePr>
            <a:graphicFrameLocks noGrp="1"/>
          </p:cNvGraphicFramePr>
          <p:nvPr/>
        </p:nvGraphicFramePr>
        <p:xfrm>
          <a:off x="280988" y="638175"/>
          <a:ext cx="8615363" cy="4267200"/>
        </p:xfrm>
        <a:graphic>
          <a:graphicData uri="http://schemas.openxmlformats.org/drawingml/2006/table">
            <a:tbl>
              <a:tblPr firstRow="1" bandRow="1">
                <a:tableStyleId>{5C22544A-7EE6-4342-B048-85BDC9FD1C3A}</a:tableStyleId>
              </a:tblPr>
              <a:tblGrid>
                <a:gridCol w="1296116"/>
                <a:gridCol w="2922889"/>
                <a:gridCol w="1941899"/>
                <a:gridCol w="2454459"/>
              </a:tblGrid>
              <a:tr h="611592">
                <a:tc>
                  <a:txBody>
                    <a:bodyPr/>
                    <a:lstStyle/>
                    <a:p>
                      <a:pPr algn="ctr"/>
                      <a:endParaRPr lang="zh-CN" altLang="en-US" sz="3200" b="1" dirty="0">
                        <a:solidFill>
                          <a:schemeClr val="tx1"/>
                        </a:solidFill>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发现问题</a:t>
                      </a:r>
                      <a:endParaRPr lang="zh-CN" altLang="en-US" sz="3200" b="1" dirty="0">
                        <a:solidFill>
                          <a:schemeClr val="tx1"/>
                        </a:solidFill>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研究问题</a:t>
                      </a:r>
                      <a:endParaRPr lang="zh-CN" altLang="en-US" sz="3200" b="1" dirty="0">
                        <a:solidFill>
                          <a:schemeClr val="tx1"/>
                        </a:solidFill>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找到真理</a:t>
                      </a:r>
                      <a:endParaRPr lang="zh-CN" altLang="en-US" sz="3200" b="1" dirty="0">
                        <a:solidFill>
                          <a:schemeClr val="tx1"/>
                        </a:solidFill>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655608">
                <a:tc>
                  <a:txBody>
                    <a:bodyPr/>
                    <a:lstStyle/>
                    <a:p>
                      <a:pPr algn="ctr"/>
                      <a:r>
                        <a:rPr lang="zh-CN" altLang="en-US" sz="3200" b="1" dirty="0">
                          <a:solidFill>
                            <a:schemeClr val="tx1"/>
                          </a:solidFill>
                          <a:latin typeface="宋体" panose="02010600030101010101" pitchFamily="2" charset="-122"/>
                          <a:ea typeface="宋体" panose="02010600030101010101" pitchFamily="2" charset="-122"/>
                        </a:rPr>
                        <a:t>事例</a:t>
                      </a:r>
                      <a:r>
                        <a:rPr lang="en-US" altLang="zh-CN" sz="3200" b="1" dirty="0">
                          <a:solidFill>
                            <a:schemeClr val="tx1"/>
                          </a:solidFill>
                          <a:latin typeface="宋体" panose="02010600030101010101" pitchFamily="2" charset="-122"/>
                          <a:ea typeface="宋体" panose="02010600030101010101" pitchFamily="2" charset="-122"/>
                        </a:rPr>
                        <a:t>2</a:t>
                      </a:r>
                      <a:endParaRPr lang="zh-CN" altLang="en-US" sz="3200" b="1" dirty="0">
                        <a:solidFill>
                          <a:schemeClr val="tx1"/>
                        </a:solidFill>
                        <a:latin typeface="宋体" panose="02010600030101010101" pitchFamily="2" charset="-122"/>
                        <a:ea typeface="宋体" panose="02010600030101010101" pitchFamily="2" charset="-122"/>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latin typeface="宋体" panose="02010600030101010101" pitchFamily="2" charset="-122"/>
                        <a:ea typeface="宋体" panose="02010600030101010101" pitchFamily="2" charset="-122"/>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endParaRPr>
                    </a:p>
                  </a:txBody>
                  <a:tcPr marL="91452" marR="91452"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文本框 6"/>
          <p:cNvSpPr txBox="1"/>
          <p:nvPr/>
        </p:nvSpPr>
        <p:spPr>
          <a:xfrm>
            <a:off x="1741488" y="1635125"/>
            <a:ext cx="2662237" cy="2554288"/>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南美洲东海岸的凸出部分与非洲西海岸的凹陷部分互相吻合</a:t>
            </a:r>
            <a:endParaRPr lang="zh-CN" altLang="en-US" sz="3200" b="1" dirty="0">
              <a:solidFill>
                <a:srgbClr val="0033CC"/>
              </a:solidFill>
              <a:latin typeface="宋体" panose="02010600030101010101" pitchFamily="2" charset="-122"/>
            </a:endParaRPr>
          </a:p>
        </p:txBody>
      </p:sp>
      <p:sp>
        <p:nvSpPr>
          <p:cNvPr id="8" name="文本框 7"/>
          <p:cNvSpPr txBox="1"/>
          <p:nvPr/>
        </p:nvSpPr>
        <p:spPr>
          <a:xfrm>
            <a:off x="4545013" y="2187575"/>
            <a:ext cx="1873250" cy="1077913"/>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搜集证据，研究推论</a:t>
            </a:r>
            <a:endParaRPr lang="zh-CN" altLang="en-US" sz="3200" b="1" dirty="0">
              <a:solidFill>
                <a:srgbClr val="0033CC"/>
              </a:solidFill>
              <a:latin typeface="宋体" panose="02010600030101010101" pitchFamily="2" charset="-122"/>
            </a:endParaRPr>
          </a:p>
        </p:txBody>
      </p:sp>
      <p:sp>
        <p:nvSpPr>
          <p:cNvPr id="9" name="文本框 8"/>
          <p:cNvSpPr txBox="1"/>
          <p:nvPr/>
        </p:nvSpPr>
        <p:spPr>
          <a:xfrm>
            <a:off x="6507163" y="2184400"/>
            <a:ext cx="2355850" cy="1077913"/>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提出了“大陆漂移学说”</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5"/>
          <p:cNvGraphicFramePr>
            <a:graphicFrameLocks noGrp="1"/>
          </p:cNvGraphicFramePr>
          <p:nvPr/>
        </p:nvGraphicFramePr>
        <p:xfrm>
          <a:off x="250825" y="915988"/>
          <a:ext cx="8615363" cy="3024188"/>
        </p:xfrm>
        <a:graphic>
          <a:graphicData uri="http://schemas.openxmlformats.org/drawingml/2006/table">
            <a:tbl>
              <a:tblPr firstRow="1" bandRow="1">
                <a:tableStyleId>{5C22544A-7EE6-4342-B048-85BDC9FD1C3A}</a:tableStyleId>
              </a:tblPr>
              <a:tblGrid>
                <a:gridCol w="1296116"/>
                <a:gridCol w="2964687"/>
                <a:gridCol w="1900101"/>
                <a:gridCol w="2454459"/>
              </a:tblGrid>
              <a:tr h="809151">
                <a:tc>
                  <a:txBody>
                    <a:bodyPr/>
                    <a:lstStyle/>
                    <a:p>
                      <a:pPr algn="ctr"/>
                      <a:endParaRPr lang="zh-CN" altLang="en-US" sz="3200" b="1" dirty="0">
                        <a:solidFill>
                          <a:schemeClr val="tx1"/>
                        </a:solidFill>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发现问题</a:t>
                      </a:r>
                      <a:endParaRPr lang="zh-CN" altLang="en-US" sz="3200" b="1" dirty="0">
                        <a:solidFill>
                          <a:schemeClr val="tx1"/>
                        </a:solidFill>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研究问题</a:t>
                      </a:r>
                      <a:endParaRPr lang="zh-CN" altLang="en-US" sz="3200" b="1" dirty="0">
                        <a:solidFill>
                          <a:schemeClr val="tx1"/>
                        </a:solidFill>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rPr>
                        <a:t>找到真理</a:t>
                      </a:r>
                      <a:endParaRPr lang="zh-CN" altLang="en-US" sz="3200" b="1" dirty="0">
                        <a:solidFill>
                          <a:schemeClr val="tx1"/>
                        </a:solidFill>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215036">
                <a:tc>
                  <a:txBody>
                    <a:bodyPr/>
                    <a:lstStyle/>
                    <a:p>
                      <a:pPr algn="ctr"/>
                      <a:r>
                        <a:rPr lang="zh-CN" altLang="en-US" sz="3200" b="1" dirty="0">
                          <a:solidFill>
                            <a:schemeClr val="tx1"/>
                          </a:solidFill>
                          <a:latin typeface="宋体" panose="02010600030101010101" pitchFamily="2" charset="-122"/>
                          <a:ea typeface="宋体" panose="02010600030101010101" pitchFamily="2" charset="-122"/>
                        </a:rPr>
                        <a:t>事例</a:t>
                      </a:r>
                      <a:r>
                        <a:rPr lang="en-US" altLang="zh-CN" sz="3200" b="1" dirty="0">
                          <a:solidFill>
                            <a:schemeClr val="tx1"/>
                          </a:solidFill>
                          <a:latin typeface="宋体" panose="02010600030101010101" pitchFamily="2" charset="-122"/>
                          <a:ea typeface="宋体" panose="02010600030101010101" pitchFamily="2" charset="-122"/>
                        </a:rPr>
                        <a:t>3</a:t>
                      </a:r>
                      <a:endParaRPr lang="zh-CN" altLang="en-US" sz="3200" b="1" dirty="0">
                        <a:solidFill>
                          <a:schemeClr val="tx1"/>
                        </a:solidFill>
                        <a:latin typeface="宋体" panose="02010600030101010101" pitchFamily="2" charset="-122"/>
                        <a:ea typeface="宋体" panose="02010600030101010101" pitchFamily="2" charset="-122"/>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latin typeface="宋体" panose="02010600030101010101" pitchFamily="2" charset="-122"/>
                        <a:ea typeface="宋体" panose="02010600030101010101" pitchFamily="2" charset="-122"/>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3200" b="1" dirty="0">
                        <a:solidFill>
                          <a:schemeClr val="tx1"/>
                        </a:solidFill>
                      </a:endParaRPr>
                    </a:p>
                  </a:txBody>
                  <a:tcPr marL="91452" marR="91452" marT="45718" marB="457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文本框 6"/>
          <p:cNvSpPr txBox="1"/>
          <p:nvPr/>
        </p:nvSpPr>
        <p:spPr>
          <a:xfrm>
            <a:off x="1662113" y="2141538"/>
            <a:ext cx="2830512" cy="1077912"/>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睡觉时眼珠为什么会转动</a:t>
            </a:r>
            <a:endParaRPr lang="zh-CN" altLang="en-US" sz="3200" b="1" dirty="0">
              <a:solidFill>
                <a:srgbClr val="0033CC"/>
              </a:solidFill>
              <a:latin typeface="宋体" panose="02010600030101010101" pitchFamily="2" charset="-122"/>
            </a:endParaRPr>
          </a:p>
        </p:txBody>
      </p:sp>
      <p:sp>
        <p:nvSpPr>
          <p:cNvPr id="8" name="文本框 7"/>
          <p:cNvSpPr txBox="1"/>
          <p:nvPr/>
        </p:nvSpPr>
        <p:spPr>
          <a:xfrm>
            <a:off x="4546600" y="2141538"/>
            <a:ext cx="1857375" cy="1076325"/>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反复观察实验</a:t>
            </a:r>
            <a:endParaRPr lang="zh-CN" altLang="en-US" sz="3200" b="1" dirty="0">
              <a:solidFill>
                <a:srgbClr val="0033CC"/>
              </a:solidFill>
              <a:latin typeface="宋体" panose="02010600030101010101" pitchFamily="2" charset="-122"/>
            </a:endParaRPr>
          </a:p>
        </p:txBody>
      </p:sp>
      <p:sp>
        <p:nvSpPr>
          <p:cNvPr id="9" name="文本框 8"/>
          <p:cNvSpPr txBox="1"/>
          <p:nvPr/>
        </p:nvSpPr>
        <p:spPr>
          <a:xfrm>
            <a:off x="6456363" y="1779588"/>
            <a:ext cx="2355850" cy="2062162"/>
          </a:xfrm>
          <a:prstGeom prst="rect">
            <a:avLst/>
          </a:prstGeom>
          <a:noFill/>
          <a:ln w="9525">
            <a:noFill/>
          </a:ln>
        </p:spPr>
        <p:txBody>
          <a:bodyPr>
            <a:spAutoFit/>
          </a:bodyPr>
          <a:p>
            <a:pPr eaLnBrk="1" hangingPunct="1"/>
            <a:r>
              <a:rPr lang="zh-CN" altLang="en-US" sz="3200" b="1" dirty="0">
                <a:solidFill>
                  <a:srgbClr val="0033CC"/>
                </a:solidFill>
                <a:latin typeface="宋体" panose="02010600030101010101" pitchFamily="2" charset="-122"/>
              </a:rPr>
              <a:t>当睡觉的人眼珠转动时，他确实正在做梦</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1"/>
          <p:cNvSpPr txBox="1"/>
          <p:nvPr/>
        </p:nvSpPr>
        <p:spPr>
          <a:xfrm>
            <a:off x="3492500" y="195263"/>
            <a:ext cx="2087563" cy="646112"/>
          </a:xfrm>
          <a:prstGeom prst="rect">
            <a:avLst/>
          </a:prstGeom>
          <a:noFill/>
          <a:ln w="9525">
            <a:noFill/>
          </a:ln>
        </p:spPr>
        <p:txBody>
          <a:bodyPr>
            <a:spAutoFit/>
          </a:bodyPr>
          <a:p>
            <a:pPr algn="ctr"/>
            <a:r>
              <a:rPr lang="zh-CN" altLang="en-US" sz="3600" b="1" dirty="0">
                <a:latin typeface="黑体" panose="02010609060101010101" pitchFamily="49" charset="-122"/>
                <a:ea typeface="黑体" panose="02010609060101010101" pitchFamily="49" charset="-122"/>
              </a:rPr>
              <a:t>第</a:t>
            </a:r>
            <a:r>
              <a:rPr lang="en-US" altLang="zh-CN" sz="3600" b="1" dirty="0">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课时</a:t>
            </a:r>
            <a:endParaRPr lang="zh-CN" altLang="en-US" sz="3600" b="1" dirty="0">
              <a:latin typeface="黑体" panose="02010609060101010101" pitchFamily="49" charset="-122"/>
              <a:ea typeface="黑体" panose="02010609060101010101" pitchFamily="49" charset="-122"/>
            </a:endParaRPr>
          </a:p>
        </p:txBody>
      </p:sp>
      <p:sp>
        <p:nvSpPr>
          <p:cNvPr id="24579" name="文本框 2"/>
          <p:cNvSpPr txBox="1"/>
          <p:nvPr/>
        </p:nvSpPr>
        <p:spPr>
          <a:xfrm>
            <a:off x="755650" y="265113"/>
            <a:ext cx="1871663" cy="604837"/>
          </a:xfrm>
          <a:prstGeom prst="rect">
            <a:avLst/>
          </a:prstGeom>
          <a:noFill/>
          <a:ln w="9525">
            <a:noFill/>
          </a:ln>
        </p:spPr>
        <p:txBody>
          <a:bodyPr>
            <a:spAutoFit/>
          </a:bodyPr>
          <a:p>
            <a:pPr eaLnBrk="1" hangingPunct="1">
              <a:lnSpc>
                <a:spcPct val="120000"/>
              </a:lnSpc>
            </a:pPr>
            <a:r>
              <a:rPr lang="zh-CN" altLang="en-US" sz="3200" b="1" dirty="0">
                <a:solidFill>
                  <a:srgbClr val="EFBE4D"/>
                </a:solidFill>
                <a:latin typeface="黑体" panose="02010609060101010101" pitchFamily="49" charset="-122"/>
                <a:ea typeface="黑体" panose="02010609060101010101" pitchFamily="49" charset="-122"/>
              </a:rPr>
              <a:t>课文解读</a:t>
            </a:r>
            <a:endParaRPr lang="zh-CN" altLang="en-US" sz="3200" b="1" dirty="0">
              <a:solidFill>
                <a:srgbClr val="EFBE4D"/>
              </a:solidFill>
              <a:latin typeface="黑体" panose="02010609060101010101" pitchFamily="49" charset="-122"/>
              <a:ea typeface="黑体" panose="02010609060101010101" pitchFamily="49" charset="-122"/>
            </a:endParaRPr>
          </a:p>
        </p:txBody>
      </p:sp>
      <p:sp>
        <p:nvSpPr>
          <p:cNvPr id="24580" name="文本框 3"/>
          <p:cNvSpPr txBox="1"/>
          <p:nvPr/>
        </p:nvSpPr>
        <p:spPr>
          <a:xfrm>
            <a:off x="539750" y="771525"/>
            <a:ext cx="7993063" cy="1273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观察表格，回顾课文，想一想：课文是按照怎样的顺序叙述这三个事例的？</a:t>
            </a:r>
            <a:endParaRPr lang="zh-CN" altLang="en-US" sz="3200" b="1" dirty="0">
              <a:latin typeface="楷体" panose="02010609060101010101" pitchFamily="49" charset="-122"/>
              <a:ea typeface="楷体" panose="02010609060101010101" pitchFamily="49" charset="-122"/>
            </a:endParaRPr>
          </a:p>
        </p:txBody>
      </p:sp>
      <p:graphicFrame>
        <p:nvGraphicFramePr>
          <p:cNvPr id="10" name="表格 9"/>
          <p:cNvGraphicFramePr>
            <a:graphicFrameLocks noGrp="1"/>
          </p:cNvGraphicFramePr>
          <p:nvPr/>
        </p:nvGraphicFramePr>
        <p:xfrm>
          <a:off x="539750" y="2044700"/>
          <a:ext cx="8208963" cy="2773364"/>
        </p:xfrm>
        <a:graphic>
          <a:graphicData uri="http://schemas.openxmlformats.org/drawingml/2006/table">
            <a:tbl>
              <a:tblPr firstRow="1" bandRow="1">
                <a:tableStyleId>{5C22544A-7EE6-4342-B048-85BDC9FD1C3A}</a:tableStyleId>
              </a:tblPr>
              <a:tblGrid>
                <a:gridCol w="1234977"/>
                <a:gridCol w="2425319"/>
                <a:gridCol w="2209989"/>
                <a:gridCol w="2338678"/>
              </a:tblGrid>
              <a:tr h="598136">
                <a:tc>
                  <a:txBody>
                    <a:bodyPr/>
                    <a:lstStyle/>
                    <a:p>
                      <a:pPr algn="ctr"/>
                      <a:endParaRPr lang="zh-CN" altLang="en-US" sz="3200" b="1" dirty="0">
                        <a:solidFill>
                          <a:schemeClr val="tx1"/>
                        </a:solidFill>
                        <a:latin typeface="宋体" panose="02010600030101010101" pitchFamily="2" charset="-122"/>
                        <a:ea typeface="宋体" panose="02010600030101010101" pitchFamily="2" charset="-122"/>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latin typeface="宋体" panose="02010600030101010101" pitchFamily="2" charset="-122"/>
                          <a:ea typeface="宋体" panose="02010600030101010101" pitchFamily="2" charset="-122"/>
                        </a:rPr>
                        <a:t>发现问题</a:t>
                      </a:r>
                      <a:endParaRPr lang="zh-CN" altLang="en-US" sz="3200" b="1" dirty="0">
                        <a:solidFill>
                          <a:schemeClr val="tx1"/>
                        </a:solidFill>
                        <a:latin typeface="宋体" panose="02010600030101010101" pitchFamily="2" charset="-122"/>
                        <a:ea typeface="宋体" panose="02010600030101010101" pitchFamily="2" charset="-122"/>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latin typeface="宋体" panose="02010600030101010101" pitchFamily="2" charset="-122"/>
                          <a:ea typeface="宋体" panose="02010600030101010101" pitchFamily="2" charset="-122"/>
                        </a:rPr>
                        <a:t>研究问题</a:t>
                      </a:r>
                      <a:endParaRPr lang="zh-CN" altLang="en-US" sz="3200" b="1" dirty="0">
                        <a:solidFill>
                          <a:schemeClr val="tx1"/>
                        </a:solidFill>
                        <a:latin typeface="宋体" panose="02010600030101010101" pitchFamily="2" charset="-122"/>
                        <a:ea typeface="宋体" panose="02010600030101010101" pitchFamily="2" charset="-122"/>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3200" b="1" dirty="0">
                          <a:solidFill>
                            <a:schemeClr val="tx1"/>
                          </a:solidFill>
                          <a:latin typeface="宋体" panose="02010600030101010101" pitchFamily="2" charset="-122"/>
                          <a:ea typeface="宋体" panose="02010600030101010101" pitchFamily="2" charset="-122"/>
                        </a:rPr>
                        <a:t>找到真理</a:t>
                      </a:r>
                      <a:endParaRPr lang="zh-CN" altLang="en-US" sz="3200" b="1" dirty="0">
                        <a:solidFill>
                          <a:schemeClr val="tx1"/>
                        </a:solidFill>
                        <a:latin typeface="宋体" panose="02010600030101010101" pitchFamily="2" charset="-122"/>
                        <a:ea typeface="宋体" panose="02010600030101010101" pitchFamily="2" charset="-122"/>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725076">
                <a:tc>
                  <a:txBody>
                    <a:bodyPr/>
                    <a:lstStyle/>
                    <a:p>
                      <a:pPr marL="0" algn="ctr" defTabSz="914400" rtl="0" eaLnBrk="1" latinLnBrk="0" hangingPunct="1"/>
                      <a:r>
                        <a:rPr lang="zh-CN" altLang="en-US" sz="3200" b="1" kern="1200" dirty="0">
                          <a:solidFill>
                            <a:schemeClr val="tx1"/>
                          </a:solidFill>
                          <a:latin typeface="宋体" panose="02010600030101010101" pitchFamily="2" charset="-122"/>
                          <a:ea typeface="宋体" panose="02010600030101010101" pitchFamily="2" charset="-122"/>
                          <a:cs typeface="+mn-cs"/>
                        </a:rPr>
                        <a:t>事例</a:t>
                      </a:r>
                      <a:r>
                        <a:rPr lang="en-US" altLang="zh-CN" sz="3200" b="1" kern="1200" dirty="0">
                          <a:solidFill>
                            <a:schemeClr val="tx1"/>
                          </a:solidFill>
                          <a:latin typeface="宋体" panose="02010600030101010101" pitchFamily="2" charset="-122"/>
                          <a:ea typeface="宋体" panose="02010600030101010101" pitchFamily="2" charset="-122"/>
                          <a:cs typeface="+mn-cs"/>
                        </a:rPr>
                        <a:t>1</a:t>
                      </a:r>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725076">
                <a:tc>
                  <a:txBody>
                    <a:bodyPr/>
                    <a:lstStyle/>
                    <a:p>
                      <a:pPr marL="0" algn="ctr" defTabSz="914400" rtl="0" eaLnBrk="1" latinLnBrk="0" hangingPunct="1"/>
                      <a:r>
                        <a:rPr lang="zh-CN" altLang="en-US" sz="3200" b="1" kern="1200" dirty="0">
                          <a:solidFill>
                            <a:schemeClr val="tx1"/>
                          </a:solidFill>
                          <a:latin typeface="宋体" panose="02010600030101010101" pitchFamily="2" charset="-122"/>
                          <a:ea typeface="宋体" panose="02010600030101010101" pitchFamily="2" charset="-122"/>
                          <a:cs typeface="+mn-cs"/>
                        </a:rPr>
                        <a:t>事例</a:t>
                      </a:r>
                      <a:r>
                        <a:rPr lang="en-US" altLang="zh-CN" sz="3200" b="1" kern="1200" dirty="0">
                          <a:solidFill>
                            <a:schemeClr val="tx1"/>
                          </a:solidFill>
                          <a:latin typeface="宋体" panose="02010600030101010101" pitchFamily="2" charset="-122"/>
                          <a:ea typeface="宋体" panose="02010600030101010101" pitchFamily="2" charset="-122"/>
                          <a:cs typeface="+mn-cs"/>
                        </a:rPr>
                        <a:t>2</a:t>
                      </a:r>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725076">
                <a:tc>
                  <a:txBody>
                    <a:bodyPr/>
                    <a:lstStyle/>
                    <a:p>
                      <a:pPr marL="0" algn="ctr" defTabSz="914400" rtl="0" eaLnBrk="1" latinLnBrk="0" hangingPunct="1"/>
                      <a:r>
                        <a:rPr lang="zh-CN" altLang="en-US" sz="3200" b="1" kern="1200" dirty="0">
                          <a:solidFill>
                            <a:schemeClr val="tx1"/>
                          </a:solidFill>
                          <a:latin typeface="宋体" panose="02010600030101010101" pitchFamily="2" charset="-122"/>
                          <a:ea typeface="宋体" panose="02010600030101010101" pitchFamily="2" charset="-122"/>
                          <a:cs typeface="+mn-cs"/>
                        </a:rPr>
                        <a:t>事例</a:t>
                      </a:r>
                      <a:r>
                        <a:rPr lang="en-US" altLang="zh-CN" sz="3200" b="1" kern="1200" dirty="0">
                          <a:solidFill>
                            <a:schemeClr val="tx1"/>
                          </a:solidFill>
                          <a:latin typeface="宋体" panose="02010600030101010101" pitchFamily="2" charset="-122"/>
                          <a:ea typeface="宋体" panose="02010600030101010101" pitchFamily="2" charset="-122"/>
                          <a:cs typeface="+mn-cs"/>
                        </a:rPr>
                        <a:t>3</a:t>
                      </a:r>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zh-CN" altLang="en-US" sz="3200" b="1" kern="1200" dirty="0">
                        <a:solidFill>
                          <a:schemeClr val="tx1"/>
                        </a:solidFill>
                        <a:latin typeface="宋体" panose="02010600030101010101" pitchFamily="2" charset="-122"/>
                        <a:ea typeface="宋体" panose="02010600030101010101" pitchFamily="2" charset="-122"/>
                        <a:cs typeface="+mn-cs"/>
                      </a:endParaRPr>
                    </a:p>
                  </a:txBody>
                  <a:tcPr marL="91441" marR="91441" marT="45729" marB="457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9750" y="771525"/>
            <a:ext cx="8027988" cy="304641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这三个事例中科学家发现真理的过程是相似的，作者写这三个事例都是按照这样的顺序来写的：先偶然发现问题，不断地追问；再进行反复的研究和实验；最后解决了问题，得出了结论。 </a:t>
            </a:r>
            <a:endParaRPr lang="zh-CN" altLang="en-US" sz="3200" b="1" dirty="0">
              <a:solidFill>
                <a:srgbClr val="0033CC"/>
              </a:solidFill>
              <a:latin typeface="宋体" panose="02010600030101010101" pitchFamily="2" charset="-122"/>
            </a:endParaRPr>
          </a:p>
        </p:txBody>
      </p:sp>
      <p:sp>
        <p:nvSpPr>
          <p:cNvPr id="3" name="文本框 2"/>
          <p:cNvSpPr txBox="1"/>
          <p:nvPr/>
        </p:nvSpPr>
        <p:spPr>
          <a:xfrm>
            <a:off x="900113" y="3817938"/>
            <a:ext cx="2087563" cy="604838"/>
          </a:xfrm>
          <a:prstGeom prst="rect">
            <a:avLst/>
          </a:prstGeom>
          <a:solidFill>
            <a:srgbClr val="EFBE4D"/>
          </a:solidFill>
          <a:ln>
            <a:noFill/>
          </a:ln>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发现问题</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p:nvPr/>
        </p:nvSpPr>
        <p:spPr>
          <a:xfrm>
            <a:off x="3563938" y="3817938"/>
            <a:ext cx="2087563" cy="604838"/>
          </a:xfrm>
          <a:prstGeom prst="rect">
            <a:avLst/>
          </a:prstGeom>
          <a:solidFill>
            <a:srgbClr val="EFBE4D"/>
          </a:solidFill>
          <a:ln>
            <a:noFill/>
          </a:ln>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研究问题</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5" name="文本框 4"/>
          <p:cNvSpPr txBox="1"/>
          <p:nvPr/>
        </p:nvSpPr>
        <p:spPr>
          <a:xfrm>
            <a:off x="6227763" y="3817938"/>
            <a:ext cx="2089150" cy="604838"/>
          </a:xfrm>
          <a:prstGeom prst="rect">
            <a:avLst/>
          </a:prstGeom>
          <a:solidFill>
            <a:srgbClr val="EFBE4D"/>
          </a:solidFill>
          <a:ln>
            <a:noFill/>
          </a:ln>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找到真理</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 name="右箭头 5"/>
          <p:cNvSpPr/>
          <p:nvPr/>
        </p:nvSpPr>
        <p:spPr>
          <a:xfrm>
            <a:off x="3059113" y="4073525"/>
            <a:ext cx="433388" cy="144463"/>
          </a:xfrm>
          <a:prstGeom prst="rightArrow">
            <a:avLst/>
          </a:prstGeom>
          <a:solidFill>
            <a:srgbClr val="31A7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右箭头 6"/>
          <p:cNvSpPr/>
          <p:nvPr/>
        </p:nvSpPr>
        <p:spPr>
          <a:xfrm>
            <a:off x="5724525" y="4073525"/>
            <a:ext cx="431800" cy="144463"/>
          </a:xfrm>
          <a:prstGeom prst="rightArrow">
            <a:avLst/>
          </a:prstGeom>
          <a:solidFill>
            <a:srgbClr val="31A7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1188" y="915988"/>
            <a:ext cx="8027987" cy="3046412"/>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纵观千百年来的科学技术发展史，那些在科学领域有所建树的人，都善于从细微的、司空见惯的现象中发现问题，不断发问，不断解决疑问，追根求源，最后把“？”拉直变成“！”，找到真理。</a:t>
            </a:r>
            <a:endParaRPr lang="zh-CN" altLang="en-US" sz="3200" b="1" dirty="0">
              <a:latin typeface="宋体" panose="02010600030101010101" pitchFamily="2" charset="-122"/>
            </a:endParaRPr>
          </a:p>
        </p:txBody>
      </p:sp>
      <p:sp>
        <p:nvSpPr>
          <p:cNvPr id="26627" name="文本框 2"/>
          <p:cNvSpPr txBox="1"/>
          <p:nvPr/>
        </p:nvSpPr>
        <p:spPr>
          <a:xfrm>
            <a:off x="611188" y="195263"/>
            <a:ext cx="7993062" cy="68421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齐读课文第</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自然段。</a:t>
            </a:r>
            <a:endParaRPr lang="zh-CN" altLang="en-US" sz="32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6804025" y="2093913"/>
            <a:ext cx="1800225"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11188" y="2690813"/>
            <a:ext cx="7993063"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11188" y="3267075"/>
            <a:ext cx="7993063"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889125" y="4103688"/>
            <a:ext cx="5472113" cy="682625"/>
          </a:xfrm>
          <a:prstGeom prst="rect">
            <a:avLst/>
          </a:prstGeom>
          <a:solidFill>
            <a:srgbClr val="EFBE4D"/>
          </a:solidFill>
          <a:ln>
            <a:noFill/>
          </a:ln>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真理诞生于一百个问号之后</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13" name="直接连接符 12"/>
          <p:cNvCxnSpPr/>
          <p:nvPr/>
        </p:nvCxnSpPr>
        <p:spPr>
          <a:xfrm>
            <a:off x="611188" y="3867150"/>
            <a:ext cx="4465638"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1"/>
          <p:cNvSpPr txBox="1"/>
          <p:nvPr/>
        </p:nvSpPr>
        <p:spPr>
          <a:xfrm>
            <a:off x="3492500" y="268288"/>
            <a:ext cx="2089150" cy="644525"/>
          </a:xfrm>
          <a:prstGeom prst="rect">
            <a:avLst/>
          </a:prstGeom>
          <a:noFill/>
          <a:ln w="9525">
            <a:noFill/>
          </a:ln>
        </p:spPr>
        <p:txBody>
          <a:bodyPr>
            <a:spAutoFit/>
          </a:bodyPr>
          <a:p>
            <a:pPr algn="ctr"/>
            <a:r>
              <a:rPr lang="zh-CN" altLang="en-US" sz="3600" b="1" dirty="0">
                <a:latin typeface="黑体" panose="02010609060101010101" pitchFamily="49" charset="-122"/>
                <a:ea typeface="黑体" panose="02010609060101010101" pitchFamily="49" charset="-122"/>
              </a:rPr>
              <a:t>第</a:t>
            </a:r>
            <a:r>
              <a:rPr lang="en-US" altLang="zh-CN" sz="3600" b="1" dirty="0">
                <a:latin typeface="黑体" panose="02010609060101010101" pitchFamily="49" charset="-122"/>
                <a:ea typeface="黑体" panose="02010609060101010101" pitchFamily="49" charset="-122"/>
              </a:rPr>
              <a:t>1</a:t>
            </a:r>
            <a:r>
              <a:rPr lang="zh-CN" altLang="en-US" sz="3600" b="1" dirty="0">
                <a:latin typeface="黑体" panose="02010609060101010101" pitchFamily="49" charset="-122"/>
                <a:ea typeface="黑体" panose="02010609060101010101" pitchFamily="49" charset="-122"/>
              </a:rPr>
              <a:t>课时</a:t>
            </a:r>
            <a:endParaRPr lang="zh-CN" altLang="en-US" sz="3600" b="1"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stretch>
            <a:fillRect/>
          </a:stretch>
        </p:blipFill>
        <p:spPr>
          <a:xfrm>
            <a:off x="1115615" y="1584493"/>
            <a:ext cx="2227830" cy="2399480"/>
          </a:xfrm>
          <a:prstGeom prst="rect">
            <a:avLst/>
          </a:prstGeom>
          <a:ln>
            <a:noFill/>
          </a:ln>
          <a:effectLst>
            <a:softEdge rad="112500"/>
          </a:effectLst>
        </p:spPr>
      </p:pic>
      <p:sp>
        <p:nvSpPr>
          <p:cNvPr id="9220" name="文本框 3"/>
          <p:cNvSpPr txBox="1"/>
          <p:nvPr/>
        </p:nvSpPr>
        <p:spPr>
          <a:xfrm>
            <a:off x="3995738" y="1851025"/>
            <a:ext cx="3600450" cy="1865313"/>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这是一个什么标点符号？它有什么含义？</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2"/>
          <p:cNvSpPr txBox="1"/>
          <p:nvPr/>
        </p:nvSpPr>
        <p:spPr>
          <a:xfrm>
            <a:off x="611188" y="773113"/>
            <a:ext cx="8027987" cy="1273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在这一段话中“？</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和“！</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有什么含义呢？它们各指什么呢？</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611188" y="2284413"/>
            <a:ext cx="8027987" cy="1943100"/>
          </a:xfrm>
          <a:prstGeom prst="rect">
            <a:avLst/>
          </a:prstGeom>
          <a:noFill/>
          <a:ln w="9525">
            <a:noFill/>
          </a:ln>
        </p:spPr>
        <p:txBody>
          <a:bodyPr>
            <a:spAutoFit/>
          </a:bodyPr>
          <a:p>
            <a:pPr eaLnBrk="1" hangingPunct="1">
              <a:lnSpc>
                <a:spcPct val="120000"/>
              </a:lnSpc>
              <a:spcBef>
                <a:spcPts val="600"/>
              </a:spcBef>
            </a:pPr>
            <a:r>
              <a:rPr lang="zh-CN" altLang="en-US" sz="3200" b="1" dirty="0">
                <a:solidFill>
                  <a:srgbClr val="0033CC"/>
                </a:solidFill>
                <a:latin typeface="宋体" panose="02010600030101010101" pitchFamily="2" charset="-122"/>
              </a:rPr>
              <a:t>    “？”的含义是：发现问题，不断追问；</a:t>
            </a:r>
            <a:endParaRPr lang="en-US" altLang="zh-CN" sz="3200" b="1" dirty="0">
              <a:solidFill>
                <a:srgbClr val="0033CC"/>
              </a:solidFill>
              <a:latin typeface="宋体" panose="02010600030101010101" pitchFamily="2" charset="-122"/>
            </a:endParaRPr>
          </a:p>
          <a:p>
            <a:pPr eaLnBrk="1" hangingPunct="1">
              <a:lnSpc>
                <a:spcPct val="120000"/>
              </a:lnSpc>
              <a:spcBef>
                <a:spcPts val="600"/>
              </a:spcBef>
            </a:pPr>
            <a:r>
              <a:rPr lang="en-US" altLang="zh-CN" sz="3200" b="1" dirty="0">
                <a:solidFill>
                  <a:srgbClr val="0033CC"/>
                </a:solidFill>
                <a:latin typeface="宋体" panose="02010600030101010101" pitchFamily="2" charset="-122"/>
              </a:rPr>
              <a:t>    </a:t>
            </a:r>
            <a:r>
              <a:rPr lang="zh-CN" altLang="en-US" sz="3200" b="1" dirty="0">
                <a:solidFill>
                  <a:srgbClr val="0033CC"/>
                </a:solidFill>
                <a:latin typeface="宋体" panose="02010600030101010101" pitchFamily="2" charset="-122"/>
              </a:rPr>
              <a:t>“！</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的含义是：通过探索，解决了疑问，发现了真理。</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charRg st="0" end="23"/>
                                            </p:txEl>
                                          </p:spTgt>
                                        </p:tgtEl>
                                        <p:attrNameLst>
                                          <p:attrName>style.visibility</p:attrName>
                                        </p:attrNameLst>
                                      </p:cBhvr>
                                      <p:to>
                                        <p:strVal val="visible"/>
                                      </p:to>
                                    </p:set>
                                    <p:animEffect transition="in" filter="fade">
                                      <p:cBhvr>
                                        <p:cTn id="7" dur="1000"/>
                                        <p:tgtEl>
                                          <p:spTgt spid="4">
                                            <p:txEl>
                                              <p:charRg st="0" end="23"/>
                                            </p:txEl>
                                          </p:spTgt>
                                        </p:tgtEl>
                                      </p:cBhvr>
                                    </p:animEffect>
                                    <p:anim calcmode="lin" valueType="num">
                                      <p:cBhvr>
                                        <p:cTn id="8" dur="1000" fill="hold"/>
                                        <p:tgtEl>
                                          <p:spTgt spid="4">
                                            <p:txEl>
                                              <p:charRg st="0" end="23"/>
                                            </p:txEl>
                                          </p:spTgt>
                                        </p:tgtEl>
                                        <p:attrNameLst>
                                          <p:attrName>ppt_x</p:attrName>
                                        </p:attrNameLst>
                                      </p:cBhvr>
                                      <p:tavLst>
                                        <p:tav tm="0">
                                          <p:val>
                                            <p:strVal val="#ppt_x"/>
                                          </p:val>
                                        </p:tav>
                                        <p:tav tm="100000">
                                          <p:val>
                                            <p:strVal val="#ppt_x"/>
                                          </p:val>
                                        </p:tav>
                                      </p:tavLst>
                                    </p:anim>
                                    <p:anim calcmode="lin" valueType="num">
                                      <p:cBhvr>
                                        <p:cTn id="9" dur="1000" fill="hold"/>
                                        <p:tgtEl>
                                          <p:spTgt spid="4">
                                            <p:txEl>
                                              <p:charRg st="0" end="2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charRg st="23" end="53"/>
                                            </p:txEl>
                                          </p:spTgt>
                                        </p:tgtEl>
                                        <p:attrNameLst>
                                          <p:attrName>style.visibility</p:attrName>
                                        </p:attrNameLst>
                                      </p:cBhvr>
                                      <p:to>
                                        <p:strVal val="visible"/>
                                      </p:to>
                                    </p:set>
                                    <p:animEffect transition="in" filter="fade">
                                      <p:cBhvr>
                                        <p:cTn id="14" dur="1000"/>
                                        <p:tgtEl>
                                          <p:spTgt spid="4">
                                            <p:txEl>
                                              <p:charRg st="23" end="53"/>
                                            </p:txEl>
                                          </p:spTgt>
                                        </p:tgtEl>
                                      </p:cBhvr>
                                    </p:animEffect>
                                    <p:anim calcmode="lin" valueType="num">
                                      <p:cBhvr>
                                        <p:cTn id="15" dur="1000" fill="hold"/>
                                        <p:tgtEl>
                                          <p:spTgt spid="4">
                                            <p:txEl>
                                              <p:charRg st="23" end="5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charRg st="23" end="5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框 2"/>
          <p:cNvSpPr txBox="1"/>
          <p:nvPr/>
        </p:nvSpPr>
        <p:spPr>
          <a:xfrm>
            <a:off x="593725" y="773113"/>
            <a:ext cx="8027988" cy="1273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“把‘？</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拉直变成‘！</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表示的意思和文中哪句话相同？</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2051050" y="2139950"/>
            <a:ext cx="5113338" cy="684213"/>
          </a:xfrm>
          <a:prstGeom prst="rect">
            <a:avLst/>
          </a:prstGeom>
          <a:noFill/>
          <a:ln w="9525">
            <a:noFill/>
          </a:ln>
        </p:spPr>
        <p:txBody>
          <a:bodyPr>
            <a:spAutoFit/>
          </a:bodyPr>
          <a:p>
            <a:pPr eaLnBrk="1" hangingPunct="1">
              <a:lnSpc>
                <a:spcPct val="120000"/>
              </a:lnSpc>
              <a:spcBef>
                <a:spcPts val="600"/>
              </a:spcBef>
            </a:pPr>
            <a:r>
              <a:rPr lang="zh-CN" altLang="en-US" sz="3200" b="1" dirty="0">
                <a:solidFill>
                  <a:srgbClr val="0033CC"/>
                </a:solidFill>
                <a:latin typeface="宋体" panose="02010600030101010101" pitchFamily="2" charset="-122"/>
              </a:rPr>
              <a:t>真理诞生于一百个问号之后</a:t>
            </a:r>
            <a:endParaRPr lang="zh-CN" altLang="en-US" sz="3200" b="1" dirty="0">
              <a:solidFill>
                <a:srgbClr val="0033CC"/>
              </a:solidFill>
              <a:latin typeface="宋体" panose="02010600030101010101" pitchFamily="2" charset="-122"/>
            </a:endParaRPr>
          </a:p>
        </p:txBody>
      </p:sp>
      <p:sp>
        <p:nvSpPr>
          <p:cNvPr id="5" name="文本框 4"/>
          <p:cNvSpPr txBox="1"/>
          <p:nvPr/>
        </p:nvSpPr>
        <p:spPr>
          <a:xfrm>
            <a:off x="1457325" y="2944813"/>
            <a:ext cx="7164388" cy="68421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这样表达有什么好处？</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2051050" y="3724275"/>
            <a:ext cx="5113338" cy="604838"/>
          </a:xfrm>
          <a:prstGeom prst="rect">
            <a:avLst/>
          </a:prstGeom>
          <a:noFill/>
          <a:ln w="9525">
            <a:noFill/>
          </a:ln>
        </p:spPr>
        <p:txBody>
          <a:bodyPr>
            <a:spAutoFit/>
          </a:bodyPr>
          <a:p>
            <a:pPr eaLnBrk="1" hangingPunct="1">
              <a:lnSpc>
                <a:spcPct val="120000"/>
              </a:lnSpc>
              <a:spcBef>
                <a:spcPts val="600"/>
              </a:spcBef>
            </a:pPr>
            <a:r>
              <a:rPr lang="zh-CN" altLang="en-US" sz="3200" b="1" dirty="0">
                <a:solidFill>
                  <a:srgbClr val="0033CC"/>
                </a:solidFill>
                <a:latin typeface="宋体" panose="02010600030101010101" pitchFamily="2" charset="-122"/>
              </a:rPr>
              <a:t>形象、直观、易懂</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charRg st="0" end="13"/>
                                            </p:txEl>
                                          </p:spTgt>
                                        </p:tgtEl>
                                        <p:attrNameLst>
                                          <p:attrName>style.visibility</p:attrName>
                                        </p:attrNameLst>
                                      </p:cBhvr>
                                      <p:to>
                                        <p:strVal val="visible"/>
                                      </p:to>
                                    </p:set>
                                    <p:animEffect transition="in" filter="fade">
                                      <p:cBhvr>
                                        <p:cTn id="7" dur="1000"/>
                                        <p:tgtEl>
                                          <p:spTgt spid="4">
                                            <p:txEl>
                                              <p:charRg st="0" end="13"/>
                                            </p:txEl>
                                          </p:spTgt>
                                        </p:tgtEl>
                                      </p:cBhvr>
                                    </p:animEffect>
                                    <p:anim calcmode="lin" valueType="num">
                                      <p:cBhvr>
                                        <p:cTn id="8" dur="1000" fill="hold"/>
                                        <p:tgtEl>
                                          <p:spTgt spid="4">
                                            <p:txEl>
                                              <p:charRg st="0" end="13"/>
                                            </p:txEl>
                                          </p:spTgt>
                                        </p:tgtEl>
                                        <p:attrNameLst>
                                          <p:attrName>ppt_x</p:attrName>
                                        </p:attrNameLst>
                                      </p:cBhvr>
                                      <p:tavLst>
                                        <p:tav tm="0">
                                          <p:val>
                                            <p:strVal val="#ppt_x"/>
                                          </p:val>
                                        </p:tav>
                                        <p:tav tm="100000">
                                          <p:val>
                                            <p:strVal val="#ppt_x"/>
                                          </p:val>
                                        </p:tav>
                                      </p:tavLst>
                                    </p:anim>
                                    <p:anim calcmode="lin" valueType="num">
                                      <p:cBhvr>
                                        <p:cTn id="9" dur="1000" fill="hold"/>
                                        <p:tgtEl>
                                          <p:spTgt spid="4">
                                            <p:txEl>
                                              <p:charRg st="0" end="1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charRg st="0" end="9"/>
                                            </p:txEl>
                                          </p:spTgt>
                                        </p:tgtEl>
                                        <p:attrNameLst>
                                          <p:attrName>style.visibility</p:attrName>
                                        </p:attrNameLst>
                                      </p:cBhvr>
                                      <p:to>
                                        <p:strVal val="visible"/>
                                      </p:to>
                                    </p:set>
                                    <p:animEffect transition="in" filter="fade">
                                      <p:cBhvr>
                                        <p:cTn id="21" dur="1000"/>
                                        <p:tgtEl>
                                          <p:spTgt spid="6">
                                            <p:txEl>
                                              <p:charRg st="0" end="9"/>
                                            </p:txEl>
                                          </p:spTgt>
                                        </p:tgtEl>
                                      </p:cBhvr>
                                    </p:animEffect>
                                    <p:anim calcmode="lin" valueType="num">
                                      <p:cBhvr>
                                        <p:cTn id="22" dur="1000" fill="hold"/>
                                        <p:tgtEl>
                                          <p:spTgt spid="6">
                                            <p:txEl>
                                              <p:charRg st="0" end="9"/>
                                            </p:txEl>
                                          </p:spTgt>
                                        </p:tgtEl>
                                        <p:attrNameLst>
                                          <p:attrName>ppt_x</p:attrName>
                                        </p:attrNameLst>
                                      </p:cBhvr>
                                      <p:tavLst>
                                        <p:tav tm="0">
                                          <p:val>
                                            <p:strVal val="#ppt_x"/>
                                          </p:val>
                                        </p:tav>
                                        <p:tav tm="100000">
                                          <p:val>
                                            <p:strVal val="#ppt_x"/>
                                          </p:val>
                                        </p:tav>
                                      </p:tavLst>
                                    </p:anim>
                                    <p:anim calcmode="lin" valueType="num">
                                      <p:cBhvr>
                                        <p:cTn id="23" dur="1000" fill="hold"/>
                                        <p:tgtEl>
                                          <p:spTgt spid="6">
                                            <p:txEl>
                                              <p:charRg st="0"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框 1"/>
          <p:cNvSpPr txBox="1"/>
          <p:nvPr/>
        </p:nvSpPr>
        <p:spPr>
          <a:xfrm>
            <a:off x="900113" y="1347788"/>
            <a:ext cx="6119812" cy="24558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科学史上，从生活的细小现象中受到启发，不断实验和研究，最后找到真理的事例还有很多，你还能举出几个吗？</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088" y="700088"/>
            <a:ext cx="7704137" cy="3792537"/>
          </a:xfrm>
          <a:prstGeom prst="rect">
            <a:avLst/>
          </a:prstGeom>
          <a:noFill/>
          <a:ln w="9525">
            <a:noFill/>
          </a:ln>
        </p:spPr>
        <p:txBody>
          <a:bodyPr>
            <a:spAutoFit/>
          </a:bodyPr>
          <a:p>
            <a:pPr marL="457200" indent="-457200" eaLnBrk="1" hangingPunct="1">
              <a:lnSpc>
                <a:spcPct val="120000"/>
              </a:lnSpc>
              <a:spcBef>
                <a:spcPts val="600"/>
              </a:spcBef>
              <a:buFont typeface="Wingdings" panose="05000000000000000000" pitchFamily="2" charset="2"/>
              <a:buChar char="l"/>
            </a:pPr>
            <a:r>
              <a:rPr lang="zh-CN" altLang="en-US" sz="3200" b="1" dirty="0">
                <a:solidFill>
                  <a:srgbClr val="0033CC"/>
                </a:solidFill>
                <a:latin typeface="宋体" panose="02010600030101010101" pitchFamily="2" charset="-122"/>
              </a:rPr>
              <a:t>瓦特从水蒸气推动壶盖的现象中受到启发，改良了蒸汽机。</a:t>
            </a:r>
            <a:endParaRPr lang="zh-CN" altLang="en-US" sz="3200" b="1" dirty="0">
              <a:solidFill>
                <a:srgbClr val="0033CC"/>
              </a:solidFill>
              <a:latin typeface="宋体" panose="02010600030101010101" pitchFamily="2" charset="-122"/>
            </a:endParaRPr>
          </a:p>
          <a:p>
            <a:pPr marL="457200" indent="-457200" eaLnBrk="1" hangingPunct="1">
              <a:lnSpc>
                <a:spcPct val="120000"/>
              </a:lnSpc>
              <a:spcBef>
                <a:spcPts val="600"/>
              </a:spcBef>
              <a:buFont typeface="Wingdings" panose="05000000000000000000" pitchFamily="2" charset="2"/>
              <a:buChar char="l"/>
            </a:pPr>
            <a:r>
              <a:rPr lang="zh-CN" altLang="en-US" sz="3200" b="1" dirty="0">
                <a:solidFill>
                  <a:srgbClr val="0033CC"/>
                </a:solidFill>
                <a:latin typeface="宋体" panose="02010600030101010101" pitchFamily="2" charset="-122"/>
              </a:rPr>
              <a:t>鲁班的手被植物叶子划伤，后来他发明了锯子。</a:t>
            </a:r>
            <a:endParaRPr lang="zh-CN" altLang="en-US" sz="3200" b="1" dirty="0">
              <a:solidFill>
                <a:srgbClr val="0033CC"/>
              </a:solidFill>
              <a:latin typeface="宋体" panose="02010600030101010101" pitchFamily="2" charset="-122"/>
            </a:endParaRPr>
          </a:p>
          <a:p>
            <a:pPr marL="457200" indent="-457200" eaLnBrk="1" hangingPunct="1">
              <a:lnSpc>
                <a:spcPct val="120000"/>
              </a:lnSpc>
              <a:spcBef>
                <a:spcPts val="600"/>
              </a:spcBef>
              <a:buFont typeface="Wingdings" panose="05000000000000000000" pitchFamily="2" charset="2"/>
              <a:buChar char="l"/>
            </a:pPr>
            <a:r>
              <a:rPr lang="zh-CN" altLang="en-US" sz="3200" b="1" dirty="0">
                <a:solidFill>
                  <a:srgbClr val="0033CC"/>
                </a:solidFill>
                <a:latin typeface="宋体" panose="02010600030101010101" pitchFamily="2" charset="-122"/>
              </a:rPr>
              <a:t>牛顿在苹果树下被掉下来的苹果砸到了头，后来他发现了万有引力定律。</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27"/>
                                            </p:txEl>
                                          </p:spTgt>
                                        </p:tgtEl>
                                        <p:attrNameLst>
                                          <p:attrName>style.visibility</p:attrName>
                                        </p:attrNameLst>
                                      </p:cBhvr>
                                      <p:to>
                                        <p:strVal val="visible"/>
                                      </p:to>
                                    </p:set>
                                    <p:animEffect transition="in" filter="fade">
                                      <p:cBhvr>
                                        <p:cTn id="7" dur="1000"/>
                                        <p:tgtEl>
                                          <p:spTgt spid="2">
                                            <p:txEl>
                                              <p:charRg st="0" end="27"/>
                                            </p:txEl>
                                          </p:spTgt>
                                        </p:tgtEl>
                                      </p:cBhvr>
                                    </p:animEffect>
                                    <p:anim calcmode="lin" valueType="num">
                                      <p:cBhvr>
                                        <p:cTn id="8" dur="1000" fill="hold"/>
                                        <p:tgtEl>
                                          <p:spTgt spid="2">
                                            <p:txEl>
                                              <p:charRg st="0" end="27"/>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2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27" end="49"/>
                                            </p:txEl>
                                          </p:spTgt>
                                        </p:tgtEl>
                                        <p:attrNameLst>
                                          <p:attrName>style.visibility</p:attrName>
                                        </p:attrNameLst>
                                      </p:cBhvr>
                                      <p:to>
                                        <p:strVal val="visible"/>
                                      </p:to>
                                    </p:set>
                                    <p:animEffect transition="in" filter="fade">
                                      <p:cBhvr>
                                        <p:cTn id="14" dur="1000"/>
                                        <p:tgtEl>
                                          <p:spTgt spid="2">
                                            <p:txEl>
                                              <p:charRg st="27" end="49"/>
                                            </p:txEl>
                                          </p:spTgt>
                                        </p:tgtEl>
                                      </p:cBhvr>
                                    </p:animEffect>
                                    <p:anim calcmode="lin" valueType="num">
                                      <p:cBhvr>
                                        <p:cTn id="15" dur="1000" fill="hold"/>
                                        <p:tgtEl>
                                          <p:spTgt spid="2">
                                            <p:txEl>
                                              <p:charRg st="27" end="49"/>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27" end="49"/>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charRg st="49" end="82"/>
                                            </p:txEl>
                                          </p:spTgt>
                                        </p:tgtEl>
                                        <p:attrNameLst>
                                          <p:attrName>style.visibility</p:attrName>
                                        </p:attrNameLst>
                                      </p:cBhvr>
                                      <p:to>
                                        <p:strVal val="visible"/>
                                      </p:to>
                                    </p:set>
                                    <p:animEffect transition="in" filter="fade">
                                      <p:cBhvr>
                                        <p:cTn id="21" dur="1000"/>
                                        <p:tgtEl>
                                          <p:spTgt spid="2">
                                            <p:txEl>
                                              <p:charRg st="49" end="82"/>
                                            </p:txEl>
                                          </p:spTgt>
                                        </p:tgtEl>
                                      </p:cBhvr>
                                    </p:animEffect>
                                    <p:anim calcmode="lin" valueType="num">
                                      <p:cBhvr>
                                        <p:cTn id="22" dur="1000" fill="hold"/>
                                        <p:tgtEl>
                                          <p:spTgt spid="2">
                                            <p:txEl>
                                              <p:charRg st="49" end="8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charRg st="49" end="8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1"/>
          <p:cNvSpPr txBox="1"/>
          <p:nvPr/>
        </p:nvSpPr>
        <p:spPr>
          <a:xfrm>
            <a:off x="539750" y="1101725"/>
            <a:ext cx="6407150" cy="304800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这么多的事例说明了科学并不神秘，真理并不遥远。只要你从细微的、司空见惯的现象中发现问题，追根求源，最后把“？</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拉直变成“！</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，就可以找到真理。</a:t>
            </a:r>
            <a:endParaRPr lang="zh-CN" altLang="en-US" sz="3200" b="1" dirty="0">
              <a:latin typeface="楷体" panose="02010609060101010101" pitchFamily="49" charset="-122"/>
              <a:ea typeface="楷体" panose="02010609060101010101" pitchFamily="49" charset="-122"/>
            </a:endParaRPr>
          </a:p>
        </p:txBody>
      </p:sp>
      <p:pic>
        <p:nvPicPr>
          <p:cNvPr id="31747" name="图片 2"/>
          <p:cNvPicPr>
            <a:picLocks noChangeAspect="1"/>
          </p:cNvPicPr>
          <p:nvPr/>
        </p:nvPicPr>
        <p:blipFill>
          <a:blip r:embed="rId1"/>
          <a:stretch>
            <a:fillRect/>
          </a:stretch>
        </p:blipFill>
        <p:spPr>
          <a:xfrm>
            <a:off x="7092950" y="1135063"/>
            <a:ext cx="1243013" cy="3121025"/>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1"/>
          <p:cNvSpPr txBox="1"/>
          <p:nvPr/>
        </p:nvSpPr>
        <p:spPr>
          <a:xfrm>
            <a:off x="684213" y="1347788"/>
            <a:ext cx="6911975" cy="24558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默读课文，思考：</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真理的发现也是有条件的，那么科学家们是靠着怎样的科学精神，在漫漫的科学长途中寻找到真理的呢？</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39750" y="709613"/>
            <a:ext cx="2519363" cy="604837"/>
          </a:xfrm>
          <a:prstGeom prst="rect">
            <a:avLst/>
          </a:prstGeom>
          <a:noFill/>
          <a:ln w="9525">
            <a:noFill/>
          </a:ln>
        </p:spPr>
        <p:txBody>
          <a:bodyPr>
            <a:spAutoFit/>
          </a:bodyPr>
          <a:p>
            <a:pPr marL="457200" indent="-457200" eaLnBrk="1" hangingPunct="1">
              <a:lnSpc>
                <a:spcPct val="120000"/>
              </a:lnSpc>
              <a:buFont typeface="Arial" panose="020B0604020202020204" pitchFamily="34" charset="0"/>
              <a:buChar char="•"/>
            </a:pPr>
            <a:r>
              <a:rPr lang="zh-CN" altLang="en-US" sz="3200" b="1" dirty="0">
                <a:solidFill>
                  <a:srgbClr val="FF00FF"/>
                </a:solidFill>
                <a:latin typeface="楷体" panose="02010609060101010101" pitchFamily="49" charset="-122"/>
                <a:ea typeface="楷体" panose="02010609060101010101" pitchFamily="49" charset="-122"/>
              </a:rPr>
              <a:t>见微知著</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4" name="文本框 3"/>
          <p:cNvSpPr txBox="1"/>
          <p:nvPr/>
        </p:nvSpPr>
        <p:spPr>
          <a:xfrm>
            <a:off x="539750" y="1492250"/>
            <a:ext cx="6840538" cy="12731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见微知著：见到一点儿苗头就能知道它的发展趋向或问题的实质。</a:t>
            </a:r>
            <a:endParaRPr lang="zh-CN" altLang="en-US" sz="3200" b="1" dirty="0">
              <a:solidFill>
                <a:srgbClr val="0033CC"/>
              </a:solidFill>
              <a:latin typeface="宋体" panose="02010600030101010101" pitchFamily="2" charset="-122"/>
            </a:endParaRPr>
          </a:p>
        </p:txBody>
      </p:sp>
      <p:sp>
        <p:nvSpPr>
          <p:cNvPr id="5" name="文本框 4"/>
          <p:cNvSpPr txBox="1"/>
          <p:nvPr/>
        </p:nvSpPr>
        <p:spPr>
          <a:xfrm>
            <a:off x="539750" y="2787650"/>
            <a:ext cx="7056438" cy="1274763"/>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第</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自然段中哪一句话体现了波义耳这种见微知著的本领呢？</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4213" y="793750"/>
            <a:ext cx="8027987" cy="1865313"/>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谁知过了一会儿，溅上盐酸的花瓣竟奇迹般地变红了，波义耳立即敏感地意识到，紫罗兰中有一种成分遇到盐酸会变红。</a:t>
            </a:r>
            <a:endParaRPr lang="zh-CN" altLang="en-US" sz="3200" b="1" dirty="0">
              <a:latin typeface="宋体" panose="02010600030101010101" pitchFamily="2" charset="-122"/>
            </a:endParaRPr>
          </a:p>
        </p:txBody>
      </p:sp>
      <p:sp>
        <p:nvSpPr>
          <p:cNvPr id="3" name="文本框 2"/>
          <p:cNvSpPr txBox="1"/>
          <p:nvPr/>
        </p:nvSpPr>
        <p:spPr>
          <a:xfrm>
            <a:off x="684213" y="2859088"/>
            <a:ext cx="7993062" cy="12747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在魏格纳和阿瑟林斯基身上能找到这种见微知著的本领吗？</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1188" y="555625"/>
            <a:ext cx="2519362" cy="604838"/>
          </a:xfrm>
          <a:prstGeom prst="rect">
            <a:avLst/>
          </a:prstGeom>
          <a:noFill/>
          <a:ln w="9525">
            <a:noFill/>
          </a:ln>
        </p:spPr>
        <p:txBody>
          <a:bodyPr>
            <a:spAutoFit/>
          </a:bodyPr>
          <a:p>
            <a:pPr marL="457200" indent="-457200" eaLnBrk="1" hangingPunct="1">
              <a:lnSpc>
                <a:spcPct val="120000"/>
              </a:lnSpc>
              <a:buFont typeface="Arial" panose="020B0604020202020204" pitchFamily="34" charset="0"/>
              <a:buChar char="•"/>
            </a:pPr>
            <a:r>
              <a:rPr lang="zh-CN" altLang="en-US" sz="3200" b="1" dirty="0">
                <a:solidFill>
                  <a:srgbClr val="FF00FF"/>
                </a:solidFill>
                <a:latin typeface="楷体" panose="02010609060101010101" pitchFamily="49" charset="-122"/>
                <a:ea typeface="楷体" panose="02010609060101010101" pitchFamily="49" charset="-122"/>
              </a:rPr>
              <a:t>善于发问</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3" name="文本框 2"/>
          <p:cNvSpPr txBox="1"/>
          <p:nvPr/>
        </p:nvSpPr>
        <p:spPr>
          <a:xfrm>
            <a:off x="1330325" y="1889125"/>
            <a:ext cx="6481763" cy="60483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阿瑟林斯基凭借什么找到了真理？</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3995738" y="3076575"/>
            <a:ext cx="1871662" cy="682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善于发问</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5050" y="1493838"/>
            <a:ext cx="5761038"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阿瑟林斯基提了哪些问题？</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1042988" y="2284413"/>
            <a:ext cx="6842125" cy="1274762"/>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为什么睡觉时眼珠会转动？这会不会与做梦有关？会是什么关系呢？</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1"/>
          <p:cNvSpPr txBox="1"/>
          <p:nvPr/>
        </p:nvSpPr>
        <p:spPr>
          <a:xfrm>
            <a:off x="1223963" y="842963"/>
            <a:ext cx="6985000" cy="12747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把问号的上半部分拉直，就会变成什么标点符号？它又有什么含义？</a:t>
            </a:r>
            <a:endParaRPr lang="zh-CN" altLang="en-US" sz="3200" b="1" dirty="0">
              <a:latin typeface="楷体" panose="02010609060101010101" pitchFamily="49" charset="-122"/>
              <a:ea typeface="楷体" panose="02010609060101010101" pitchFamily="49" charset="-122"/>
            </a:endParaRPr>
          </a:p>
        </p:txBody>
      </p:sp>
      <p:sp>
        <p:nvSpPr>
          <p:cNvPr id="10243" name="文本框 3"/>
          <p:cNvSpPr txBox="1"/>
          <p:nvPr/>
        </p:nvSpPr>
        <p:spPr>
          <a:xfrm>
            <a:off x="4067175" y="2500313"/>
            <a:ext cx="863600" cy="1630362"/>
          </a:xfrm>
          <a:prstGeom prst="rect">
            <a:avLst/>
          </a:prstGeom>
          <a:noFill/>
          <a:ln w="9525">
            <a:noFill/>
          </a:ln>
        </p:spPr>
        <p:txBody>
          <a:bodyPr>
            <a:spAutoFit/>
          </a:bodyPr>
          <a:p>
            <a:pPr eaLnBrk="1" hangingPunct="1">
              <a:lnSpc>
                <a:spcPct val="120000"/>
              </a:lnSpc>
            </a:pPr>
            <a:r>
              <a:rPr lang="zh-CN" altLang="en-US" sz="9600" b="1" dirty="0">
                <a:solidFill>
                  <a:srgbClr val="FF0066"/>
                </a:solidFill>
                <a:latin typeface="宋体" panose="02010600030101010101" pitchFamily="2" charset="-122"/>
              </a:rPr>
              <a:t>？</a:t>
            </a:r>
            <a:endParaRPr lang="zh-CN" altLang="en-US" sz="9600" b="1" dirty="0">
              <a:solidFill>
                <a:srgbClr val="FF0066"/>
              </a:solidFill>
              <a:latin typeface="宋体" panose="02010600030101010101" pitchFamily="2" charset="-122"/>
            </a:endParaRPr>
          </a:p>
        </p:txBody>
      </p:sp>
      <p:sp>
        <p:nvSpPr>
          <p:cNvPr id="5" name="文本框 4"/>
          <p:cNvSpPr txBox="1"/>
          <p:nvPr/>
        </p:nvSpPr>
        <p:spPr>
          <a:xfrm>
            <a:off x="4067175" y="2465388"/>
            <a:ext cx="720725" cy="1628775"/>
          </a:xfrm>
          <a:prstGeom prst="rect">
            <a:avLst/>
          </a:prstGeom>
          <a:solidFill>
            <a:srgbClr val="FFFFFF"/>
          </a:solidFill>
          <a:ln w="9525">
            <a:noFill/>
          </a:ln>
        </p:spPr>
        <p:txBody>
          <a:bodyPr>
            <a:spAutoFit/>
          </a:bodyPr>
          <a:p>
            <a:pPr eaLnBrk="1" hangingPunct="1">
              <a:lnSpc>
                <a:spcPct val="120000"/>
              </a:lnSpc>
            </a:pPr>
            <a:r>
              <a:rPr lang="zh-CN" altLang="en-US" sz="9600" b="1" dirty="0">
                <a:solidFill>
                  <a:srgbClr val="FF0066"/>
                </a:solidFill>
                <a:latin typeface="宋体" panose="02010600030101010101" pitchFamily="2" charset="-122"/>
              </a:rPr>
              <a:t>！</a:t>
            </a:r>
            <a:endParaRPr lang="zh-CN" altLang="en-US" sz="9600" b="1" dirty="0">
              <a:solidFill>
                <a:srgbClr val="FF0066"/>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2413" y="468313"/>
            <a:ext cx="6696075" cy="604837"/>
          </a:xfrm>
          <a:prstGeom prst="rect">
            <a:avLst/>
          </a:prstGeom>
          <a:noFill/>
          <a:ln w="9525">
            <a:noFill/>
          </a:ln>
        </p:spPr>
        <p:txBody>
          <a:bodyPr>
            <a:spAutoFit/>
          </a:bodyPr>
          <a:p>
            <a:pPr marL="457200" indent="-457200" eaLnBrk="1" hangingPunct="1">
              <a:lnSpc>
                <a:spcPct val="120000"/>
              </a:lnSpc>
              <a:buFont typeface="Arial" panose="020B0604020202020204" pitchFamily="34" charset="0"/>
              <a:buChar char="•"/>
            </a:pPr>
            <a:r>
              <a:rPr lang="zh-CN" altLang="en-US" sz="3200" b="1" dirty="0">
                <a:solidFill>
                  <a:srgbClr val="FF00FF"/>
                </a:solidFill>
                <a:latin typeface="楷体" panose="02010609060101010101" pitchFamily="49" charset="-122"/>
                <a:ea typeface="楷体" panose="02010609060101010101" pitchFamily="49" charset="-122"/>
              </a:rPr>
              <a:t>不断探索、独立思考、锲而不舍</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3" name="文本框 2"/>
          <p:cNvSpPr txBox="1"/>
          <p:nvPr/>
        </p:nvSpPr>
        <p:spPr>
          <a:xfrm>
            <a:off x="755650" y="1073150"/>
            <a:ext cx="7704138" cy="17875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当他们发现问题之后，波义耳是怎样做的？魏格纳是怎样做的？阿瑟林斯基是怎样做的？</a:t>
            </a:r>
            <a:endParaRPr lang="zh-CN" altLang="en-US" sz="3200" b="1" dirty="0">
              <a:latin typeface="楷体" panose="02010609060101010101" pitchFamily="49" charset="-122"/>
              <a:ea typeface="楷体" panose="02010609060101010101" pitchFamily="49" charset="-122"/>
            </a:endParaRPr>
          </a:p>
        </p:txBody>
      </p:sp>
      <p:sp>
        <p:nvSpPr>
          <p:cNvPr id="6" name="文本框 5"/>
          <p:cNvSpPr txBox="1"/>
          <p:nvPr/>
        </p:nvSpPr>
        <p:spPr>
          <a:xfrm>
            <a:off x="755650" y="2938463"/>
            <a:ext cx="7632700" cy="1865312"/>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在发现问题之后，他们进行了反复的实验。他们正是凭借这种不断探索、独立思考、锲而不舍的精神，才发现了真理。</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4213" y="873125"/>
            <a:ext cx="8135937" cy="363855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是啊，这个“？”和“！”凝结了科学家们多少难以名状的情感啊！如果你是波义耳，在抓住问号不放并进行反复的研究之后，制成了实验中常用的酸碱试纸</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石蕊试纸，你一定会赞同作者的观点，一定会骄傲地对世人说：“真理诞生于一百个问号之后！”</a:t>
            </a:r>
            <a:endParaRPr lang="zh-CN" altLang="en-US" sz="3200" b="1" dirty="0">
              <a:latin typeface="楷体" panose="02010609060101010101" pitchFamily="49" charset="-122"/>
              <a:ea typeface="楷体" panose="02010609060101010101" pitchFamily="49" charset="-122"/>
            </a:endParaRPr>
          </a:p>
        </p:txBody>
      </p:sp>
      <p:sp>
        <p:nvSpPr>
          <p:cNvPr id="38915" name="文本框 2"/>
          <p:cNvSpPr txBox="1"/>
          <p:nvPr/>
        </p:nvSpPr>
        <p:spPr>
          <a:xfrm>
            <a:off x="827088" y="268288"/>
            <a:ext cx="1871662" cy="604837"/>
          </a:xfrm>
          <a:prstGeom prst="rect">
            <a:avLst/>
          </a:prstGeom>
          <a:noFill/>
          <a:ln w="9525">
            <a:noFill/>
          </a:ln>
        </p:spPr>
        <p:txBody>
          <a:bodyPr>
            <a:spAutoFit/>
          </a:bodyPr>
          <a:p>
            <a:pPr eaLnBrk="1" hangingPunct="1">
              <a:lnSpc>
                <a:spcPct val="120000"/>
              </a:lnSpc>
            </a:pPr>
            <a:r>
              <a:rPr lang="zh-CN" altLang="en-US" sz="3200" b="1" dirty="0">
                <a:solidFill>
                  <a:srgbClr val="EFBE4D"/>
                </a:solidFill>
                <a:latin typeface="黑体" panose="02010609060101010101" pitchFamily="49" charset="-122"/>
                <a:ea typeface="黑体" panose="02010609060101010101" pitchFamily="49" charset="-122"/>
              </a:rPr>
              <a:t>课堂小结</a:t>
            </a:r>
            <a:endParaRPr lang="zh-CN" altLang="en-US" sz="3200" b="1" dirty="0">
              <a:solidFill>
                <a:srgbClr val="EFBE4D"/>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2988" y="1779588"/>
            <a:ext cx="4465637" cy="12747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学习课文后，你受到了什么启发？</a:t>
            </a:r>
            <a:endParaRPr lang="zh-CN" altLang="en-US" sz="3200" b="1" dirty="0">
              <a:latin typeface="楷体" panose="02010609060101010101" pitchFamily="49" charset="-122"/>
              <a:ea typeface="楷体" panose="02010609060101010101" pitchFamily="49" charset="-122"/>
            </a:endParaRPr>
          </a:p>
        </p:txBody>
      </p:sp>
      <p:pic>
        <p:nvPicPr>
          <p:cNvPr id="39939" name="图片 2"/>
          <p:cNvPicPr>
            <a:picLocks noChangeAspect="1"/>
          </p:cNvPicPr>
          <p:nvPr/>
        </p:nvPicPr>
        <p:blipFill>
          <a:blip r:embed="rId1"/>
          <a:stretch>
            <a:fillRect/>
          </a:stretch>
        </p:blipFill>
        <p:spPr>
          <a:xfrm>
            <a:off x="5867400" y="987425"/>
            <a:ext cx="1657350" cy="31892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1"/>
          <p:cNvSpPr txBox="1"/>
          <p:nvPr/>
        </p:nvSpPr>
        <p:spPr>
          <a:xfrm>
            <a:off x="827088" y="236538"/>
            <a:ext cx="1871662" cy="606425"/>
          </a:xfrm>
          <a:prstGeom prst="rect">
            <a:avLst/>
          </a:prstGeom>
          <a:noFill/>
          <a:ln w="9525">
            <a:noFill/>
          </a:ln>
        </p:spPr>
        <p:txBody>
          <a:bodyPr>
            <a:spAutoFit/>
          </a:bodyPr>
          <a:p>
            <a:pPr eaLnBrk="1" hangingPunct="1">
              <a:lnSpc>
                <a:spcPct val="120000"/>
              </a:lnSpc>
            </a:pPr>
            <a:r>
              <a:rPr lang="zh-CN" altLang="en-US" sz="3200" b="1" dirty="0">
                <a:solidFill>
                  <a:srgbClr val="EFBE4D"/>
                </a:solidFill>
                <a:latin typeface="黑体" panose="02010609060101010101" pitchFamily="49" charset="-122"/>
                <a:ea typeface="黑体" panose="02010609060101010101" pitchFamily="49" charset="-122"/>
              </a:rPr>
              <a:t>仿写练习</a:t>
            </a:r>
            <a:endParaRPr lang="zh-CN" altLang="en-US" sz="3200" b="1" dirty="0">
              <a:solidFill>
                <a:srgbClr val="EFBE4D"/>
              </a:solidFill>
              <a:latin typeface="黑体" panose="02010609060101010101" pitchFamily="49" charset="-122"/>
              <a:ea typeface="黑体" panose="02010609060101010101" pitchFamily="49" charset="-122"/>
            </a:endParaRPr>
          </a:p>
        </p:txBody>
      </p:sp>
      <p:sp>
        <p:nvSpPr>
          <p:cNvPr id="3" name="文本框 2"/>
          <p:cNvSpPr txBox="1"/>
          <p:nvPr/>
        </p:nvSpPr>
        <p:spPr>
          <a:xfrm>
            <a:off x="827088" y="1276350"/>
            <a:ext cx="7848600" cy="119538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这篇课文跟我们以前学过的课文在写法上有什么不同？</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827088" y="2735263"/>
            <a:ext cx="7632700" cy="12731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本文先点明观点，然后通过具体事例说明观点，最后总结观点。</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1550" y="1492250"/>
            <a:ext cx="7416800" cy="2455863"/>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这篇课文围绕着“真理诞生于一百个问号之后”这一</a:t>
            </a:r>
            <a:r>
              <a:rPr lang="zh-CN" altLang="en-US" sz="3200" b="1" dirty="0">
                <a:solidFill>
                  <a:srgbClr val="FF00FF"/>
                </a:solidFill>
                <a:latin typeface="楷体" panose="02010609060101010101" pitchFamily="49" charset="-122"/>
                <a:ea typeface="楷体" panose="02010609060101010101" pitchFamily="49" charset="-122"/>
              </a:rPr>
              <a:t>观点</a:t>
            </a:r>
            <a:r>
              <a:rPr lang="zh-CN" altLang="en-US" sz="3200" b="1" dirty="0">
                <a:latin typeface="楷体" panose="02010609060101010101" pitchFamily="49" charset="-122"/>
                <a:ea typeface="楷体" panose="02010609060101010101" pitchFamily="49" charset="-122"/>
              </a:rPr>
              <a:t>，列举</a:t>
            </a:r>
            <a:r>
              <a:rPr lang="zh-CN" altLang="en-US" sz="3200" b="1" dirty="0">
                <a:solidFill>
                  <a:srgbClr val="FF00FF"/>
                </a:solidFill>
                <a:latin typeface="楷体" panose="02010609060101010101" pitchFamily="49" charset="-122"/>
                <a:ea typeface="楷体" panose="02010609060101010101" pitchFamily="49" charset="-122"/>
              </a:rPr>
              <a:t>具体事例</a:t>
            </a:r>
            <a:r>
              <a:rPr lang="zh-CN" altLang="en-US" sz="3200" b="1" dirty="0">
                <a:latin typeface="楷体" panose="02010609060101010101" pitchFamily="49" charset="-122"/>
                <a:ea typeface="楷体" panose="02010609060101010101" pitchFamily="49" charset="-122"/>
              </a:rPr>
              <a:t>加以说明，最后</a:t>
            </a:r>
            <a:r>
              <a:rPr lang="zh-CN" altLang="en-US" sz="3200" b="1" dirty="0">
                <a:solidFill>
                  <a:srgbClr val="FF00FF"/>
                </a:solidFill>
                <a:latin typeface="楷体" panose="02010609060101010101" pitchFamily="49" charset="-122"/>
                <a:ea typeface="楷体" panose="02010609060101010101" pitchFamily="49" charset="-122"/>
              </a:rPr>
              <a:t>总结观点</a:t>
            </a:r>
            <a:r>
              <a:rPr lang="zh-CN" altLang="en-US" sz="3200" b="1" dirty="0">
                <a:latin typeface="楷体" panose="02010609060101010101" pitchFamily="49" charset="-122"/>
                <a:ea typeface="楷体" panose="02010609060101010101" pitchFamily="49" charset="-122"/>
              </a:rPr>
              <a:t>，这样的文章叫作</a:t>
            </a:r>
            <a:r>
              <a:rPr lang="zh-CN" altLang="en-US" sz="3200" b="1" dirty="0">
                <a:solidFill>
                  <a:srgbClr val="FF0066"/>
                </a:solidFill>
                <a:latin typeface="楷体" panose="02010609060101010101" pitchFamily="49" charset="-122"/>
                <a:ea typeface="楷体" panose="02010609060101010101" pitchFamily="49" charset="-122"/>
              </a:rPr>
              <a:t>议论文</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088" y="1347788"/>
            <a:ext cx="6840537" cy="3046412"/>
          </a:xfrm>
          <a:prstGeom prst="rect">
            <a:avLst/>
          </a:prstGeom>
          <a:noFill/>
          <a:ln w="9525">
            <a:noFill/>
          </a:ln>
        </p:spPr>
        <p:txBody>
          <a:bodyPr>
            <a:spAutoFit/>
          </a:bodyPr>
          <a:p>
            <a:pPr eaLnBrk="1" latinLnBrk="1" hangingPunct="1">
              <a:lnSpc>
                <a:spcPct val="120000"/>
              </a:lnSpc>
            </a:pPr>
            <a:r>
              <a:rPr lang="zh-CN" altLang="en-US" sz="3200" b="1" dirty="0">
                <a:latin typeface="楷体" panose="02010609060101010101" pitchFamily="49" charset="-122"/>
                <a:ea typeface="楷体" panose="02010609060101010101" pitchFamily="49" charset="-122"/>
              </a:rPr>
              <a:t>    “失败乃成功之母”“团结就是力量”“一分耕耘一分收获”“有志者事竟成”这些格言也是真理，现在就请你们仿照本文的写法来写一篇短文，论证某句格言。</a:t>
            </a:r>
            <a:endParaRPr lang="zh-CN" altLang="en-US" sz="3200" b="1" dirty="0">
              <a:latin typeface="楷体" panose="02010609060101010101" pitchFamily="49" charset="-122"/>
              <a:ea typeface="楷体" panose="02010609060101010101" pitchFamily="49" charset="-122"/>
            </a:endParaRPr>
          </a:p>
        </p:txBody>
      </p:sp>
      <p:sp>
        <p:nvSpPr>
          <p:cNvPr id="43011" name="文本框 2"/>
          <p:cNvSpPr txBox="1"/>
          <p:nvPr/>
        </p:nvSpPr>
        <p:spPr>
          <a:xfrm>
            <a:off x="827088" y="627063"/>
            <a:ext cx="7848600"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仿写：</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1"/>
          <p:cNvSpPr txBox="1"/>
          <p:nvPr/>
        </p:nvSpPr>
        <p:spPr>
          <a:xfrm>
            <a:off x="323850" y="165100"/>
            <a:ext cx="7848600" cy="604838"/>
          </a:xfrm>
          <a:prstGeom prst="rect">
            <a:avLst/>
          </a:prstGeom>
          <a:noFill/>
          <a:ln w="9525">
            <a:noFill/>
          </a:ln>
        </p:spPr>
        <p:txBody>
          <a:bodyPr>
            <a:spAutoFit/>
          </a:bodyPr>
          <a:p>
            <a:pPr eaLnBrk="1" latinLnBrk="1" hangingPunct="1">
              <a:lnSpc>
                <a:spcPct val="120000"/>
              </a:lnSpc>
            </a:pPr>
            <a:r>
              <a:rPr lang="zh-CN" altLang="en-US" sz="3200" b="1" dirty="0">
                <a:latin typeface="楷体" panose="02010609060101010101" pitchFamily="49" charset="-122"/>
                <a:ea typeface="楷体" panose="02010609060101010101" pitchFamily="49" charset="-122"/>
              </a:rPr>
              <a:t>写作提纲：</a:t>
            </a:r>
            <a:endParaRPr lang="zh-CN" altLang="en-US" sz="3200" b="1" dirty="0">
              <a:latin typeface="楷体" panose="02010609060101010101" pitchFamily="49" charset="-122"/>
              <a:ea typeface="楷体" panose="02010609060101010101" pitchFamily="49" charset="-122"/>
            </a:endParaRPr>
          </a:p>
        </p:txBody>
      </p:sp>
      <p:grpSp>
        <p:nvGrpSpPr>
          <p:cNvPr id="11" name="组合 10"/>
          <p:cNvGrpSpPr/>
          <p:nvPr/>
        </p:nvGrpSpPr>
        <p:grpSpPr>
          <a:xfrm>
            <a:off x="1042988" y="842963"/>
            <a:ext cx="6842125" cy="3687762"/>
            <a:chOff x="1043608" y="1001932"/>
            <a:chExt cx="6840760" cy="3686767"/>
          </a:xfrm>
        </p:grpSpPr>
        <p:sp>
          <p:nvSpPr>
            <p:cNvPr id="44036" name="文本框 2"/>
            <p:cNvSpPr txBox="1"/>
            <p:nvPr/>
          </p:nvSpPr>
          <p:spPr>
            <a:xfrm>
              <a:off x="2771800" y="1001932"/>
              <a:ext cx="3528392" cy="604781"/>
            </a:xfrm>
            <a:prstGeom prst="rect">
              <a:avLst/>
            </a:prstGeom>
            <a:noFill/>
            <a:ln w="9525">
              <a:noFill/>
            </a:ln>
          </p:spPr>
          <p:txBody>
            <a:bodyPr>
              <a:spAutoFit/>
            </a:bodyPr>
            <a:p>
              <a:pPr algn="ctr" eaLnBrk="1" latinLnBrk="1" hangingPunct="1">
                <a:lnSpc>
                  <a:spcPct val="120000"/>
                </a:lnSpc>
              </a:pPr>
              <a:r>
                <a:rPr lang="zh-CN" altLang="en-US" sz="3200" b="1" dirty="0">
                  <a:latin typeface="宋体" panose="02010600030101010101" pitchFamily="2" charset="-122"/>
                </a:rPr>
                <a:t>团结就是力量</a:t>
              </a:r>
              <a:endParaRPr lang="zh-CN" altLang="en-US" sz="3200" b="1" dirty="0">
                <a:latin typeface="宋体" panose="02010600030101010101" pitchFamily="2" charset="-122"/>
              </a:endParaRPr>
            </a:p>
          </p:txBody>
        </p:sp>
        <p:sp>
          <p:nvSpPr>
            <p:cNvPr id="4" name="左大括号 3"/>
            <p:cNvSpPr/>
            <p:nvPr/>
          </p:nvSpPr>
          <p:spPr>
            <a:xfrm>
              <a:off x="1043608" y="2068444"/>
              <a:ext cx="287280" cy="2375846"/>
            </a:xfrm>
            <a:prstGeom prst="leftBrace">
              <a:avLst>
                <a:gd name="adj1" fmla="val 47441"/>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038" name="文本框 4"/>
            <p:cNvSpPr txBox="1"/>
            <p:nvPr/>
          </p:nvSpPr>
          <p:spPr>
            <a:xfrm>
              <a:off x="1331640" y="1770106"/>
              <a:ext cx="3528392" cy="604781"/>
            </a:xfrm>
            <a:prstGeom prst="rect">
              <a:avLst/>
            </a:prstGeom>
            <a:noFill/>
            <a:ln w="9525">
              <a:noFill/>
            </a:ln>
          </p:spPr>
          <p:txBody>
            <a:bodyPr>
              <a:spAutoFit/>
            </a:bodyPr>
            <a:p>
              <a:pPr eaLnBrk="1" latinLnBrk="1" hangingPunct="1">
                <a:lnSpc>
                  <a:spcPct val="120000"/>
                </a:lnSpc>
              </a:pPr>
              <a:r>
                <a:rPr lang="zh-CN" altLang="en-US" sz="3200" b="1" dirty="0">
                  <a:latin typeface="宋体" panose="02010600030101010101" pitchFamily="2" charset="-122"/>
                </a:rPr>
                <a:t>提出观点</a:t>
              </a:r>
              <a:endParaRPr lang="zh-CN" altLang="en-US" sz="3200" b="1" dirty="0">
                <a:latin typeface="宋体" panose="02010600030101010101" pitchFamily="2" charset="-122"/>
              </a:endParaRPr>
            </a:p>
          </p:txBody>
        </p:sp>
        <p:sp>
          <p:nvSpPr>
            <p:cNvPr id="44039" name="文本框 5"/>
            <p:cNvSpPr txBox="1"/>
            <p:nvPr/>
          </p:nvSpPr>
          <p:spPr>
            <a:xfrm>
              <a:off x="1331640" y="2953435"/>
              <a:ext cx="3528392" cy="604781"/>
            </a:xfrm>
            <a:prstGeom prst="rect">
              <a:avLst/>
            </a:prstGeom>
            <a:noFill/>
            <a:ln w="9525">
              <a:noFill/>
            </a:ln>
          </p:spPr>
          <p:txBody>
            <a:bodyPr>
              <a:spAutoFit/>
            </a:bodyPr>
            <a:p>
              <a:pPr eaLnBrk="1" latinLnBrk="1" hangingPunct="1">
                <a:lnSpc>
                  <a:spcPct val="120000"/>
                </a:lnSpc>
              </a:pPr>
              <a:r>
                <a:rPr lang="zh-CN" altLang="en-US" sz="3200" b="1" dirty="0">
                  <a:latin typeface="宋体" panose="02010600030101010101" pitchFamily="2" charset="-122"/>
                </a:rPr>
                <a:t>举出事例</a:t>
              </a:r>
              <a:endParaRPr lang="zh-CN" altLang="en-US" sz="3200" b="1" dirty="0">
                <a:latin typeface="宋体" panose="02010600030101010101" pitchFamily="2" charset="-122"/>
              </a:endParaRPr>
            </a:p>
          </p:txBody>
        </p:sp>
        <p:sp>
          <p:nvSpPr>
            <p:cNvPr id="44040" name="文本框 6"/>
            <p:cNvSpPr txBox="1"/>
            <p:nvPr/>
          </p:nvSpPr>
          <p:spPr>
            <a:xfrm>
              <a:off x="1331640" y="4083918"/>
              <a:ext cx="3528392" cy="604781"/>
            </a:xfrm>
            <a:prstGeom prst="rect">
              <a:avLst/>
            </a:prstGeom>
            <a:noFill/>
            <a:ln w="9525">
              <a:noFill/>
            </a:ln>
          </p:spPr>
          <p:txBody>
            <a:bodyPr>
              <a:spAutoFit/>
            </a:bodyPr>
            <a:p>
              <a:pPr eaLnBrk="1" latinLnBrk="1" hangingPunct="1">
                <a:lnSpc>
                  <a:spcPct val="120000"/>
                </a:lnSpc>
              </a:pPr>
              <a:r>
                <a:rPr lang="zh-CN" altLang="en-US" sz="3200" b="1" dirty="0">
                  <a:latin typeface="宋体" panose="02010600030101010101" pitchFamily="2" charset="-122"/>
                </a:rPr>
                <a:t>总结观点</a:t>
              </a:r>
              <a:endParaRPr lang="zh-CN" altLang="en-US" sz="3200" b="1" dirty="0">
                <a:latin typeface="宋体" panose="02010600030101010101" pitchFamily="2" charset="-122"/>
              </a:endParaRPr>
            </a:p>
          </p:txBody>
        </p:sp>
        <p:sp>
          <p:nvSpPr>
            <p:cNvPr id="8" name="左大括号 7"/>
            <p:cNvSpPr/>
            <p:nvPr/>
          </p:nvSpPr>
          <p:spPr>
            <a:xfrm>
              <a:off x="3203764" y="2571545"/>
              <a:ext cx="288867" cy="1368056"/>
            </a:xfrm>
            <a:prstGeom prst="leftBrace">
              <a:avLst>
                <a:gd name="adj1" fmla="val 47441"/>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042" name="文本框 8"/>
            <p:cNvSpPr txBox="1"/>
            <p:nvPr/>
          </p:nvSpPr>
          <p:spPr>
            <a:xfrm>
              <a:off x="3491880" y="2360106"/>
              <a:ext cx="4392488" cy="683264"/>
            </a:xfrm>
            <a:prstGeom prst="rect">
              <a:avLst/>
            </a:prstGeom>
            <a:noFill/>
            <a:ln w="9525">
              <a:noFill/>
            </a:ln>
          </p:spPr>
          <p:txBody>
            <a:bodyPr>
              <a:spAutoFit/>
            </a:bodyPr>
            <a:p>
              <a:pPr eaLnBrk="1" latinLnBrk="1" hangingPunct="1">
                <a:lnSpc>
                  <a:spcPct val="120000"/>
                </a:lnSpc>
              </a:pPr>
              <a:r>
                <a:rPr lang="zh-CN" altLang="en-US" sz="3200" b="1" dirty="0">
                  <a:latin typeface="宋体" panose="02010600030101010101" pitchFamily="2" charset="-122"/>
                </a:rPr>
                <a:t>事例</a:t>
              </a:r>
              <a:r>
                <a:rPr lang="en-US" altLang="zh-CN" sz="3200" b="1" dirty="0">
                  <a:latin typeface="宋体" panose="02010600030101010101" pitchFamily="2" charset="-122"/>
                </a:rPr>
                <a:t>1</a:t>
              </a:r>
              <a:r>
                <a:rPr lang="zh-CN" altLang="en-US" sz="3200" b="1" dirty="0">
                  <a:latin typeface="宋体" panose="02010600030101010101" pitchFamily="2" charset="-122"/>
                </a:rPr>
                <a:t>：</a:t>
              </a:r>
              <a:r>
                <a:rPr lang="en-US" altLang="zh-CN" sz="3200" b="1" dirty="0">
                  <a:latin typeface="宋体" panose="02010600030101010101" pitchFamily="2" charset="-122"/>
                </a:rPr>
                <a:t>____________</a:t>
              </a:r>
              <a:endParaRPr lang="zh-CN" altLang="en-US" sz="3200" b="1" dirty="0">
                <a:latin typeface="宋体" panose="02010600030101010101" pitchFamily="2" charset="-122"/>
              </a:endParaRPr>
            </a:p>
          </p:txBody>
        </p:sp>
        <p:sp>
          <p:nvSpPr>
            <p:cNvPr id="44043" name="文本框 9"/>
            <p:cNvSpPr txBox="1"/>
            <p:nvPr/>
          </p:nvSpPr>
          <p:spPr>
            <a:xfrm>
              <a:off x="3491880" y="3399841"/>
              <a:ext cx="4176464" cy="683264"/>
            </a:xfrm>
            <a:prstGeom prst="rect">
              <a:avLst/>
            </a:prstGeom>
            <a:noFill/>
            <a:ln w="9525">
              <a:noFill/>
            </a:ln>
          </p:spPr>
          <p:txBody>
            <a:bodyPr>
              <a:spAutoFit/>
            </a:bodyPr>
            <a:p>
              <a:pPr eaLnBrk="1" latinLnBrk="1" hangingPunct="1">
                <a:lnSpc>
                  <a:spcPct val="120000"/>
                </a:lnSpc>
              </a:pPr>
              <a:r>
                <a:rPr lang="zh-CN" altLang="en-US" sz="3200" b="1" dirty="0">
                  <a:latin typeface="宋体" panose="02010600030101010101" pitchFamily="2" charset="-122"/>
                </a:rPr>
                <a:t>事例</a:t>
              </a:r>
              <a:r>
                <a:rPr lang="en-US" altLang="zh-CN" sz="3200" b="1" dirty="0">
                  <a:latin typeface="宋体" panose="02010600030101010101" pitchFamily="2" charset="-122"/>
                </a:rPr>
                <a:t>2</a:t>
              </a:r>
              <a:r>
                <a:rPr lang="zh-CN" altLang="en-US" sz="3200" b="1" dirty="0">
                  <a:latin typeface="宋体" panose="02010600030101010101" pitchFamily="2" charset="-122"/>
                </a:rPr>
                <a:t>：</a:t>
              </a:r>
              <a:r>
                <a:rPr lang="en-US" altLang="zh-CN" sz="3200" b="1" dirty="0">
                  <a:latin typeface="宋体" panose="02010600030101010101" pitchFamily="2" charset="-122"/>
                </a:rPr>
                <a:t>____________</a:t>
              </a:r>
              <a:endParaRPr lang="zh-CN" altLang="en-US" sz="3200" b="1" dirty="0">
                <a:latin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1"/>
          <p:cNvSpPr txBox="1"/>
          <p:nvPr/>
        </p:nvSpPr>
        <p:spPr>
          <a:xfrm>
            <a:off x="850900" y="296863"/>
            <a:ext cx="1871663" cy="604837"/>
          </a:xfrm>
          <a:prstGeom prst="rect">
            <a:avLst/>
          </a:prstGeom>
          <a:noFill/>
          <a:ln w="9525">
            <a:noFill/>
          </a:ln>
        </p:spPr>
        <p:txBody>
          <a:bodyPr>
            <a:spAutoFit/>
          </a:bodyPr>
          <a:p>
            <a:pPr eaLnBrk="1" hangingPunct="1">
              <a:lnSpc>
                <a:spcPct val="120000"/>
              </a:lnSpc>
            </a:pPr>
            <a:r>
              <a:rPr lang="zh-CN" altLang="en-US" sz="3200" b="1" dirty="0">
                <a:solidFill>
                  <a:srgbClr val="EFBE4D"/>
                </a:solidFill>
                <a:latin typeface="黑体" panose="02010609060101010101" pitchFamily="49" charset="-122"/>
                <a:ea typeface="黑体" panose="02010609060101010101" pitchFamily="49" charset="-122"/>
              </a:rPr>
              <a:t>板书设计</a:t>
            </a:r>
            <a:endParaRPr lang="zh-CN" altLang="en-US" sz="3200" b="1" dirty="0">
              <a:solidFill>
                <a:srgbClr val="EFBE4D"/>
              </a:solidFill>
              <a:latin typeface="黑体" panose="02010609060101010101" pitchFamily="49" charset="-122"/>
              <a:ea typeface="黑体" panose="02010609060101010101" pitchFamily="49" charset="-122"/>
            </a:endParaRPr>
          </a:p>
        </p:txBody>
      </p:sp>
      <p:sp>
        <p:nvSpPr>
          <p:cNvPr id="3" name="矩形 2"/>
          <p:cNvSpPr/>
          <p:nvPr/>
        </p:nvSpPr>
        <p:spPr>
          <a:xfrm>
            <a:off x="3276600" y="265113"/>
            <a:ext cx="2638425" cy="12747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真理诞生于一百个问号之后</a:t>
            </a:r>
            <a:endParaRPr lang="zh-CN" altLang="en-US" sz="3200" b="1" dirty="0">
              <a:latin typeface="楷体" panose="02010609060101010101" pitchFamily="49" charset="-122"/>
              <a:ea typeface="楷体" panose="02010609060101010101" pitchFamily="49" charset="-122"/>
            </a:endParaRPr>
          </a:p>
        </p:txBody>
      </p:sp>
      <p:sp>
        <p:nvSpPr>
          <p:cNvPr id="4" name="弧形 3"/>
          <p:cNvSpPr/>
          <p:nvPr/>
        </p:nvSpPr>
        <p:spPr bwMode="auto">
          <a:xfrm flipH="1">
            <a:off x="1225550" y="849313"/>
            <a:ext cx="4354513" cy="1423988"/>
          </a:xfrm>
          <a:prstGeom prst="arc">
            <a:avLst>
              <a:gd name="adj1" fmla="val 16364043"/>
              <a:gd name="adj2" fmla="val 21570825"/>
            </a:avLst>
          </a:prstGeom>
          <a:noFill/>
          <a:ln w="28575" cap="flat" cmpd="sng" algn="ctr">
            <a:solidFill>
              <a:srgbClr val="31A7B3"/>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矩形 4"/>
          <p:cNvSpPr/>
          <p:nvPr/>
        </p:nvSpPr>
        <p:spPr>
          <a:xfrm>
            <a:off x="387350" y="1787525"/>
            <a:ext cx="1839913" cy="682625"/>
          </a:xfrm>
          <a:prstGeom prst="rect">
            <a:avLst/>
          </a:prstGeom>
          <a:noFill/>
          <a:ln w="9525">
            <a:noFill/>
          </a:ln>
        </p:spPr>
        <p:txBody>
          <a:bodyPr>
            <a:spAutoFit/>
          </a:bodyPr>
          <a:p>
            <a:pPr eaLnBrk="1" hangingPunct="1">
              <a:lnSpc>
                <a:spcPct val="120000"/>
              </a:lnSpc>
            </a:pPr>
            <a:r>
              <a:rPr lang="zh-CN" altLang="en-US" sz="3200" b="1" dirty="0">
                <a:solidFill>
                  <a:srgbClr val="FF00FF"/>
                </a:solidFill>
                <a:latin typeface="楷体" panose="02010609060101010101" pitchFamily="49" charset="-122"/>
                <a:ea typeface="楷体" panose="02010609060101010101" pitchFamily="49" charset="-122"/>
              </a:rPr>
              <a:t>提出观点</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6" name="矩形 5"/>
          <p:cNvSpPr/>
          <p:nvPr/>
        </p:nvSpPr>
        <p:spPr>
          <a:xfrm>
            <a:off x="387350" y="2320925"/>
            <a:ext cx="1916113" cy="1865313"/>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真理诞生</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于一百个</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问号之后</a:t>
            </a:r>
            <a:endParaRPr lang="zh-CN" altLang="en-US" sz="3200" b="1" dirty="0">
              <a:latin typeface="楷体" panose="02010609060101010101" pitchFamily="49" charset="-122"/>
              <a:ea typeface="楷体" panose="02010609060101010101" pitchFamily="49" charset="-122"/>
            </a:endParaRPr>
          </a:p>
        </p:txBody>
      </p:sp>
      <p:sp>
        <p:nvSpPr>
          <p:cNvPr id="7" name="椭圆 6"/>
          <p:cNvSpPr/>
          <p:nvPr/>
        </p:nvSpPr>
        <p:spPr>
          <a:xfrm>
            <a:off x="220663" y="1562100"/>
            <a:ext cx="2141537" cy="2941638"/>
          </a:xfrm>
          <a:prstGeom prst="ellipse">
            <a:avLst/>
          </a:prstGeom>
          <a:noFill/>
          <a:ln w="38100" cap="flat" cmpd="sng">
            <a:solidFill>
              <a:srgbClr val="31A7B3"/>
            </a:solidFill>
            <a:prstDash val="solid"/>
            <a:headEnd type="none" w="med" len="med"/>
            <a:tailEnd type="none" w="med" len="med"/>
          </a:ln>
        </p:spPr>
        <p:txBody>
          <a:bodyPr/>
          <a:p>
            <a:pPr eaLnBrk="1" hangingPunct="1"/>
            <a:endParaRPr lang="zh-CN" altLang="en-US" sz="1600" dirty="0">
              <a:latin typeface="Arial" panose="020B0604020202020204" pitchFamily="34" charset="0"/>
            </a:endParaRPr>
          </a:p>
        </p:txBody>
      </p:sp>
      <p:sp>
        <p:nvSpPr>
          <p:cNvPr id="8" name="椭圆 7"/>
          <p:cNvSpPr/>
          <p:nvPr/>
        </p:nvSpPr>
        <p:spPr>
          <a:xfrm rot="-5400000">
            <a:off x="2892425" y="1108075"/>
            <a:ext cx="3282950" cy="4108450"/>
          </a:xfrm>
          <a:prstGeom prst="ellipse">
            <a:avLst/>
          </a:prstGeom>
          <a:noFill/>
          <a:ln w="38100" cap="flat" cmpd="sng">
            <a:solidFill>
              <a:srgbClr val="31A7B3"/>
            </a:solidFill>
            <a:prstDash val="solid"/>
            <a:headEnd type="none" w="med" len="med"/>
            <a:tailEnd type="none" w="med" len="med"/>
          </a:ln>
        </p:spPr>
        <p:txBody>
          <a:bodyPr/>
          <a:p>
            <a:pPr eaLnBrk="1" hangingPunct="1"/>
            <a:endParaRPr lang="zh-CN" altLang="en-US" sz="1600" dirty="0">
              <a:latin typeface="Arial" panose="020B0604020202020204" pitchFamily="34" charset="0"/>
            </a:endParaRPr>
          </a:p>
        </p:txBody>
      </p:sp>
      <p:sp>
        <p:nvSpPr>
          <p:cNvPr id="9" name="矩形 8"/>
          <p:cNvSpPr/>
          <p:nvPr/>
        </p:nvSpPr>
        <p:spPr>
          <a:xfrm>
            <a:off x="3543300" y="1622425"/>
            <a:ext cx="1838325" cy="682625"/>
          </a:xfrm>
          <a:prstGeom prst="rect">
            <a:avLst/>
          </a:prstGeom>
          <a:noFill/>
          <a:ln w="9525">
            <a:noFill/>
          </a:ln>
        </p:spPr>
        <p:txBody>
          <a:bodyPr>
            <a:spAutoFit/>
          </a:bodyPr>
          <a:p>
            <a:pPr eaLnBrk="1" hangingPunct="1">
              <a:lnSpc>
                <a:spcPct val="120000"/>
              </a:lnSpc>
            </a:pPr>
            <a:r>
              <a:rPr lang="zh-CN" altLang="en-US" sz="3200" b="1" dirty="0">
                <a:solidFill>
                  <a:srgbClr val="FF00FF"/>
                </a:solidFill>
                <a:latin typeface="楷体" panose="02010609060101010101" pitchFamily="49" charset="-122"/>
                <a:ea typeface="楷体" panose="02010609060101010101" pitchFamily="49" charset="-122"/>
              </a:rPr>
              <a:t>证明观点</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10" name="矩形 9"/>
          <p:cNvSpPr/>
          <p:nvPr/>
        </p:nvSpPr>
        <p:spPr>
          <a:xfrm>
            <a:off x="2662238" y="2192338"/>
            <a:ext cx="3784600" cy="2266950"/>
          </a:xfrm>
          <a:prstGeom prst="rect">
            <a:avLst/>
          </a:prstGeom>
          <a:noFill/>
          <a:ln w="9525">
            <a:noFill/>
          </a:ln>
        </p:spPr>
        <p:txBody>
          <a:bodyPr>
            <a:spAutoFit/>
          </a:bodyPr>
          <a:p>
            <a:pPr eaLnBrk="1" hangingPunct="1">
              <a:lnSpc>
                <a:spcPct val="114000"/>
              </a:lnSpc>
            </a:pPr>
            <a:r>
              <a:rPr lang="zh-CN" altLang="en-US" sz="3100" b="1" dirty="0">
                <a:latin typeface="楷体" panose="02010609060101010101" pitchFamily="49" charset="-122"/>
                <a:ea typeface="楷体" panose="02010609060101010101" pitchFamily="49" charset="-122"/>
              </a:rPr>
              <a:t>制成石蕊试纸</a:t>
            </a:r>
            <a:endParaRPr lang="en-US" altLang="zh-CN" sz="3100" b="1" dirty="0">
              <a:latin typeface="楷体" panose="02010609060101010101" pitchFamily="49" charset="-122"/>
              <a:ea typeface="楷体" panose="02010609060101010101" pitchFamily="49" charset="-122"/>
            </a:endParaRPr>
          </a:p>
          <a:p>
            <a:pPr eaLnBrk="1" hangingPunct="1">
              <a:lnSpc>
                <a:spcPct val="114000"/>
              </a:lnSpc>
            </a:pPr>
            <a:r>
              <a:rPr lang="zh-CN" altLang="en-US" sz="3100" b="1" dirty="0">
                <a:latin typeface="楷体" panose="02010609060101010101" pitchFamily="49" charset="-122"/>
                <a:ea typeface="楷体" panose="02010609060101010101" pitchFamily="49" charset="-122"/>
              </a:rPr>
              <a:t>提出“大陆漂移学说”</a:t>
            </a:r>
            <a:endParaRPr lang="en-US" altLang="zh-CN" sz="3100" b="1" dirty="0">
              <a:latin typeface="楷体" panose="02010609060101010101" pitchFamily="49" charset="-122"/>
              <a:ea typeface="楷体" panose="02010609060101010101" pitchFamily="49" charset="-122"/>
            </a:endParaRPr>
          </a:p>
          <a:p>
            <a:pPr eaLnBrk="1" hangingPunct="1">
              <a:lnSpc>
                <a:spcPct val="114000"/>
              </a:lnSpc>
            </a:pPr>
            <a:r>
              <a:rPr lang="zh-CN" altLang="en-US" sz="3100" b="1" dirty="0">
                <a:latin typeface="楷体" panose="02010609060101010101" pitchFamily="49" charset="-122"/>
                <a:ea typeface="楷体" panose="02010609060101010101" pitchFamily="49" charset="-122"/>
              </a:rPr>
              <a:t>睡觉时眼珠转动与做梦有关</a:t>
            </a:r>
            <a:endParaRPr lang="zh-CN" altLang="en-US" sz="3100" b="1" dirty="0">
              <a:latin typeface="楷体" panose="02010609060101010101" pitchFamily="49" charset="-122"/>
              <a:ea typeface="楷体" panose="02010609060101010101" pitchFamily="49" charset="-122"/>
            </a:endParaRPr>
          </a:p>
        </p:txBody>
      </p:sp>
      <p:sp>
        <p:nvSpPr>
          <p:cNvPr id="11" name="弧形 10"/>
          <p:cNvSpPr/>
          <p:nvPr/>
        </p:nvSpPr>
        <p:spPr bwMode="auto">
          <a:xfrm>
            <a:off x="3722688" y="849313"/>
            <a:ext cx="4156075" cy="1566863"/>
          </a:xfrm>
          <a:prstGeom prst="arc">
            <a:avLst>
              <a:gd name="adj1" fmla="val 16364043"/>
              <a:gd name="adj2" fmla="val 21501823"/>
            </a:avLst>
          </a:prstGeom>
          <a:noFill/>
          <a:ln w="28575" cap="flat" cmpd="sng" algn="ctr">
            <a:solidFill>
              <a:srgbClr val="31A7B3"/>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2" name="椭圆 11"/>
          <p:cNvSpPr/>
          <p:nvPr/>
        </p:nvSpPr>
        <p:spPr>
          <a:xfrm>
            <a:off x="6670675" y="1562100"/>
            <a:ext cx="2298700" cy="2941638"/>
          </a:xfrm>
          <a:prstGeom prst="ellipse">
            <a:avLst/>
          </a:prstGeom>
          <a:noFill/>
          <a:ln w="38100" cap="flat" cmpd="sng">
            <a:solidFill>
              <a:srgbClr val="31A7B3"/>
            </a:solidFill>
            <a:prstDash val="solid"/>
            <a:headEnd type="none" w="med" len="med"/>
            <a:tailEnd type="none" w="med" len="med"/>
          </a:ln>
        </p:spPr>
        <p:txBody>
          <a:bodyPr/>
          <a:p>
            <a:pPr eaLnBrk="1" hangingPunct="1"/>
            <a:endParaRPr lang="zh-CN" altLang="en-US" sz="1600" dirty="0">
              <a:latin typeface="Arial" panose="020B0604020202020204" pitchFamily="34" charset="0"/>
            </a:endParaRPr>
          </a:p>
        </p:txBody>
      </p:sp>
      <p:sp>
        <p:nvSpPr>
          <p:cNvPr id="13" name="矩形 12"/>
          <p:cNvSpPr/>
          <p:nvPr/>
        </p:nvSpPr>
        <p:spPr>
          <a:xfrm>
            <a:off x="6935788" y="1811338"/>
            <a:ext cx="1838325" cy="682625"/>
          </a:xfrm>
          <a:prstGeom prst="rect">
            <a:avLst/>
          </a:prstGeom>
          <a:noFill/>
          <a:ln w="9525">
            <a:noFill/>
          </a:ln>
        </p:spPr>
        <p:txBody>
          <a:bodyPr>
            <a:spAutoFit/>
          </a:bodyPr>
          <a:p>
            <a:pPr eaLnBrk="1" hangingPunct="1">
              <a:lnSpc>
                <a:spcPct val="120000"/>
              </a:lnSpc>
            </a:pPr>
            <a:r>
              <a:rPr lang="zh-CN" altLang="en-US" sz="3200" b="1" dirty="0">
                <a:solidFill>
                  <a:srgbClr val="FF00FF"/>
                </a:solidFill>
                <a:latin typeface="楷体" panose="02010609060101010101" pitchFamily="49" charset="-122"/>
                <a:ea typeface="楷体" panose="02010609060101010101" pitchFamily="49" charset="-122"/>
              </a:rPr>
              <a:t>总结观点</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14" name="矩形 13"/>
          <p:cNvSpPr/>
          <p:nvPr/>
        </p:nvSpPr>
        <p:spPr>
          <a:xfrm>
            <a:off x="6926263" y="2319338"/>
            <a:ext cx="1916112" cy="186531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见微知著</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善于发问</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不断探索</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000000"/>
                                          </p:val>
                                        </p:tav>
                                        <p:tav tm="100000">
                                          <p:val>
                                            <p:strVal val="#ppt_w"/>
                                          </p:val>
                                        </p:tav>
                                      </p:tavLst>
                                    </p:anim>
                                    <p:anim calcmode="lin" valueType="num">
                                      <p:cBhvr>
                                        <p:cTn id="41" dur="500" fill="hold"/>
                                        <p:tgtEl>
                                          <p:spTgt spid="10"/>
                                        </p:tgtEl>
                                        <p:attrNameLst>
                                          <p:attrName>ppt_h</p:attrName>
                                        </p:attrNameLst>
                                      </p:cBhvr>
                                      <p:tavLst>
                                        <p:tav tm="0">
                                          <p:val>
                                            <p:fltVal val="0.000000"/>
                                          </p:val>
                                        </p:tav>
                                        <p:tav tm="100000">
                                          <p:val>
                                            <p:strVal val="#ppt_h"/>
                                          </p:val>
                                        </p:tav>
                                      </p:tavLst>
                                    </p:anim>
                                    <p:animEffect transition="in" filter="fade">
                                      <p:cBhvr>
                                        <p:cTn id="42" dur="500"/>
                                        <p:tgtEl>
                                          <p:spTgt spid="10"/>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000000"/>
                                          </p:val>
                                        </p:tav>
                                        <p:tav tm="100000">
                                          <p:val>
                                            <p:strVal val="#ppt_w"/>
                                          </p:val>
                                        </p:tav>
                                      </p:tavLst>
                                    </p:anim>
                                    <p:anim calcmode="lin" valueType="num">
                                      <p:cBhvr>
                                        <p:cTn id="51" dur="500" fill="hold"/>
                                        <p:tgtEl>
                                          <p:spTgt spid="13"/>
                                        </p:tgtEl>
                                        <p:attrNameLst>
                                          <p:attrName>ppt_h</p:attrName>
                                        </p:attrNameLst>
                                      </p:cBhvr>
                                      <p:tavLst>
                                        <p:tav tm="0">
                                          <p:val>
                                            <p:fltVal val="0.000000"/>
                                          </p:val>
                                        </p:tav>
                                        <p:tav tm="100000">
                                          <p:val>
                                            <p:strVal val="#ppt_h"/>
                                          </p:val>
                                        </p:tav>
                                      </p:tavLst>
                                    </p:anim>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randombar(horizontal)">
                                      <p:cBhvr>
                                        <p:cTn id="57" dur="500"/>
                                        <p:tgtEl>
                                          <p:spTgt spid="14"/>
                                        </p:tgtEl>
                                      </p:cBhvr>
                                    </p:animEffect>
                                  </p:childTnLst>
                                </p:cTn>
                              </p:par>
                            </p:childTnLst>
                          </p:cTn>
                        </p:par>
                        <p:par>
                          <p:cTn id="58" fill="hold">
                            <p:stCondLst>
                              <p:cond delay="500"/>
                            </p:stCondLst>
                            <p:childTnLst>
                              <p:par>
                                <p:cTn id="59" presetID="22" presetClass="entr" presetSubtype="2"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right)">
                                      <p:cBhvr>
                                        <p:cTn id="6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animBg="1"/>
      <p:bldP spid="8" grpId="0" animBg="1"/>
      <p:bldP spid="9" grpId="0"/>
      <p:bldP spid="10" grpId="0"/>
      <p:bldP spid="12" grpId="0" animBg="1"/>
      <p:bldP spid="13"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1266" name="图片 2"/>
          <p:cNvPicPr>
            <a:picLocks noChangeAspect="1"/>
          </p:cNvPicPr>
          <p:nvPr/>
        </p:nvPicPr>
        <p:blipFill>
          <a:blip r:embed="rId2"/>
          <a:stretch>
            <a:fillRect/>
          </a:stretch>
        </p:blipFill>
        <p:spPr>
          <a:xfrm>
            <a:off x="12700" y="2832100"/>
            <a:ext cx="9144000" cy="2303463"/>
          </a:xfrm>
          <a:prstGeom prst="rect">
            <a:avLst/>
          </a:prstGeom>
          <a:noFill/>
          <a:ln w="9525">
            <a:noFill/>
          </a:ln>
        </p:spPr>
      </p:pic>
      <p:sp>
        <p:nvSpPr>
          <p:cNvPr id="2" name="椭圆 1"/>
          <p:cNvSpPr/>
          <p:nvPr/>
        </p:nvSpPr>
        <p:spPr>
          <a:xfrm>
            <a:off x="906463" y="3638550"/>
            <a:ext cx="720725" cy="719138"/>
          </a:xfrm>
          <a:prstGeom prst="ellipse">
            <a:avLst/>
          </a:prstGeom>
          <a:solidFill>
            <a:srgbClr val="E72D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268" name="标题 1"/>
          <p:cNvSpPr txBox="1"/>
          <p:nvPr/>
        </p:nvSpPr>
        <p:spPr>
          <a:xfrm>
            <a:off x="487363" y="3586163"/>
            <a:ext cx="8496300" cy="863600"/>
          </a:xfrm>
          <a:prstGeom prst="rect">
            <a:avLst/>
          </a:prstGeom>
          <a:noFill/>
          <a:ln w="9525">
            <a:noFill/>
          </a:ln>
        </p:spPr>
        <p:txBody>
          <a:bodyPr/>
          <a:p>
            <a:pPr algn="ctr" defTabSz="850900" eaLnBrk="1" hangingPunct="1"/>
            <a:r>
              <a:rPr lang="en-US" altLang="zh-CN" sz="4400" b="1" dirty="0">
                <a:latin typeface="楷体" panose="02010609060101010101" pitchFamily="49" charset="-122"/>
                <a:ea typeface="楷体" panose="02010609060101010101" pitchFamily="49" charset="-122"/>
              </a:rPr>
              <a:t>15 </a:t>
            </a:r>
            <a:r>
              <a:rPr lang="zh-CN" altLang="en-US" sz="4400" b="1" dirty="0">
                <a:latin typeface="楷体" panose="02010609060101010101" pitchFamily="49" charset="-122"/>
                <a:ea typeface="楷体" panose="02010609060101010101" pitchFamily="49" charset="-122"/>
              </a:rPr>
              <a:t>真理诞生于一百个问号之后</a:t>
            </a:r>
            <a:endParaRPr lang="zh-CN" altLang="en-US" sz="4400" b="1" dirty="0">
              <a:latin typeface="楷体" panose="02010609060101010101" pitchFamily="49" charset="-122"/>
              <a:ea typeface="楷体" panose="02010609060101010101" pitchFamily="49" charset="-122"/>
            </a:endParaRPr>
          </a:p>
        </p:txBody>
      </p:sp>
      <p:pic>
        <p:nvPicPr>
          <p:cNvPr id="11269" name="图片 2"/>
          <p:cNvPicPr>
            <a:picLocks noChangeAspect="1"/>
          </p:cNvPicPr>
          <p:nvPr/>
        </p:nvPicPr>
        <p:blipFill>
          <a:blip r:embed="rId3"/>
          <a:srcRect l="34093"/>
          <a:stretch>
            <a:fillRect/>
          </a:stretch>
        </p:blipFill>
        <p:spPr>
          <a:xfrm>
            <a:off x="250825" y="246063"/>
            <a:ext cx="2366963" cy="46355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1"/>
          <p:cNvSpPr txBox="1"/>
          <p:nvPr/>
        </p:nvSpPr>
        <p:spPr>
          <a:xfrm>
            <a:off x="971550" y="915988"/>
            <a:ext cx="7345363" cy="1273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想一想“？”代表课题中的哪个词语，“！”又代表课题中的哪个词语。</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3492500" y="2571750"/>
            <a:ext cx="2087563" cy="682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？：问号</a:t>
            </a:r>
            <a:endParaRPr lang="zh-CN" altLang="en-US" sz="3200" b="1" dirty="0">
              <a:solidFill>
                <a:srgbClr val="0033CC"/>
              </a:solidFill>
              <a:latin typeface="宋体" panose="02010600030101010101" pitchFamily="2" charset="-122"/>
            </a:endParaRPr>
          </a:p>
        </p:txBody>
      </p:sp>
      <p:sp>
        <p:nvSpPr>
          <p:cNvPr id="4" name="文本框 3"/>
          <p:cNvSpPr txBox="1"/>
          <p:nvPr/>
        </p:nvSpPr>
        <p:spPr>
          <a:xfrm>
            <a:off x="3492500" y="3421063"/>
            <a:ext cx="2087563" cy="682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！：真理</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1"/>
          <p:cNvSpPr txBox="1"/>
          <p:nvPr/>
        </p:nvSpPr>
        <p:spPr>
          <a:xfrm>
            <a:off x="900113" y="884238"/>
            <a:ext cx="7345362" cy="682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你们知道哪些真理？</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900113" y="1924050"/>
            <a:ext cx="7488237" cy="119538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真理唯一可靠的标准就是永远自相符合。</a:t>
            </a:r>
            <a:endParaRPr lang="en-US" altLang="zh-CN" sz="3200" b="1" dirty="0">
              <a:latin typeface="宋体" panose="02010600030101010101" pitchFamily="2" charset="-122"/>
            </a:endParaRPr>
          </a:p>
          <a:p>
            <a:pPr eaLnBrk="1" hangingPunct="1">
              <a:lnSpc>
                <a:spcPct val="120000"/>
              </a:lnSpc>
            </a:pPr>
            <a:r>
              <a:rPr lang="en-US" altLang="zh-CN" sz="3200" b="1" dirty="0">
                <a:latin typeface="宋体" panose="02010600030101010101" pitchFamily="2"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宋体" panose="02010600030101010101" pitchFamily="2" charset="-122"/>
              </a:rPr>
              <a:t>欧文</a:t>
            </a:r>
            <a:endParaRPr lang="zh-CN" altLang="en-US" sz="3200" b="1" dirty="0">
              <a:latin typeface="宋体" panose="02010600030101010101" pitchFamily="2" charset="-122"/>
            </a:endParaRPr>
          </a:p>
        </p:txBody>
      </p:sp>
      <p:sp>
        <p:nvSpPr>
          <p:cNvPr id="5" name="文本框 4"/>
          <p:cNvSpPr txBox="1"/>
          <p:nvPr/>
        </p:nvSpPr>
        <p:spPr>
          <a:xfrm>
            <a:off x="900113" y="3151188"/>
            <a:ext cx="7488237" cy="1195387"/>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时间是真理的挚友。</a:t>
            </a:r>
            <a:endParaRPr lang="en-US" altLang="zh-CN" sz="3200" b="1" dirty="0">
              <a:latin typeface="宋体" panose="02010600030101010101" pitchFamily="2" charset="-122"/>
            </a:endParaRPr>
          </a:p>
          <a:p>
            <a:pPr eaLnBrk="1" hangingPunct="1">
              <a:lnSpc>
                <a:spcPct val="120000"/>
              </a:lnSpc>
            </a:pPr>
            <a:r>
              <a:rPr lang="en-US" altLang="zh-CN" sz="3200" b="1" dirty="0">
                <a:latin typeface="宋体" panose="02010600030101010101" pitchFamily="2"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宋体" panose="02010600030101010101" pitchFamily="2" charset="-122"/>
              </a:rPr>
              <a:t>科尔顿</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
          <p:cNvSpPr txBox="1"/>
          <p:nvPr/>
        </p:nvSpPr>
        <p:spPr>
          <a:xfrm>
            <a:off x="1042988" y="1058863"/>
            <a:ext cx="6624637" cy="304800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以上的名言警句、公式等都阐明了真实的道理，都被实践证实是正确的，所以我们称它们为真理。这些真理在生活中被广泛运用，指导着我们的言行。</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
          <p:cNvSpPr txBox="1"/>
          <p:nvPr/>
        </p:nvSpPr>
        <p:spPr>
          <a:xfrm>
            <a:off x="755650" y="288925"/>
            <a:ext cx="1871663" cy="604838"/>
          </a:xfrm>
          <a:prstGeom prst="rect">
            <a:avLst/>
          </a:prstGeom>
          <a:noFill/>
          <a:ln w="9525">
            <a:noFill/>
          </a:ln>
        </p:spPr>
        <p:txBody>
          <a:bodyPr>
            <a:spAutoFit/>
          </a:bodyPr>
          <a:p>
            <a:pPr eaLnBrk="1" hangingPunct="1">
              <a:lnSpc>
                <a:spcPct val="120000"/>
              </a:lnSpc>
            </a:pPr>
            <a:r>
              <a:rPr lang="zh-CN" altLang="en-US" sz="3200" b="1" dirty="0">
                <a:solidFill>
                  <a:srgbClr val="EFBE4D"/>
                </a:solidFill>
                <a:latin typeface="黑体" panose="02010609060101010101" pitchFamily="49" charset="-122"/>
                <a:ea typeface="黑体" panose="02010609060101010101" pitchFamily="49" charset="-122"/>
              </a:rPr>
              <a:t>初读课文</a:t>
            </a:r>
            <a:endParaRPr lang="zh-CN" altLang="en-US" sz="3200" b="1" dirty="0">
              <a:solidFill>
                <a:srgbClr val="EFBE4D"/>
              </a:solidFill>
              <a:latin typeface="黑体" panose="02010609060101010101" pitchFamily="49" charset="-122"/>
              <a:ea typeface="黑体" panose="02010609060101010101" pitchFamily="49" charset="-122"/>
            </a:endParaRPr>
          </a:p>
        </p:txBody>
      </p:sp>
      <p:sp>
        <p:nvSpPr>
          <p:cNvPr id="15363" name="文本框 2"/>
          <p:cNvSpPr txBox="1"/>
          <p:nvPr/>
        </p:nvSpPr>
        <p:spPr>
          <a:xfrm>
            <a:off x="412750" y="889000"/>
            <a:ext cx="8424863" cy="1273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自读课文，自学生字词。先把句子读通顺，再朗读课文。</a:t>
            </a:r>
            <a:endParaRPr lang="zh-CN" altLang="en-US" sz="3200" b="1" dirty="0">
              <a:latin typeface="楷体" panose="02010609060101010101" pitchFamily="49" charset="-122"/>
              <a:ea typeface="楷体" panose="02010609060101010101" pitchFamily="49" charset="-122"/>
            </a:endParaRPr>
          </a:p>
        </p:txBody>
      </p:sp>
      <p:grpSp>
        <p:nvGrpSpPr>
          <p:cNvPr id="7" name="组合 6"/>
          <p:cNvGrpSpPr/>
          <p:nvPr/>
        </p:nvGrpSpPr>
        <p:grpSpPr>
          <a:xfrm>
            <a:off x="862013" y="2284413"/>
            <a:ext cx="7526337" cy="2133600"/>
            <a:chOff x="844715" y="2427734"/>
            <a:chExt cx="7526335" cy="2132892"/>
          </a:xfrm>
        </p:grpSpPr>
        <p:sp>
          <p:nvSpPr>
            <p:cNvPr id="15365" name="文本框 3"/>
            <p:cNvSpPr txBox="1"/>
            <p:nvPr/>
          </p:nvSpPr>
          <p:spPr>
            <a:xfrm>
              <a:off x="1098388" y="2428442"/>
              <a:ext cx="7200279" cy="2132184"/>
            </a:xfrm>
            <a:prstGeom prst="rect">
              <a:avLst/>
            </a:prstGeom>
            <a:noFill/>
            <a:ln w="9525">
              <a:noFill/>
            </a:ln>
          </p:spPr>
          <p:txBody>
            <a:bodyPr>
              <a:spAutoFit/>
            </a:bodyPr>
            <a:p>
              <a:pPr eaLnBrk="1" hangingPunct="1">
                <a:lnSpc>
                  <a:spcPct val="130000"/>
                </a:lnSpc>
              </a:pPr>
              <a:r>
                <a:rPr lang="zh-CN" altLang="en-US" sz="3400" b="1" dirty="0">
                  <a:latin typeface="楷体" panose="02010609060101010101" pitchFamily="49" charset="-122"/>
                  <a:ea typeface="楷体" panose="02010609060101010101" pitchFamily="49" charset="-122"/>
                </a:rPr>
                <a:t>真理  司空见惯  疑问  花圃  搜集  蚯蚓  实验  阶段  事例  见微知著  灵感  领域  机遇</a:t>
              </a:r>
              <a:endParaRPr lang="zh-CN" altLang="en-US" sz="3400" b="1" dirty="0">
                <a:latin typeface="楷体" panose="02010609060101010101" pitchFamily="49" charset="-122"/>
                <a:ea typeface="楷体" panose="02010609060101010101" pitchFamily="49" charset="-122"/>
              </a:endParaRPr>
            </a:p>
          </p:txBody>
        </p:sp>
        <p:sp>
          <p:nvSpPr>
            <p:cNvPr id="6" name="圆角矩形 5"/>
            <p:cNvSpPr/>
            <p:nvPr/>
          </p:nvSpPr>
          <p:spPr>
            <a:xfrm>
              <a:off x="844715" y="2427734"/>
              <a:ext cx="7526335" cy="2132892"/>
            </a:xfrm>
            <a:prstGeom prst="roundRect">
              <a:avLst/>
            </a:prstGeom>
            <a:noFill/>
            <a:ln w="3810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2"/>
          <p:cNvSpPr txBox="1"/>
          <p:nvPr/>
        </p:nvSpPr>
        <p:spPr>
          <a:xfrm>
            <a:off x="971550" y="1635125"/>
            <a:ext cx="1944688" cy="60483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司空见惯：</a:t>
            </a:r>
            <a:endParaRPr lang="zh-CN" altLang="en-US" sz="3200" b="1" dirty="0">
              <a:latin typeface="楷体" panose="02010609060101010101" pitchFamily="49" charset="-122"/>
              <a:ea typeface="楷体" panose="02010609060101010101" pitchFamily="49" charset="-122"/>
            </a:endParaRPr>
          </a:p>
        </p:txBody>
      </p:sp>
      <p:sp>
        <p:nvSpPr>
          <p:cNvPr id="16387" name="文本框 3"/>
          <p:cNvSpPr txBox="1"/>
          <p:nvPr/>
        </p:nvSpPr>
        <p:spPr>
          <a:xfrm>
            <a:off x="971550" y="2571750"/>
            <a:ext cx="1944688" cy="60483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见微知著：</a:t>
            </a:r>
            <a:endParaRPr lang="zh-CN" altLang="en-US" sz="3200" b="1" dirty="0">
              <a:latin typeface="楷体" panose="02010609060101010101" pitchFamily="49" charset="-122"/>
              <a:ea typeface="楷体" panose="02010609060101010101" pitchFamily="49" charset="-122"/>
            </a:endParaRPr>
          </a:p>
        </p:txBody>
      </p:sp>
      <p:sp>
        <p:nvSpPr>
          <p:cNvPr id="5" name="TextBox 15"/>
          <p:cNvSpPr txBox="1"/>
          <p:nvPr/>
        </p:nvSpPr>
        <p:spPr>
          <a:xfrm>
            <a:off x="3132138" y="1635125"/>
            <a:ext cx="4570412" cy="619125"/>
          </a:xfrm>
          <a:prstGeom prst="rect">
            <a:avLst/>
          </a:prstGeom>
          <a:noFill/>
          <a:ln w="9525">
            <a:noFill/>
          </a:ln>
        </p:spPr>
        <p:txBody>
          <a:bodyPr lIns="68580" tIns="34290" rIns="68580" bIns="34290">
            <a:spAutoFit/>
          </a:bodyPr>
          <a:p>
            <a:pPr eaLnBrk="1" hangingPunct="1">
              <a:lnSpc>
                <a:spcPct val="130000"/>
              </a:lnSpc>
            </a:pPr>
            <a:r>
              <a:rPr lang="zh-CN" altLang="en-US" sz="3200" b="1" dirty="0">
                <a:solidFill>
                  <a:srgbClr val="0033CC"/>
                </a:solidFill>
                <a:latin typeface="楷体" panose="02010609060101010101" pitchFamily="49" charset="-122"/>
                <a:ea typeface="楷体" panose="02010609060101010101" pitchFamily="49" charset="-122"/>
              </a:rPr>
              <a:t>看得多了，不以为奇。</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16389" name="文本框 2"/>
          <p:cNvSpPr txBox="1"/>
          <p:nvPr/>
        </p:nvSpPr>
        <p:spPr>
          <a:xfrm>
            <a:off x="3492500" y="719138"/>
            <a:ext cx="2087563" cy="646112"/>
          </a:xfrm>
          <a:prstGeom prst="rect">
            <a:avLst/>
          </a:prstGeom>
          <a:noFill/>
          <a:ln w="9525">
            <a:noFill/>
          </a:ln>
        </p:spPr>
        <p:txBody>
          <a:bodyPr>
            <a:spAutoFit/>
          </a:bodyPr>
          <a:p>
            <a:r>
              <a:rPr lang="zh-CN" altLang="en-US" sz="3600" b="1" dirty="0">
                <a:solidFill>
                  <a:srgbClr val="FF0066"/>
                </a:solidFill>
                <a:latin typeface="楷体" panose="02010609060101010101" pitchFamily="49" charset="-122"/>
                <a:ea typeface="楷体" panose="02010609060101010101" pitchFamily="49" charset="-122"/>
              </a:rPr>
              <a:t>词语解释</a:t>
            </a:r>
            <a:endParaRPr lang="zh-CN" altLang="en-US" sz="3600" b="1" dirty="0">
              <a:solidFill>
                <a:srgbClr val="FF0066"/>
              </a:solidFill>
              <a:latin typeface="楷体" panose="02010609060101010101" pitchFamily="49" charset="-122"/>
              <a:ea typeface="楷体" panose="02010609060101010101" pitchFamily="49" charset="-122"/>
            </a:endParaRPr>
          </a:p>
        </p:txBody>
      </p:sp>
      <p:sp>
        <p:nvSpPr>
          <p:cNvPr id="7" name="TextBox 15"/>
          <p:cNvSpPr txBox="1"/>
          <p:nvPr/>
        </p:nvSpPr>
        <p:spPr>
          <a:xfrm>
            <a:off x="3132138" y="2547938"/>
            <a:ext cx="5113337" cy="1258887"/>
          </a:xfrm>
          <a:prstGeom prst="rect">
            <a:avLst/>
          </a:prstGeom>
          <a:noFill/>
          <a:ln w="9525">
            <a:noFill/>
          </a:ln>
        </p:spPr>
        <p:txBody>
          <a:bodyPr lIns="68580" tIns="34290" rIns="68580" bIns="34290">
            <a:spAutoFit/>
          </a:bodyPr>
          <a:p>
            <a:pPr eaLnBrk="1" hangingPunct="1">
              <a:lnSpc>
                <a:spcPct val="130000"/>
              </a:lnSpc>
            </a:pPr>
            <a:r>
              <a:rPr lang="zh-CN" altLang="en-US" sz="3200" b="1" dirty="0">
                <a:solidFill>
                  <a:srgbClr val="0033CC"/>
                </a:solidFill>
                <a:latin typeface="楷体" panose="02010609060101010101" pitchFamily="49" charset="-122"/>
                <a:ea typeface="楷体" panose="02010609060101010101" pitchFamily="49" charset="-122"/>
              </a:rPr>
              <a:t>见到一点儿苗头就能知道它的发展趋向或问题的实质。</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eaLnBrk="1" hangingPunct="1">
          <a:lnSpc>
            <a:spcPct val="120000"/>
          </a:lnSpc>
          <a:defRPr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2490</Words>
  <Application>WPS 演示</Application>
  <PresentationFormat/>
  <Paragraphs>249</Paragraphs>
  <Slides>38</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38</vt:i4>
      </vt:variant>
    </vt:vector>
  </HeadingPairs>
  <TitlesOfParts>
    <vt:vector size="51" baseType="lpstr">
      <vt:lpstr>Arial</vt:lpstr>
      <vt:lpstr>宋体</vt:lpstr>
      <vt:lpstr>Wingdings</vt:lpstr>
      <vt:lpstr>Calibri</vt:lpstr>
      <vt:lpstr>楷体</vt:lpstr>
      <vt:lpstr>黑体</vt:lpstr>
      <vt:lpstr>微软雅黑</vt:lpstr>
      <vt:lpstr>Arial Unicode MS</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yitifen.tmall.com</dc:creator>
  <cp:lastModifiedBy>上帝掷骰子吗</cp:lastModifiedBy>
  <cp:revision>2</cp:revision>
  <dcterms:created xsi:type="dcterms:W3CDTF">2023-11-01T00:30:00Z</dcterms:created>
  <dcterms:modified xsi:type="dcterms:W3CDTF">2023-11-13T12:11:41Z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9E4AA29C202242539727FC6E7618C6C2_13</vt:lpwstr>
  </property>
  <property fmtid="{D5CDD505-2E9C-101B-9397-08002B2CF9AE}" pid="4" name="KSOProductBuildVer">
    <vt:lpwstr>2052-12.1.0.15374</vt:lpwstr>
  </property>
</Properties>
</file>