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7" r:id="rId4"/>
  </p:sldMasterIdLst>
  <p:notesMasterIdLst>
    <p:notesMasterId r:id="rId28"/>
  </p:notesMasterIdLst>
  <p:handoutMasterIdLst>
    <p:handoutMasterId r:id="rId29"/>
  </p:handoutMasterIdLst>
  <p:sldIdLst>
    <p:sldId id="380" r:id="rId5"/>
    <p:sldId id="381" r:id="rId6"/>
    <p:sldId id="257" r:id="rId7"/>
    <p:sldId id="382" r:id="rId8"/>
    <p:sldId id="383" r:id="rId9"/>
    <p:sldId id="385" r:id="rId10"/>
    <p:sldId id="386" r:id="rId11"/>
    <p:sldId id="387" r:id="rId12"/>
    <p:sldId id="388" r:id="rId13"/>
    <p:sldId id="390" r:id="rId14"/>
    <p:sldId id="389" r:id="rId15"/>
    <p:sldId id="391" r:id="rId16"/>
    <p:sldId id="392" r:id="rId17"/>
    <p:sldId id="393" r:id="rId18"/>
    <p:sldId id="394" r:id="rId19"/>
    <p:sldId id="395" r:id="rId20"/>
    <p:sldId id="396" r:id="rId21"/>
    <p:sldId id="403" r:id="rId22"/>
    <p:sldId id="397" r:id="rId23"/>
    <p:sldId id="398" r:id="rId24"/>
    <p:sldId id="399" r:id="rId25"/>
    <p:sldId id="400" r:id="rId26"/>
    <p:sldId id="408" r:id="rId27"/>
  </p:sldIdLst>
  <p:sldSz cx="9144000" cy="5143500"/>
  <p:notesSz cx="6858000" cy="9144000"/>
  <p:custDataLst>
    <p:tags r:id="rId33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2" autoAdjust="0"/>
    <p:restoredTop sz="96353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7F5AEB0A-1EFF-4624-9D4E-F188AC4CA3C2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7A969AE-121A-4170-8412-587CAC982605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3C5FBD8-85DD-4F3A-98B4-25A50A2300B9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CA7A661-05E4-4F4A-B361-8A0E1BF8AD51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9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3"/>
          <p:cNvPicPr>
            <a:picLocks noChangeAspect="1"/>
          </p:cNvPicPr>
          <p:nvPr/>
        </p:nvPicPr>
        <p:blipFill>
          <a:blip r:embed="rId4"/>
          <a:srcRect b="13921"/>
          <a:stretch>
            <a:fillRect/>
          </a:stretch>
        </p:blipFill>
        <p:spPr>
          <a:xfrm>
            <a:off x="8294688" y="3968750"/>
            <a:ext cx="927100" cy="1174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文本框 3"/>
          <p:cNvSpPr txBox="1">
            <a:spLocks noChangeArrowheads="1"/>
          </p:cNvSpPr>
          <p:nvPr/>
        </p:nvSpPr>
        <p:spPr bwMode="auto">
          <a:xfrm>
            <a:off x="8220075" y="4589463"/>
            <a:ext cx="312738" cy="5540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1"/>
            <a:r>
              <a:rPr lang="zh-CN" altLang="en-US" sz="1000" b="1">
                <a:latin typeface="宋体" panose="02010600030101010101" pitchFamily="2" charset="-122"/>
              </a:rPr>
              <a:t>龙</a:t>
            </a:r>
            <a:endParaRPr lang="en-US" altLang="zh-CN" sz="10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1000" b="1">
                <a:latin typeface="宋体" panose="02010600030101010101" pitchFamily="2" charset="-122"/>
              </a:rPr>
              <a:t>小</a:t>
            </a:r>
            <a:endParaRPr lang="en-US" altLang="zh-CN" sz="10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1000" b="1">
                <a:latin typeface="宋体" panose="02010600030101010101" pitchFamily="2" charset="-122"/>
              </a:rPr>
              <a:t>五</a:t>
            </a:r>
            <a:endParaRPr lang="zh-CN" altLang="en-US" sz="1000" b="1">
              <a:latin typeface="宋体" panose="02010600030101010101" pitchFamily="2" charset="-122"/>
            </a:endParaRPr>
          </a:p>
        </p:txBody>
      </p:sp>
      <p:pic>
        <p:nvPicPr>
          <p:cNvPr id="1029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5875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988" y="-658812"/>
            <a:ext cx="6835775" cy="5964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A5D1FE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50"/>
            <a:ext cx="1768475" cy="1482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100" y="2855913"/>
            <a:ext cx="1863725" cy="2159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Picture 2"/>
          <p:cNvPicPr>
            <a:picLocks noChangeAspect="1"/>
          </p:cNvPicPr>
          <p:nvPr/>
        </p:nvPicPr>
        <p:blipFill>
          <a:blip r:embed="rId4"/>
          <a:srcRect l="69850"/>
          <a:stretch>
            <a:fillRect/>
          </a:stretch>
        </p:blipFill>
        <p:spPr>
          <a:xfrm>
            <a:off x="7380288" y="-165100"/>
            <a:ext cx="2176462" cy="1533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4101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22625"/>
            <a:ext cx="9144000" cy="1919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4102" name="图片 5"/>
          <p:cNvPicPr>
            <a:picLocks noChangeAspect="1"/>
          </p:cNvPicPr>
          <p:nvPr/>
        </p:nvPicPr>
        <p:blipFill>
          <a:blip r:embed="rId6"/>
          <a:srcRect t="47462"/>
          <a:stretch>
            <a:fillRect/>
          </a:stretch>
        </p:blipFill>
        <p:spPr>
          <a:xfrm>
            <a:off x="1552575" y="2932113"/>
            <a:ext cx="6035675" cy="254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3" name="Picture 2"/>
          <p:cNvPicPr>
            <a:picLocks noChangeAspect="1"/>
          </p:cNvPicPr>
          <p:nvPr/>
        </p:nvPicPr>
        <p:blipFill>
          <a:blip r:embed="rId4"/>
          <a:srcRect r="87030"/>
          <a:stretch>
            <a:fillRect/>
          </a:stretch>
        </p:blipFill>
        <p:spPr>
          <a:xfrm>
            <a:off x="179388" y="-596900"/>
            <a:ext cx="936625" cy="1533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4104" name="文本框 7"/>
          <p:cNvSpPr txBox="1"/>
          <p:nvPr/>
        </p:nvSpPr>
        <p:spPr>
          <a:xfrm rot="20132266">
            <a:off x="3678573" y="2340917"/>
            <a:ext cx="178685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rgbClr val="A5D1FE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1"/>
          <p:cNvGrpSpPr/>
          <p:nvPr/>
        </p:nvGrpSpPr>
        <p:grpSpPr>
          <a:xfrm>
            <a:off x="0" y="-463550"/>
            <a:ext cx="9158288" cy="5607050"/>
            <a:chOff x="0" y="-608806"/>
            <a:chExt cx="12199938" cy="7468394"/>
          </a:xfrm>
        </p:grpSpPr>
        <p:sp>
          <p:nvSpPr>
            <p:cNvPr id="5123" name="圆角矩形 2"/>
            <p:cNvSpPr/>
            <p:nvPr/>
          </p:nvSpPr>
          <p:spPr>
            <a:xfrm>
              <a:off x="338358" y="279282"/>
              <a:ext cx="11518992" cy="6480926"/>
            </a:xfrm>
            <a:prstGeom prst="roundRect">
              <a:avLst>
                <a:gd name="adj" fmla="val 8032"/>
              </a:avLst>
            </a:prstGeom>
            <a:noFill/>
            <a:ln w="28575" cap="rnd">
              <a:solidFill>
                <a:schemeClr val="bg1"/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pic>
          <p:nvPicPr>
            <p:cNvPr id="5124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298951"/>
              <a:ext cx="12199938" cy="25606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/>
          </p:spPr>
        </p:pic>
        <p:pic>
          <p:nvPicPr>
            <p:cNvPr id="5125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326187" y="-608806"/>
              <a:ext cx="5498887" cy="25908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rgbClr val="A5D1FE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3525838"/>
            <a:ext cx="1436687" cy="1206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38" y="-177800"/>
            <a:ext cx="6940550" cy="4824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9825" y="-12700"/>
            <a:ext cx="6769100" cy="1436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6149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9025" y="1946275"/>
            <a:ext cx="2176463" cy="2695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238500"/>
            <a:ext cx="9144000" cy="1919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rgbClr val="A5D1FE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1"/>
          <p:cNvGrpSpPr/>
          <p:nvPr/>
        </p:nvGrpSpPr>
        <p:grpSpPr>
          <a:xfrm>
            <a:off x="-12700" y="279400"/>
            <a:ext cx="9169400" cy="4945063"/>
            <a:chOff x="0" y="279794"/>
            <a:chExt cx="12199938" cy="6579794"/>
          </a:xfrm>
        </p:grpSpPr>
        <p:sp>
          <p:nvSpPr>
            <p:cNvPr id="7171" name="圆角矩形 2"/>
            <p:cNvSpPr/>
            <p:nvPr/>
          </p:nvSpPr>
          <p:spPr>
            <a:xfrm>
              <a:off x="337948" y="279794"/>
              <a:ext cx="11519817" cy="6480516"/>
            </a:xfrm>
            <a:prstGeom prst="roundRect">
              <a:avLst>
                <a:gd name="adj" fmla="val 80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pic>
          <p:nvPicPr>
            <p:cNvPr id="7172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106194"/>
              <a:ext cx="12199938" cy="175339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D1FE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0"/>
            <a:ext cx="2622550" cy="131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文本框 3"/>
          <p:cNvSpPr txBox="1"/>
          <p:nvPr/>
        </p:nvSpPr>
        <p:spPr>
          <a:xfrm>
            <a:off x="796925" y="346075"/>
            <a:ext cx="206851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创设导入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84338"/>
            <a:ext cx="2443163" cy="2609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10245" name="矩形 8"/>
          <p:cNvSpPr>
            <a:spLocks noChangeArrowheads="1"/>
          </p:cNvSpPr>
          <p:nvPr/>
        </p:nvSpPr>
        <p:spPr bwMode="auto">
          <a:xfrm>
            <a:off x="696913" y="1057275"/>
            <a:ext cx="276542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看图猜名人。</a:t>
            </a:r>
            <a:endParaRPr lang="zh-CN" altLang="en-US" sz="3200" b="1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0246" name="矩形 9"/>
          <p:cNvSpPr/>
          <p:nvPr/>
        </p:nvSpPr>
        <p:spPr>
          <a:xfrm>
            <a:off x="3482975" y="749300"/>
            <a:ext cx="5340350" cy="3643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这是一位女医药学家，她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多年致力于中医药研究实践，带领团队攻坚克难，研究发现了青蒿素，解决了抗疟治疗失效难题，为中医药科技创新和人类健康事业作出了巨大贡献。她于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年获得诺贝尔生理学或医学奖。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7" name="组合 10"/>
          <p:cNvGrpSpPr/>
          <p:nvPr/>
        </p:nvGrpSpPr>
        <p:grpSpPr>
          <a:xfrm>
            <a:off x="6227763" y="4021138"/>
            <a:ext cx="2795587" cy="1116012"/>
            <a:chOff x="611560" y="849450"/>
            <a:chExt cx="2794597" cy="1116649"/>
          </a:xfrm>
        </p:grpSpPr>
        <p:sp>
          <p:nvSpPr>
            <p:cNvPr id="10248" name="思想气泡: 云 11"/>
            <p:cNvSpPr/>
            <p:nvPr/>
          </p:nvSpPr>
          <p:spPr>
            <a:xfrm>
              <a:off x="611560" y="849450"/>
              <a:ext cx="2681925" cy="1116649"/>
            </a:xfrm>
            <a:prstGeom prst="cloudCallout">
              <a:avLst>
                <a:gd name="adj1" fmla="val -72579"/>
                <a:gd name="adj2" fmla="val -82375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0249" name="矩形 2"/>
            <p:cNvSpPr/>
            <p:nvPr/>
          </p:nvSpPr>
          <p:spPr>
            <a:xfrm>
              <a:off x="723282" y="849450"/>
              <a:ext cx="2682875" cy="95388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说说猜测的依据是什么。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5" y="654050"/>
            <a:ext cx="1295400" cy="1595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59" name="组合 2"/>
          <p:cNvGrpSpPr/>
          <p:nvPr/>
        </p:nvGrpSpPr>
        <p:grpSpPr>
          <a:xfrm>
            <a:off x="611188" y="484188"/>
            <a:ext cx="6731000" cy="1241425"/>
            <a:chOff x="-324544" y="1006231"/>
            <a:chExt cx="6730184" cy="1242507"/>
          </a:xfrm>
        </p:grpSpPr>
        <p:sp>
          <p:nvSpPr>
            <p:cNvPr id="19472" name="对话气泡: 圆角矩形 3"/>
            <p:cNvSpPr/>
            <p:nvPr/>
          </p:nvSpPr>
          <p:spPr>
            <a:xfrm>
              <a:off x="-324544" y="1025298"/>
              <a:ext cx="6696850" cy="1223440"/>
            </a:xfrm>
            <a:prstGeom prst="wedgeRoundRectCallout">
              <a:avLst>
                <a:gd name="adj1" fmla="val 54449"/>
                <a:gd name="adj2" fmla="val 37954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2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9473" name="文本框 4"/>
            <p:cNvSpPr txBox="1"/>
            <p:nvPr/>
          </p:nvSpPr>
          <p:spPr>
            <a:xfrm>
              <a:off x="-291104" y="1006231"/>
              <a:ext cx="6696744" cy="1200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从字面上看，玉代表高尚的品德，涵是有涵养的意思。那么，这个名字的含义应该就是品德高尚、有涵养的意思了。</a:t>
              </a:r>
              <a:endPara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60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754188"/>
            <a:ext cx="1109663" cy="1311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61" name="组合 6"/>
          <p:cNvGrpSpPr/>
          <p:nvPr/>
        </p:nvGrpSpPr>
        <p:grpSpPr>
          <a:xfrm>
            <a:off x="1847850" y="1873250"/>
            <a:ext cx="5461000" cy="920750"/>
            <a:chOff x="1877206" y="1024601"/>
            <a:chExt cx="7288819" cy="919867"/>
          </a:xfrm>
        </p:grpSpPr>
        <p:sp>
          <p:nvSpPr>
            <p:cNvPr id="19470" name="对话气泡: 圆角矩形 7"/>
            <p:cNvSpPr/>
            <p:nvPr/>
          </p:nvSpPr>
          <p:spPr>
            <a:xfrm>
              <a:off x="1906870" y="1024601"/>
              <a:ext cx="7259155" cy="919867"/>
            </a:xfrm>
            <a:prstGeom prst="wedgeRoundRectCallout">
              <a:avLst>
                <a:gd name="adj1" fmla="val -56611"/>
                <a:gd name="adj2" fmla="val 26889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4472C4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9471" name="文本框 8"/>
            <p:cNvSpPr txBox="1"/>
            <p:nvPr/>
          </p:nvSpPr>
          <p:spPr>
            <a:xfrm>
              <a:off x="1877206" y="1024601"/>
              <a:ext cx="7288818" cy="9198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-719455" eaLnBrk="1" hangingPunct="1">
                <a:lnSpc>
                  <a:spcPct val="12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你知道的真多。你是怎么知道这些字的意义的呢？</a:t>
              </a:r>
              <a:endPara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6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3188" y="2349500"/>
            <a:ext cx="1295400" cy="1595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63" name="组合 10"/>
          <p:cNvGrpSpPr/>
          <p:nvPr/>
        </p:nvGrpSpPr>
        <p:grpSpPr>
          <a:xfrm>
            <a:off x="1552575" y="2903538"/>
            <a:ext cx="5913438" cy="831850"/>
            <a:chOff x="-324544" y="1006231"/>
            <a:chExt cx="6730184" cy="830997"/>
          </a:xfrm>
        </p:grpSpPr>
        <p:sp>
          <p:nvSpPr>
            <p:cNvPr id="19468" name="对话气泡: 圆角矩形 11"/>
            <p:cNvSpPr/>
            <p:nvPr/>
          </p:nvSpPr>
          <p:spPr>
            <a:xfrm>
              <a:off x="-324544" y="1025261"/>
              <a:ext cx="6695855" cy="811967"/>
            </a:xfrm>
            <a:prstGeom prst="wedgeRoundRectCallout">
              <a:avLst>
                <a:gd name="adj1" fmla="val 54991"/>
                <a:gd name="adj2" fmla="val -11764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2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9469" name="文本框 12"/>
            <p:cNvSpPr txBox="1"/>
            <p:nvPr/>
          </p:nvSpPr>
          <p:spPr>
            <a:xfrm>
              <a:off x="-291104" y="1006231"/>
              <a:ext cx="6696744" cy="830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我查过字典呀。而且，我看到很多同学的名字中都有这两个字呢。</a:t>
              </a:r>
              <a:endPara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6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8" y="3633788"/>
            <a:ext cx="1109662" cy="1311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65" name="组合 14"/>
          <p:cNvGrpSpPr/>
          <p:nvPr/>
        </p:nvGrpSpPr>
        <p:grpSpPr>
          <a:xfrm>
            <a:off x="1528763" y="3944938"/>
            <a:ext cx="6643687" cy="920750"/>
            <a:chOff x="1846709" y="1024601"/>
            <a:chExt cx="7319316" cy="919867"/>
          </a:xfrm>
        </p:grpSpPr>
        <p:sp>
          <p:nvSpPr>
            <p:cNvPr id="19466" name="对话气泡: 圆角矩形 15"/>
            <p:cNvSpPr/>
            <p:nvPr/>
          </p:nvSpPr>
          <p:spPr>
            <a:xfrm>
              <a:off x="1907921" y="1024601"/>
              <a:ext cx="7258104" cy="919867"/>
            </a:xfrm>
            <a:prstGeom prst="wedgeRoundRectCallout">
              <a:avLst>
                <a:gd name="adj1" fmla="val -56611"/>
                <a:gd name="adj2" fmla="val 26889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4472C4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9467" name="文本框 16"/>
            <p:cNvSpPr txBox="1"/>
            <p:nvPr/>
          </p:nvSpPr>
          <p:spPr>
            <a:xfrm>
              <a:off x="1846709" y="1024601"/>
              <a:ext cx="7288818" cy="9198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-719455" eaLnBrk="1" hangingPunct="1">
                <a:lnSpc>
                  <a:spcPct val="12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我妈妈说，这个名字的寓意就是希望我成为一个有涵养，品德高尚的人。你猜得对极了。</a:t>
              </a:r>
              <a:endPara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4"/>
          <p:cNvSpPr/>
          <p:nvPr/>
        </p:nvSpPr>
        <p:spPr>
          <a:xfrm>
            <a:off x="588963" y="700088"/>
            <a:ext cx="79660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 看看全班同学的名字，猜一猜自己感兴趣的名字的含义。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483" name="矩形 4"/>
          <p:cNvSpPr>
            <a:spLocks noChangeArrowheads="1"/>
          </p:cNvSpPr>
          <p:nvPr/>
        </p:nvSpPr>
        <p:spPr bwMode="auto">
          <a:xfrm>
            <a:off x="1403350" y="1966913"/>
            <a:ext cx="7056438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猜的同学：猜有依据，说有条理。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被猜的同学：礼貌回应，耐心解释。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其他同学：认真倾听，不抢话头。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6"/>
          <p:cNvSpPr/>
          <p:nvPr/>
        </p:nvSpPr>
        <p:spPr>
          <a:xfrm>
            <a:off x="588963" y="1446213"/>
            <a:ext cx="7966075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通过刚才的交流，我们不仅知道了名字是有来历的，更知道名字是有含义的，了解到我们的名字饱含着长辈的期待。分小组交流名字里的故事。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150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0"/>
            <a:ext cx="2622550" cy="131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8" name="文本框 3"/>
          <p:cNvSpPr txBox="1"/>
          <p:nvPr/>
        </p:nvSpPr>
        <p:spPr>
          <a:xfrm>
            <a:off x="796925" y="346075"/>
            <a:ext cx="206851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交流互动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900113" y="268288"/>
            <a:ext cx="7056437" cy="2457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说清楚名字是什么；谁取的名字；讲清楚名字的来历或含义；还可以讲一讲与自己名字有关的趣事。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3" name="矩形 4"/>
          <p:cNvGrpSpPr/>
          <p:nvPr/>
        </p:nvGrpSpPr>
        <p:grpSpPr>
          <a:xfrm>
            <a:off x="5559425" y="2693988"/>
            <a:ext cx="1914525" cy="652462"/>
            <a:chOff x="3502" y="1697"/>
            <a:chExt cx="1206" cy="411"/>
          </a:xfrm>
        </p:grpSpPr>
        <p:pic>
          <p:nvPicPr>
            <p:cNvPr id="22531" name="矩形 4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502" y="1697"/>
              <a:ext cx="1206" cy="41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2532" name="Text Box 4"/>
            <p:cNvSpPr txBox="1"/>
            <p:nvPr/>
          </p:nvSpPr>
          <p:spPr>
            <a:xfrm>
              <a:off x="3515" y="1712"/>
              <a:ext cx="1180" cy="3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言之有序</a:t>
              </a: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588963" y="560388"/>
            <a:ext cx="7966075" cy="402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我叫王釨，是爸爸妈妈一起给我取的这个名字。这个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釨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可不是儿子的子，而是儿子的子加个金字旁。听爸爸妈妈说，他们专门从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康熙字典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上找到的这个字，这个字是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的意思。爸爸妈妈说取这个名字是希望我做一个刚强的人。很多人第一次看到我的名字总会读成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王金子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，这正遂了爸爸妈妈的心愿。因为，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釨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这个字拆开就是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金子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，所以这个名字还寓意了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是金子总会发光的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。当然，这个名字发音是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nɡ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zǐ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，这样一来，我就是童话里那个高贵的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王子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1331913" y="915988"/>
            <a:ext cx="5040312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组内交流名字里的故事，逐一讲出名字里的故事的新鲜感。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展示交流成果。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其他同学评价。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1116013" y="915988"/>
            <a:ext cx="520700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请一名同学当小记者，自己对哪位同学的名字感兴趣，现场采访。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其他同学评价这两位同学的表现。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6"/>
          <p:cNvSpPr>
            <a:spLocks noChangeArrowheads="1"/>
          </p:cNvSpPr>
          <p:nvPr/>
        </p:nvSpPr>
        <p:spPr bwMode="auto">
          <a:xfrm>
            <a:off x="1042988" y="1851025"/>
            <a:ext cx="5329237" cy="1487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solidFill>
                  <a:srgbClr val="000000"/>
                </a:solidFill>
                <a:latin typeface="等线" pitchFamily="2" charset="-122"/>
              </a:rPr>
              <a:t>讲一讲家人名字里的故事。</a:t>
            </a:r>
            <a:endParaRPr lang="en-US" altLang="zh-CN" sz="3200" b="1">
              <a:solidFill>
                <a:srgbClr val="000000"/>
              </a:solidFill>
              <a:latin typeface="等线" pitchFamily="2" charset="-122"/>
            </a:endParaRPr>
          </a:p>
          <a:p>
            <a:pPr marL="457200" lvl="0" indent="-457200" eaLnBrk="1" hangingPunct="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solidFill>
                  <a:srgbClr val="000000"/>
                </a:solidFill>
                <a:latin typeface="等线" pitchFamily="2" charset="-122"/>
              </a:rPr>
              <a:t>讲一讲名人名字里的故事。</a:t>
            </a:r>
            <a:endParaRPr lang="en-US" altLang="zh-CN" sz="3200" b="1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2700338" y="987425"/>
            <a:ext cx="20669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"/>
          <p:cNvSpPr/>
          <p:nvPr/>
        </p:nvSpPr>
        <p:spPr>
          <a:xfrm>
            <a:off x="522288" y="1492250"/>
            <a:ext cx="8099425" cy="2878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老舍原名舒庆春，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舍、予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字的拆分：舍，舍弃；予，我。含有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舍弃自我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，亦即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忘我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的深刻含义。后来老舍将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舍、予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前添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字，而后去掉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字，成了现今的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。这个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并不表示年龄大，而是含有一贯、永远的意思，合起来就是一贯、永远的忘我。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3"/>
          <p:cNvSpPr/>
          <p:nvPr/>
        </p:nvSpPr>
        <p:spPr>
          <a:xfrm>
            <a:off x="431800" y="627063"/>
            <a:ext cx="605631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说一说名人笔名的故事。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"/>
          <p:cNvSpPr/>
          <p:nvPr/>
        </p:nvSpPr>
        <p:spPr>
          <a:xfrm>
            <a:off x="827088" y="1076325"/>
            <a:ext cx="7632700" cy="151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中央电视台的主持人金龟子，她的原名叫刘纯燕，她以金龟子的身份主持儿童节目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七巧板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，因此而得名。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538163" y="636588"/>
            <a:ext cx="8067675" cy="3870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屠呦呦出生时，父亲听到其哭声呦呦，随口吟诵出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小雅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鹿鸣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中的诗句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呦呦鹿鸣，食野之蒿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，并为其取名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呦呦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。呦呦，是鹿的鸣叫声，有美好的寓意。屠呦呦的父亲给女儿起这个名字，是期望女儿成为有修养、懂礼仪的人。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呦呦鹿鸣，食野之蒿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，鹿在觅食蒿草，她的父亲没想到，爱女的职业果真是与植物天然药草有关，而且凭借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青蒿素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获得诺贝尔奖。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鹿鸣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，不鸣则已，一鸣惊人。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539750" y="873125"/>
            <a:ext cx="8208963" cy="3694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一个小男孩七岁时，父亲要给儿子起个正式的名字。他的父母亲酷爱读书，想儿子将来做个高雅脱俗的人。那年春天，小男孩的父亲对小男孩的母亲说：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我想写一首春日绝句，但只写了前两句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春日送暖百花开，迎春绽金它先来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小男孩的母亲想了好一阵子，说：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火烧杏林红霞落。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母亲话音刚落，小男孩就指着满树的李花，脱口说道：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李花怒放一树白。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不正说出了李花的圣洁高雅吗？父亲灵机一动，决定把妙句的头尾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二字选作孩子的名字，便为七岁的儿子取名为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468313" y="304800"/>
            <a:ext cx="60579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Char char="•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讲名人名字里的故事。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6"/>
          <p:cNvSpPr/>
          <p:nvPr/>
        </p:nvSpPr>
        <p:spPr>
          <a:xfrm>
            <a:off x="900113" y="1282700"/>
            <a:ext cx="7632700" cy="2578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 从故事中我们知道每一个名字的诞生，都饱含父母的爱，还能感受到中国姓名文化的秘密和趣味性。希望大家回家后把你听到的故事讲给父母听。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072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0"/>
            <a:ext cx="2622550" cy="131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4" name="文本框 3"/>
          <p:cNvSpPr txBox="1"/>
          <p:nvPr/>
        </p:nvSpPr>
        <p:spPr>
          <a:xfrm>
            <a:off x="796925" y="346075"/>
            <a:ext cx="206851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6"/>
          <p:cNvSpPr>
            <a:spLocks noChangeArrowheads="1"/>
          </p:cNvSpPr>
          <p:nvPr/>
        </p:nvSpPr>
        <p:spPr bwMode="auto">
          <a:xfrm>
            <a:off x="3376613" y="1049338"/>
            <a:ext cx="2439987" cy="539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名字里的故事</a:t>
            </a:r>
            <a:endParaRPr lang="zh-CN" altLang="en-US" sz="2800" b="1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47" name="矩形 7"/>
          <p:cNvSpPr>
            <a:spLocks noChangeArrowheads="1"/>
          </p:cNvSpPr>
          <p:nvPr/>
        </p:nvSpPr>
        <p:spPr bwMode="auto">
          <a:xfrm>
            <a:off x="1303338" y="2030413"/>
            <a:ext cx="2901950" cy="541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讲清来历、含义</a:t>
            </a:r>
            <a:endParaRPr lang="zh-CN" altLang="en-US" sz="2800" b="1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48" name="矩形 8"/>
          <p:cNvSpPr>
            <a:spLocks noChangeArrowheads="1"/>
          </p:cNvSpPr>
          <p:nvPr/>
        </p:nvSpPr>
        <p:spPr bwMode="auto">
          <a:xfrm>
            <a:off x="5508625" y="2014538"/>
            <a:ext cx="1728788" cy="539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认真倾听</a:t>
            </a:r>
            <a:endParaRPr lang="zh-CN" altLang="en-US" sz="2800" b="1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49" name="矩形 9"/>
          <p:cNvSpPr>
            <a:spLocks noChangeArrowheads="1"/>
          </p:cNvSpPr>
          <p:nvPr/>
        </p:nvSpPr>
        <p:spPr bwMode="auto">
          <a:xfrm>
            <a:off x="1889125" y="3078163"/>
            <a:ext cx="1728788" cy="541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言之有序</a:t>
            </a:r>
            <a:endParaRPr lang="zh-CN" altLang="en-US" sz="2800" b="1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50" name="矩形 10"/>
          <p:cNvSpPr>
            <a:spLocks noChangeArrowheads="1"/>
          </p:cNvSpPr>
          <p:nvPr/>
        </p:nvSpPr>
        <p:spPr bwMode="auto">
          <a:xfrm>
            <a:off x="5508625" y="3078163"/>
            <a:ext cx="1728788" cy="541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t>礼貌回应</a:t>
            </a:r>
            <a:endParaRPr lang="zh-CN" altLang="en-US" sz="2800" b="1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31751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0"/>
            <a:ext cx="2622550" cy="131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52" name="文本框 3"/>
          <p:cNvSpPr txBox="1"/>
          <p:nvPr/>
        </p:nvSpPr>
        <p:spPr>
          <a:xfrm>
            <a:off x="796925" y="346075"/>
            <a:ext cx="206851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  <p:bldP spid="31749" grpId="0"/>
      <p:bldP spid="317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 1"/>
          <p:cNvSpPr txBox="1"/>
          <p:nvPr/>
        </p:nvSpPr>
        <p:spPr>
          <a:xfrm>
            <a:off x="2627313" y="1708150"/>
            <a:ext cx="3673475" cy="15113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 </a:t>
            </a:r>
            <a:endParaRPr lang="en-US" altLang="zh-CN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名字里的故事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1" name="图片 1"/>
          <p:cNvPicPr>
            <a:picLocks noChangeAspect="1"/>
          </p:cNvPicPr>
          <p:nvPr/>
        </p:nvPicPr>
        <p:blipFill>
          <a:blip r:embed="rId2"/>
          <a:srcRect l="31347" b="13013"/>
          <a:stretch>
            <a:fillRect/>
          </a:stretch>
        </p:blipFill>
        <p:spPr>
          <a:xfrm>
            <a:off x="3230563" y="3363913"/>
            <a:ext cx="2682875" cy="403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4"/>
          <p:cNvSpPr/>
          <p:nvPr/>
        </p:nvSpPr>
        <p:spPr>
          <a:xfrm>
            <a:off x="719138" y="1314450"/>
            <a:ext cx="770572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  屠呦呦的名字是他父亲根据诗句取的，那你们的名字又是谁取的呢？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3315" name="矩形 4"/>
          <p:cNvSpPr/>
          <p:nvPr/>
        </p:nvSpPr>
        <p:spPr>
          <a:xfrm>
            <a:off x="715963" y="2740025"/>
            <a:ext cx="770572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说说你姓什么，叫什么；说清楚名字是哪几个字；名字是谁取的。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0"/>
            <a:ext cx="2622550" cy="131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7" name="文本框 3"/>
          <p:cNvSpPr txBox="1"/>
          <p:nvPr/>
        </p:nvSpPr>
        <p:spPr>
          <a:xfrm>
            <a:off x="796925" y="346075"/>
            <a:ext cx="206851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学会介绍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1258888" y="1058863"/>
            <a:ext cx="4752975" cy="2894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66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  例</a:t>
            </a:r>
            <a:r>
              <a:rPr lang="en-US" altLang="zh-CN" sz="2800" b="1">
                <a:solidFill>
                  <a:srgbClr val="FF0066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：我叫陈顺生，陈是姓，顺生是名；陈是耳东陈，顺是顺利的顺，生是生活的生。我的名字是爸爸给我取的。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4"/>
          <p:cNvSpPr/>
          <p:nvPr/>
        </p:nvSpPr>
        <p:spPr>
          <a:xfrm>
            <a:off x="468313" y="485775"/>
            <a:ext cx="8355012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  名字不是简单的代号，它往往有一定的出处或者来历。就像屠呦呦这个名字，就来源于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诗经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，还有人的名字来源于家族的字辈，总之各有讲究。那么，你的名字有什么来历呢？我们来聊一聊。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5363" name="矩形 4"/>
          <p:cNvSpPr>
            <a:spLocks noChangeArrowheads="1"/>
          </p:cNvSpPr>
          <p:nvPr/>
        </p:nvSpPr>
        <p:spPr bwMode="auto">
          <a:xfrm>
            <a:off x="611188" y="2547938"/>
            <a:ext cx="7921625" cy="2090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大声说，说清楚你的名字是谁取的，讲清出自哪里或有什么来历。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认真倾听。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4"/>
          <p:cNvSpPr/>
          <p:nvPr/>
        </p:nvSpPr>
        <p:spPr>
          <a:xfrm>
            <a:off x="1187450" y="1131888"/>
            <a:ext cx="4897438" cy="2678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开火车说自己名字的来历。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其他同学评一评这几位同学的发言，注意声音洪亮，特别关注讲述者是否讲得清楚。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479425" y="987425"/>
            <a:ext cx="8185150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我们的名字不仅仅有讲究，还饱含父母或长辈对我们的爱，更寄托着他们对我们的期望。因此，我们的名字往往有深刻的含义。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4"/>
          <p:cNvSpPr/>
          <p:nvPr/>
        </p:nvSpPr>
        <p:spPr>
          <a:xfrm>
            <a:off x="261938" y="339725"/>
            <a:ext cx="38163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猜同学的名字，示例：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843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7263" y="2092325"/>
            <a:ext cx="1295400" cy="1595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915988"/>
            <a:ext cx="1111250" cy="1311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8437" name="组合 10"/>
          <p:cNvGrpSpPr/>
          <p:nvPr/>
        </p:nvGrpSpPr>
        <p:grpSpPr>
          <a:xfrm>
            <a:off x="1773238" y="1058863"/>
            <a:ext cx="4608512" cy="831850"/>
            <a:chOff x="1907704" y="1024602"/>
            <a:chExt cx="4608512" cy="830997"/>
          </a:xfrm>
        </p:grpSpPr>
        <p:sp>
          <p:nvSpPr>
            <p:cNvPr id="18445" name="对话气泡: 圆角矩形 8"/>
            <p:cNvSpPr/>
            <p:nvPr/>
          </p:nvSpPr>
          <p:spPr>
            <a:xfrm>
              <a:off x="1907704" y="1024602"/>
              <a:ext cx="4464050" cy="830997"/>
            </a:xfrm>
            <a:prstGeom prst="wedgeRoundRectCallout">
              <a:avLst>
                <a:gd name="adj1" fmla="val -56611"/>
                <a:gd name="adj2" fmla="val 26889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4472C4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8446" name="文本框 9"/>
            <p:cNvSpPr txBox="1"/>
            <p:nvPr/>
          </p:nvSpPr>
          <p:spPr>
            <a:xfrm>
              <a:off x="1907704" y="1024602"/>
              <a:ext cx="4608512" cy="830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你好，我叫陈玉涵，玉是宝玉的玉，涵是涵养的涵。</a:t>
              </a:r>
              <a:endParaRPr lang="zh-CN" altLang="en-US" sz="2400"/>
            </a:p>
          </p:txBody>
        </p:sp>
      </p:grpSp>
      <p:grpSp>
        <p:nvGrpSpPr>
          <p:cNvPr id="18438" name="组合 11"/>
          <p:cNvGrpSpPr/>
          <p:nvPr/>
        </p:nvGrpSpPr>
        <p:grpSpPr>
          <a:xfrm>
            <a:off x="2411413" y="2474913"/>
            <a:ext cx="4608512" cy="831850"/>
            <a:chOff x="1907704" y="1024602"/>
            <a:chExt cx="4608512" cy="830997"/>
          </a:xfrm>
        </p:grpSpPr>
        <p:sp>
          <p:nvSpPr>
            <p:cNvPr id="18443" name="对话气泡: 圆角矩形 12"/>
            <p:cNvSpPr/>
            <p:nvPr/>
          </p:nvSpPr>
          <p:spPr>
            <a:xfrm>
              <a:off x="1907704" y="1024602"/>
              <a:ext cx="4464050" cy="830997"/>
            </a:xfrm>
            <a:prstGeom prst="wedgeRoundRectCallout">
              <a:avLst>
                <a:gd name="adj1" fmla="val 59847"/>
                <a:gd name="adj2" fmla="val 15375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2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8444" name="文本框 13"/>
            <p:cNvSpPr txBox="1"/>
            <p:nvPr/>
          </p:nvSpPr>
          <p:spPr>
            <a:xfrm>
              <a:off x="1907704" y="1024602"/>
              <a:ext cx="4608512" cy="830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你的名字真好听！这个名字一定有特殊的含义吧？</a:t>
              </a:r>
              <a:endPara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439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8" y="3306763"/>
            <a:ext cx="1111250" cy="1311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8440" name="组合 15"/>
          <p:cNvGrpSpPr/>
          <p:nvPr/>
        </p:nvGrpSpPr>
        <p:grpSpPr>
          <a:xfrm>
            <a:off x="1866900" y="3776663"/>
            <a:ext cx="4022725" cy="509587"/>
            <a:chOff x="1907704" y="1024602"/>
            <a:chExt cx="4608512" cy="509125"/>
          </a:xfrm>
        </p:grpSpPr>
        <p:sp>
          <p:nvSpPr>
            <p:cNvPr id="18441" name="对话气泡: 圆角矩形 16"/>
            <p:cNvSpPr/>
            <p:nvPr/>
          </p:nvSpPr>
          <p:spPr>
            <a:xfrm>
              <a:off x="1907704" y="1024602"/>
              <a:ext cx="4464838" cy="509125"/>
            </a:xfrm>
            <a:prstGeom prst="wedgeRoundRectCallout">
              <a:avLst>
                <a:gd name="adj1" fmla="val -56611"/>
                <a:gd name="adj2" fmla="val 26889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4472C4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8442" name="文本框 17"/>
            <p:cNvSpPr txBox="1"/>
            <p:nvPr/>
          </p:nvSpPr>
          <p:spPr>
            <a:xfrm>
              <a:off x="1907704" y="1024602"/>
              <a:ext cx="4608512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是呀，你猜猜有什么含义？</a:t>
              </a:r>
              <a:endPara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2044</Words>
  <Application>WPS 演示</Application>
  <PresentationFormat>全屏显示(16:9)</PresentationFormat>
  <Paragraphs>109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楷体</vt:lpstr>
      <vt:lpstr>Cambria</vt:lpstr>
      <vt:lpstr>黑体</vt:lpstr>
      <vt:lpstr>等线 Light</vt:lpstr>
      <vt:lpstr>等线</vt:lpstr>
      <vt:lpstr>Times New Roman</vt:lpstr>
      <vt:lpstr>微软雅黑</vt:lpstr>
      <vt:lpstr>Arial Unicode MS</vt:lpstr>
      <vt:lpstr>Arial</vt:lpstr>
      <vt:lpstr>1_自定义设计方案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ICV">
    <vt:lpwstr>3924904E79A141FE891D7F42DFA8DD62_12</vt:lpwstr>
  </property>
  <property fmtid="{D5CDD505-2E9C-101B-9397-08002B2CF9AE}" pid="4" name="KSOProductBuildVer">
    <vt:lpwstr>2052-12.1.0.15374</vt:lpwstr>
  </property>
</Properties>
</file>