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3" r:id="rId5"/>
    <p:sldId id="265" r:id="rId6"/>
    <p:sldId id="266" r:id="rId7"/>
    <p:sldId id="264" r:id="rId8"/>
    <p:sldId id="261" r:id="rId9"/>
    <p:sldId id="269" r:id="rId10"/>
  </p:sldIdLst>
  <p:sldSz cx="9144000" cy="6858000" type="screen4x3"/>
  <p:notesSz cx="6858000" cy="9144000"/>
  <p:custDataLst>
    <p:tags r:id="rId1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/>
          </p:cNvSpPr>
          <p:nvPr>
            <p:ph type="ctrTitle"/>
          </p:nvPr>
        </p:nvSpPr>
        <p:spPr>
          <a:xfrm>
            <a:off x="152400" y="228600"/>
            <a:ext cx="7391400" cy="917575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Unit 3 Lesson 16 Warm and Cool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/>
          </p:cNvSpPr>
          <p:nvPr>
            <p:ph type="subTitle" idx="1"/>
          </p:nvPr>
        </p:nvSpPr>
        <p:spPr>
          <a:xfrm>
            <a:off x="685800" y="1752600"/>
            <a:ext cx="2057400" cy="533400"/>
          </a:xfrm>
          <a:solidFill>
            <a:srgbClr val="FFFF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ClrTx/>
              <a:buSzTx/>
              <a:buFontTx/>
            </a:pPr>
            <a:r>
              <a:rPr lang="zh-CN" altLang="en-US" dirty="0">
                <a:latin typeface="+mn-lt"/>
                <a:ea typeface="+mn-ea"/>
                <a:cs typeface="+mn-cs"/>
              </a:rPr>
              <a:t>新单词</a:t>
            </a: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sp>
        <p:nvSpPr>
          <p:cNvPr id="2052" name="Text Box 4"/>
          <p:cNvSpPr txBox="1"/>
          <p:nvPr/>
        </p:nvSpPr>
        <p:spPr>
          <a:xfrm>
            <a:off x="1828800" y="2895600"/>
            <a:ext cx="5181600" cy="2041525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一年四季的变化，给我们带了温暖、炎热、凉爽和寒冷的不同感受。一起来学习这四种感觉的表达吧。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idx="1"/>
          </p:nvPr>
        </p:nvSpPr>
        <p:spPr>
          <a:xfrm>
            <a:off x="304800" y="2133600"/>
            <a:ext cx="2447925" cy="762000"/>
          </a:xfrm>
          <a:solidFill>
            <a:srgbClr val="CCFFCC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This is cold !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3075" name="Picture 3" descr="冰jpg"/>
          <p:cNvPicPr>
            <a:picLocks noChangeAspect="1"/>
          </p:cNvPicPr>
          <p:nvPr/>
        </p:nvPicPr>
        <p:blipFill>
          <a:blip r:embed="rId1"/>
          <a:srcRect b="8739"/>
          <a:stretch>
            <a:fillRect/>
          </a:stretch>
        </p:blipFill>
        <p:spPr>
          <a:xfrm>
            <a:off x="304800" y="3886200"/>
            <a:ext cx="2286000" cy="2735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4"/>
          <p:cNvSpPr txBox="1"/>
          <p:nvPr/>
        </p:nvSpPr>
        <p:spPr>
          <a:xfrm>
            <a:off x="684213" y="476250"/>
            <a:ext cx="1800225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新单词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457200" y="3124200"/>
            <a:ext cx="1865313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这很冰！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3078" name="Picture 6" descr="coo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4038600"/>
            <a:ext cx="2057400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9" name="Text Box 7"/>
          <p:cNvSpPr txBox="1"/>
          <p:nvPr/>
        </p:nvSpPr>
        <p:spPr>
          <a:xfrm>
            <a:off x="5715000" y="3200400"/>
            <a:ext cx="2232025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这很凉爽！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3080" name="Rectangle 8"/>
          <p:cNvSpPr/>
          <p:nvPr/>
        </p:nvSpPr>
        <p:spPr>
          <a:xfrm>
            <a:off x="5638800" y="2209800"/>
            <a:ext cx="2209800" cy="720725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cool!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idx="1"/>
          </p:nvPr>
        </p:nvSpPr>
        <p:spPr>
          <a:xfrm>
            <a:off x="152400" y="1524000"/>
            <a:ext cx="3240088" cy="720725"/>
          </a:xfrm>
          <a:solidFill>
            <a:srgbClr val="CCFFCC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Ouch! That’s hot !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4099" name="Picture 3" descr="太阳jp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3581400"/>
            <a:ext cx="3175000" cy="294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4"/>
          <p:cNvSpPr txBox="1"/>
          <p:nvPr/>
        </p:nvSpPr>
        <p:spPr>
          <a:xfrm>
            <a:off x="381000" y="2590800"/>
            <a:ext cx="2736850" cy="579438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噢！那很热！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4101" name="Picture 5" descr="warm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1600" y="4038600"/>
            <a:ext cx="213360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Text Box 6"/>
          <p:cNvSpPr txBox="1"/>
          <p:nvPr/>
        </p:nvSpPr>
        <p:spPr>
          <a:xfrm>
            <a:off x="5105400" y="2819400"/>
            <a:ext cx="2016125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这很温暖。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4103" name="Rectangle 7"/>
          <p:cNvSpPr/>
          <p:nvPr/>
        </p:nvSpPr>
        <p:spPr>
          <a:xfrm>
            <a:off x="4800600" y="1600200"/>
            <a:ext cx="2519363" cy="647700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 is warm.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50825" y="260350"/>
            <a:ext cx="7067550" cy="676275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  <a:effectLst/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0" cap="none" spc="0" normalizeH="0" baseline="0" noProof="0">
                <a:latin typeface="Times New Roman" panose="02020603050405020304" pitchFamily="18" charset="0"/>
                <a:ea typeface="+mn-ea"/>
                <a:cs typeface="+mn-cs"/>
              </a:rPr>
              <a:t>你知道</a:t>
            </a:r>
            <a:r>
              <a:rPr kumimoji="0" lang="en-US" altLang="zh-CN" sz="3200" kern="0" cap="none" spc="0" normalizeH="0" baseline="0" noProof="0">
                <a:latin typeface="Times New Roman" panose="02020603050405020304" pitchFamily="18" charset="0"/>
                <a:ea typeface="+mn-ea"/>
                <a:cs typeface="+mn-cs"/>
              </a:rPr>
              <a:t>That</a:t>
            </a:r>
            <a:r>
              <a:rPr kumimoji="0" lang="en-US" altLang="zh-CN" sz="3200" kern="0" cap="none" spc="0" normalizeH="0" baseline="0" noProof="0"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kern="0" cap="none" spc="0" normalizeH="0" baseline="0" noProof="0">
                <a:latin typeface="+mn-lt"/>
                <a:ea typeface="+mn-ea"/>
                <a:cs typeface="+mn-cs"/>
              </a:rPr>
              <a:t>和</a:t>
            </a:r>
            <a:r>
              <a:rPr kumimoji="0" lang="en-US" altLang="zh-CN" sz="3200" kern="0" cap="none" spc="0" normalizeH="0" baseline="0" noProof="0">
                <a:latin typeface="Times New Roman" panose="02020603050405020304" pitchFamily="18" charset="0"/>
                <a:ea typeface="+mn-ea"/>
                <a:cs typeface="+mn-cs"/>
              </a:rPr>
              <a:t>This</a:t>
            </a:r>
            <a:r>
              <a:rPr kumimoji="0" lang="en-US" altLang="zh-CN" sz="3200" kern="0" cap="none" spc="0" normalizeH="0" baseline="0" noProof="0">
                <a:latin typeface="+mn-lt"/>
                <a:ea typeface="+mn-ea"/>
                <a:cs typeface="+mn-cs"/>
              </a:rPr>
              <a:t> </a:t>
            </a:r>
            <a:r>
              <a:rPr kumimoji="0" lang="zh-CN" altLang="en-US" sz="3200" kern="0" cap="none" spc="0" normalizeH="0" baseline="0" noProof="0">
                <a:latin typeface="+mn-lt"/>
                <a:ea typeface="+mn-ea"/>
                <a:cs typeface="+mn-cs"/>
              </a:rPr>
              <a:t>的区别吗？</a:t>
            </a:r>
            <a:endParaRPr kumimoji="0" lang="zh-CN" altLang="en-US" sz="3200" kern="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5123" name="Text Box 5"/>
          <p:cNvSpPr txBox="1"/>
          <p:nvPr/>
        </p:nvSpPr>
        <p:spPr>
          <a:xfrm>
            <a:off x="395288" y="1412875"/>
            <a:ext cx="5832475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That</a:t>
            </a:r>
            <a:r>
              <a:rPr lang="zh-CN" altLang="en-US" sz="3200" dirty="0">
                <a:latin typeface="Arial" panose="020B0604020202020204" pitchFamily="34" charset="0"/>
              </a:rPr>
              <a:t>指的是里我们叫远的物体。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5124" name="Text Box 6"/>
          <p:cNvSpPr txBox="1"/>
          <p:nvPr/>
        </p:nvSpPr>
        <p:spPr>
          <a:xfrm>
            <a:off x="468313" y="2492375"/>
            <a:ext cx="5688012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</a:t>
            </a:r>
            <a:r>
              <a:rPr lang="zh-CN" altLang="en-US" sz="3200" dirty="0">
                <a:latin typeface="Arial" panose="020B0604020202020204" pitchFamily="34" charset="0"/>
              </a:rPr>
              <a:t>指的是离我们较近的物体。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5125" name="Picture 7" descr="美羊羊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333" r="4953"/>
          <a:stretch>
            <a:fillRect/>
          </a:stretch>
        </p:blipFill>
        <p:spPr>
          <a:xfrm>
            <a:off x="6084888" y="4113213"/>
            <a:ext cx="1687512" cy="2052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8" descr="猫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213" y="3573463"/>
            <a:ext cx="1657350" cy="1152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7" name="Text Box 9"/>
          <p:cNvSpPr txBox="1"/>
          <p:nvPr/>
        </p:nvSpPr>
        <p:spPr>
          <a:xfrm>
            <a:off x="2627313" y="3860800"/>
            <a:ext cx="936625" cy="579438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that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5128" name="Picture 10" descr="门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00563" y="5084763"/>
            <a:ext cx="1008062" cy="149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Text Box 11"/>
          <p:cNvSpPr txBox="1"/>
          <p:nvPr/>
        </p:nvSpPr>
        <p:spPr>
          <a:xfrm>
            <a:off x="2916238" y="5734050"/>
            <a:ext cx="935037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this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idx="1"/>
          </p:nvPr>
        </p:nvSpPr>
        <p:spPr>
          <a:xfrm>
            <a:off x="381000" y="609600"/>
            <a:ext cx="2447925" cy="720725"/>
          </a:xfrm>
          <a:solidFill>
            <a:srgbClr val="99CCFF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一起做游戏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147" name="Text Box 5"/>
          <p:cNvSpPr txBox="1"/>
          <p:nvPr/>
        </p:nvSpPr>
        <p:spPr>
          <a:xfrm>
            <a:off x="228600" y="2819400"/>
            <a:ext cx="6324600" cy="579438"/>
          </a:xfrm>
          <a:prstGeom prst="rect">
            <a:avLst/>
          </a:prstGeom>
          <a:solidFill>
            <a:srgbClr val="99CC00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听老师的口令做表情。例如</a:t>
            </a:r>
            <a:r>
              <a:rPr lang="en-US" altLang="zh-CN" sz="3200" dirty="0">
                <a:latin typeface="Arial" panose="020B0604020202020204" pitchFamily="34" charset="0"/>
              </a:rPr>
              <a:t>:</a:t>
            </a:r>
            <a:r>
              <a:rPr lang="en-US" altLang="zh-CN" sz="3200" dirty="0">
                <a:latin typeface="Times New Roman" panose="02020603050405020304" pitchFamily="18" charset="0"/>
              </a:rPr>
              <a:t>hot</a:t>
            </a:r>
            <a:r>
              <a:rPr lang="en-US" altLang="zh-CN" sz="3200" dirty="0">
                <a:latin typeface="Arial" panose="020B0604020202020204" pitchFamily="34" charset="0"/>
              </a:rPr>
              <a:t>.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sp>
        <p:nvSpPr>
          <p:cNvPr id="6148" name="Text Box 6"/>
          <p:cNvSpPr txBox="1"/>
          <p:nvPr/>
        </p:nvSpPr>
        <p:spPr>
          <a:xfrm>
            <a:off x="533400" y="3886200"/>
            <a:ext cx="3124200" cy="579438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你准备好了吗？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12ab38cdef4f943400e92856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1295400" y="8382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CC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3200" dirty="0">
              <a:solidFill>
                <a:srgbClr val="FF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1600200" y="2057400"/>
            <a:ext cx="5638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CC9900"/>
                </a:solidFill>
                <a:latin typeface="Arial" panose="020B0604020202020204" pitchFamily="34" charset="0"/>
              </a:rPr>
              <a:t>认真听天气预报，明天告诉老师，明天的天气是什么？</a:t>
            </a:r>
            <a:endParaRPr lang="zh-CN" altLang="en-US" sz="3200" dirty="0">
              <a:solidFill>
                <a:srgbClr val="CC99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</Words>
  <Application>WPS 演示</Application>
  <PresentationFormat>全屏显示(4:3)</PresentationFormat>
  <Paragraphs>48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3 Lesson 16 Warm and Cool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6</cp:revision>
  <dcterms:created xsi:type="dcterms:W3CDTF">2023-09-30T08:36:00Z</dcterms:created>
  <dcterms:modified xsi:type="dcterms:W3CDTF">2023-09-30T15:47:03Z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F4D16712CAAE47EBB2768B084D39AB37_13</vt:lpwstr>
  </property>
  <property fmtid="{D5CDD505-2E9C-101B-9397-08002B2CF9AE}" pid="4" name="KSOProductBuildVer">
    <vt:lpwstr>2052-12.1.0.15374</vt:lpwstr>
  </property>
</Properties>
</file>