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5" r:id="rId5"/>
    <p:sldMasterId id="2147483697" r:id="rId6"/>
  </p:sldMasterIdLst>
  <p:notesMasterIdLst>
    <p:notesMasterId r:id="rId9"/>
  </p:notesMasterIdLst>
  <p:sldIdLst>
    <p:sldId id="296" r:id="rId7"/>
    <p:sldId id="258" r:id="rId8"/>
    <p:sldId id="309" r:id="rId10"/>
    <p:sldId id="311" r:id="rId11"/>
    <p:sldId id="272" r:id="rId12"/>
    <p:sldId id="269" r:id="rId13"/>
    <p:sldId id="267" r:id="rId14"/>
    <p:sldId id="262" r:id="rId15"/>
    <p:sldId id="266" r:id="rId16"/>
    <p:sldId id="265" r:id="rId17"/>
    <p:sldId id="268" r:id="rId18"/>
    <p:sldId id="320" r:id="rId19"/>
    <p:sldId id="259" r:id="rId20"/>
    <p:sldId id="270" r:id="rId21"/>
    <p:sldId id="310" r:id="rId22"/>
    <p:sldId id="273" r:id="rId23"/>
    <p:sldId id="321" r:id="rId24"/>
    <p:sldId id="274" r:id="rId25"/>
    <p:sldId id="276" r:id="rId26"/>
    <p:sldId id="312" r:id="rId27"/>
    <p:sldId id="297" r:id="rId28"/>
    <p:sldId id="318" r:id="rId29"/>
    <p:sldId id="275" r:id="rId30"/>
    <p:sldId id="313" r:id="rId31"/>
    <p:sldId id="314" r:id="rId32"/>
    <p:sldId id="315" r:id="rId33"/>
    <p:sldId id="299" r:id="rId34"/>
    <p:sldId id="301" r:id="rId35"/>
    <p:sldId id="283" r:id="rId36"/>
    <p:sldId id="300" r:id="rId37"/>
    <p:sldId id="284" r:id="rId38"/>
    <p:sldId id="285" r:id="rId39"/>
    <p:sldId id="287" r:id="rId40"/>
    <p:sldId id="286" r:id="rId41"/>
    <p:sldId id="308" r:id="rId42"/>
    <p:sldId id="303" r:id="rId43"/>
    <p:sldId id="316" r:id="rId44"/>
    <p:sldId id="317" r:id="rId45"/>
    <p:sldId id="304" r:id="rId46"/>
    <p:sldId id="319" r:id="rId47"/>
    <p:sldId id="349" r:id="rId48"/>
  </p:sldIdLst>
  <p:sldSz cx="9144000" cy="6858000" type="screen4x3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36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99FF33"/>
    <a:srgbClr val="6600CC"/>
    <a:srgbClr val="FF00FF"/>
    <a:srgbClr val="990033"/>
    <a:srgbClr val="FF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/>
    <p:restoredTop sz="94580"/>
  </p:normalViewPr>
  <p:slideViewPr>
    <p:cSldViewPr showGuides="1">
      <p:cViewPr varScale="1">
        <p:scale>
          <a:sx n="83" d="100"/>
          <a:sy n="83" d="100"/>
        </p:scale>
        <p:origin x="-1578" y="-90"/>
      </p:cViewPr>
      <p:guideLst>
        <p:guide orient="horz" pos="2160"/>
        <p:guide pos="28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3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921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3072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072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3379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3686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3891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4403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403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1331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1536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1741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1945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2150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2355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2560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  <p:sp>
        <p:nvSpPr>
          <p:cNvPr id="2867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955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strike="noStrike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strike="noStrike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kumimoji="1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83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83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83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hyperlink" Target="http://b29.photo.store.qq.com/http_imgload.cgi?/rurl4_b=f52733238bc189dd92eac1a168c98ddf936a4a0e65a17c0365702de170f20d6649e713c16d2b4f3c8c1ab7d8f999348f7950be2005567c0a81f5154d24b290c86db2210967683575e9d58b7b7eefc1b37f28b34e&amp;a=29&amp;b=29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hyperlink" Target="http://b29.photo.store.qq.com/http_imgload.cgi?/rurl4_b=f52733238bc189dd92eac1a168c98ddf936a4a0e65a17c0365702de170f20d6649e713c16d2b4f3c8c1ab7d8f999348f7950be2005567c0a81f5154d24b290c86db2210967683575e9d58b7b7eefc1b37f28b34e&amp;a=29&amp;b=29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2" Type="http://schemas.openxmlformats.org/officeDocument/2006/relationships/slideLayout" Target="../slideLayouts/slideLayout7.xml"/><Relationship Id="rId21" Type="http://schemas.openxmlformats.org/officeDocument/2006/relationships/audio" Target="../media/audio1.wav"/><Relationship Id="rId20" Type="http://schemas.openxmlformats.org/officeDocument/2006/relationships/image" Target="../media/image50.png"/><Relationship Id="rId2" Type="http://schemas.openxmlformats.org/officeDocument/2006/relationships/image" Target="../media/image32.png"/><Relationship Id="rId19" Type="http://schemas.openxmlformats.org/officeDocument/2006/relationships/image" Target="../media/image49.png"/><Relationship Id="rId18" Type="http://schemas.openxmlformats.org/officeDocument/2006/relationships/image" Target="../media/image48.png"/><Relationship Id="rId17" Type="http://schemas.openxmlformats.org/officeDocument/2006/relationships/image" Target="../media/image47.png"/><Relationship Id="rId16" Type="http://schemas.openxmlformats.org/officeDocument/2006/relationships/image" Target="../media/image46.png"/><Relationship Id="rId15" Type="http://schemas.openxmlformats.org/officeDocument/2006/relationships/image" Target="../media/image45.png"/><Relationship Id="rId14" Type="http://schemas.openxmlformats.org/officeDocument/2006/relationships/image" Target="../media/image44.png"/><Relationship Id="rId13" Type="http://schemas.openxmlformats.org/officeDocument/2006/relationships/image" Target="../media/image43.png"/><Relationship Id="rId12" Type="http://schemas.openxmlformats.org/officeDocument/2006/relationships/image" Target="../media/image42.png"/><Relationship Id="rId11" Type="http://schemas.openxmlformats.org/officeDocument/2006/relationships/image" Target="../media/image41.png"/><Relationship Id="rId10" Type="http://schemas.openxmlformats.org/officeDocument/2006/relationships/image" Target="../media/image40.png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slide" Target="slide7.xml"/><Relationship Id="rId1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1195334L43-4"/>
          <p:cNvPicPr>
            <a:picLocks noChangeAspect="1"/>
          </p:cNvPicPr>
          <p:nvPr/>
        </p:nvPicPr>
        <p:blipFill>
          <a:blip r:embed="rId1"/>
          <a:srcRect l="4958" t="64" b="2982"/>
          <a:stretch>
            <a:fillRect/>
          </a:stretch>
        </p:blipFill>
        <p:spPr>
          <a:xfrm>
            <a:off x="0" y="4763"/>
            <a:ext cx="9212263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 Box 3"/>
          <p:cNvSpPr txBox="1"/>
          <p:nvPr/>
        </p:nvSpPr>
        <p:spPr>
          <a:xfrm>
            <a:off x="458788" y="1322388"/>
            <a:ext cx="1104900" cy="39179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6000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rPr>
              <a:t>动动小脑筋</a:t>
            </a:r>
            <a:endParaRPr lang="zh-CN" altLang="en-US" sz="6000" dirty="0">
              <a:solidFill>
                <a:srgbClr val="CC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0468" name="Text Box 4"/>
          <p:cNvSpPr txBox="1"/>
          <p:nvPr/>
        </p:nvSpPr>
        <p:spPr>
          <a:xfrm>
            <a:off x="2716213" y="503238"/>
            <a:ext cx="3781425" cy="3341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美丽小姑娘，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立在水中央，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身穿白衣衫，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坐在绿船上。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0469" name="Text Box 5"/>
          <p:cNvSpPr txBox="1"/>
          <p:nvPr/>
        </p:nvSpPr>
        <p:spPr>
          <a:xfrm>
            <a:off x="3660775" y="4000500"/>
            <a:ext cx="28892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谜底：（荷花）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90470" name="Picture 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8" y="4584700"/>
            <a:ext cx="3887787" cy="198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8" grpId="0"/>
      <p:bldP spid="1904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2007-03-05_1636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2007-03-05_163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5" descr="图片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0" y="1785938"/>
            <a:ext cx="9144000" cy="5072062"/>
          </a:xfrm>
          <a:solidFill>
            <a:schemeClr val="accent1">
              <a:alpha val="70999"/>
            </a:schemeClr>
          </a:solidFill>
        </p:spPr>
        <p:txBody>
          <a:bodyPr wrap="square" lIns="91440" tIns="45720" rIns="91440" bIns="45720" anchor="t" anchorCtr="0"/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清香：清淡的香味。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冒：向外透，向上升。本课形容在一片绿色的荷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       叶中，白荷花突显出来的意思。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饱胀：形容饱满而鼓鼓的。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破裂：</a:t>
            </a: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  <a:sym typeface="Wingdings" panose="05000000000000000000" pitchFamily="2" charset="2"/>
              </a:rPr>
              <a:t>（完整的东西）出现裂缝。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  <a:sym typeface="Wingdings" panose="05000000000000000000" pitchFamily="2" charset="2"/>
              </a:rPr>
              <a:t>姿势：身体呈现的样子。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  <a:sym typeface="Wingdings" panose="05000000000000000000" pitchFamily="2" charset="2"/>
              </a:rPr>
              <a:t>翩翩：形容轻快地跳舞，也形容动物飞扬。</a:t>
            </a:r>
            <a:endParaRPr lang="zh-CN" altLang="en-US" b="1" dirty="0">
              <a:solidFill>
                <a:srgbClr val="0000FF"/>
              </a:solidFill>
              <a:ea typeface="楷体_GB2312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  <a:sym typeface="Wingdings" panose="05000000000000000000" pitchFamily="2" charset="2"/>
              </a:rPr>
              <a:t>飘动：（随着风等）摆动；飘。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26627" name="Rectangle 2"/>
          <p:cNvSpPr>
            <a:spLocks noGrp="1"/>
          </p:cNvSpPr>
          <p:nvPr>
            <p:ph type="title"/>
          </p:nvPr>
        </p:nvSpPr>
        <p:spPr>
          <a:xfrm>
            <a:off x="179388" y="0"/>
            <a:ext cx="8589962" cy="981075"/>
          </a:xfrm>
        </p:spPr>
        <p:txBody>
          <a:bodyPr wrap="square" lIns="91440" tIns="45720" rIns="91440" bIns="45720" anchor="ctr" anchorCtr="0"/>
          <a:p>
            <a:pPr algn="l" eaLnBrk="1" hangingPunct="1"/>
            <a:r>
              <a:rPr lang="zh-CN" altLang="en-US" sz="4000" dirty="0">
                <a:solidFill>
                  <a:srgbClr val="009900"/>
                </a:solidFill>
              </a:rPr>
              <a:t>解释词语：</a:t>
            </a:r>
            <a:endParaRPr lang="zh-CN" altLang="en-US" sz="40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2007-03-01_142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0" name="Group 6"/>
          <p:cNvGrpSpPr/>
          <p:nvPr/>
        </p:nvGrpSpPr>
        <p:grpSpPr>
          <a:xfrm>
            <a:off x="5219700" y="692150"/>
            <a:ext cx="3243263" cy="2198688"/>
            <a:chOff x="2016" y="1581"/>
            <a:chExt cx="2270" cy="1521"/>
          </a:xfrm>
        </p:grpSpPr>
        <p:sp>
          <p:nvSpPr>
            <p:cNvPr id="144387" name="Cloud"/>
            <p:cNvSpPr>
              <a:spLocks noChangeAspect="1" noEditPoints="1" noChangeArrowheads="1"/>
            </p:cNvSpPr>
            <p:nvPr/>
          </p:nvSpPr>
          <p:spPr bwMode="auto">
            <a:xfrm>
              <a:off x="2016" y="1581"/>
              <a:ext cx="2270" cy="1521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bg2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52" name="Oval 4"/>
            <p:cNvSpPr/>
            <p:nvPr/>
          </p:nvSpPr>
          <p:spPr>
            <a:xfrm>
              <a:off x="3651" y="2296"/>
              <a:ext cx="408" cy="36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Oval 5"/>
            <p:cNvSpPr/>
            <p:nvPr/>
          </p:nvSpPr>
          <p:spPr>
            <a:xfrm>
              <a:off x="2154" y="2296"/>
              <a:ext cx="408" cy="36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4391" name="Text Box 7"/>
          <p:cNvSpPr txBox="1"/>
          <p:nvPr/>
        </p:nvSpPr>
        <p:spPr>
          <a:xfrm>
            <a:off x="5435600" y="1412875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自由朗读课文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55" name="Group 11"/>
          <p:cNvGrpSpPr/>
          <p:nvPr/>
        </p:nvGrpSpPr>
        <p:grpSpPr>
          <a:xfrm>
            <a:off x="179388" y="836613"/>
            <a:ext cx="5113337" cy="4608512"/>
            <a:chOff x="975" y="1344"/>
            <a:chExt cx="1728" cy="1158"/>
          </a:xfrm>
        </p:grpSpPr>
        <p:sp>
          <p:nvSpPr>
            <p:cNvPr id="144392" name="Cloud"/>
            <p:cNvSpPr>
              <a:spLocks noChangeAspect="1" noEditPoints="1" noChangeArrowheads="1"/>
            </p:cNvSpPr>
            <p:nvPr/>
          </p:nvSpPr>
          <p:spPr bwMode="auto">
            <a:xfrm>
              <a:off x="975" y="1344"/>
              <a:ext cx="1728" cy="1158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bg2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57" name="Oval 9"/>
            <p:cNvSpPr/>
            <p:nvPr/>
          </p:nvSpPr>
          <p:spPr>
            <a:xfrm>
              <a:off x="2200" y="1842"/>
              <a:ext cx="272" cy="36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8" name="Oval 10"/>
            <p:cNvSpPr/>
            <p:nvPr/>
          </p:nvSpPr>
          <p:spPr>
            <a:xfrm>
              <a:off x="1066" y="1842"/>
              <a:ext cx="272" cy="36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4" name="WordArt 12"/>
          <p:cNvSpPr>
            <a:spLocks noTextEdit="1"/>
          </p:cNvSpPr>
          <p:nvPr/>
        </p:nvSpPr>
        <p:spPr>
          <a:xfrm>
            <a:off x="2268538" y="1196975"/>
            <a:ext cx="1211263" cy="5619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fontScale="60000"/>
          </a:bodyPr>
          <a:p>
            <a:pPr algn="ctr" fontAlgn="base"/>
            <a:r>
              <a:rPr lang="zh-CN" altLang="en-US" sz="4400" b="1" strike="noStrike" noProof="1"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要求：</a:t>
            </a:r>
            <a:endParaRPr lang="zh-CN" altLang="en-US" sz="4400" b="1" strike="noStrike" noProof="1"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397" name="Text Box 13"/>
          <p:cNvSpPr txBox="1"/>
          <p:nvPr/>
        </p:nvSpPr>
        <p:spPr>
          <a:xfrm>
            <a:off x="684213" y="1773238"/>
            <a:ext cx="4332287" cy="3411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画出生字词，读准生字词；</a:t>
            </a:r>
            <a:endParaRPr lang="zh-CN" altLang="en-US" sz="3200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读通读顺句子，难读的地方多读几遍；</a:t>
            </a:r>
            <a:endParaRPr lang="zh-CN" altLang="en-US" sz="3200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不懂的地方做上</a:t>
            </a:r>
            <a:endParaRPr lang="zh-CN" altLang="en-US" sz="3200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zh-CN" altLang="en-US" sz="3200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记号。</a:t>
            </a:r>
            <a:endParaRPr lang="zh-CN" altLang="en-US" sz="3200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decel="1000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1" grpId="0"/>
      <p:bldP spid="1443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Group 6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29698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9699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0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701" name="Text Box 7"/>
          <p:cNvSpPr txBox="1"/>
          <p:nvPr/>
        </p:nvSpPr>
        <p:spPr>
          <a:xfrm>
            <a:off x="611188" y="2060575"/>
            <a:ext cx="8532812" cy="3498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16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挨挨挤挤    莲 蓬    花骨朵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16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饱 胀        破 裂    一 幅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16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翩翩起舞    舞 蹈    昨 夜   好 梦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2" name="Text Box 8"/>
          <p:cNvSpPr txBox="1"/>
          <p:nvPr/>
        </p:nvSpPr>
        <p:spPr>
          <a:xfrm>
            <a:off x="1547813" y="1557338"/>
            <a:ext cx="6985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jǐ        péng     gū</a:t>
            </a:r>
            <a:endParaRPr lang="en-US" altLang="zh-CN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3" name="Text Box 9"/>
          <p:cNvSpPr txBox="1"/>
          <p:nvPr/>
        </p:nvSpPr>
        <p:spPr>
          <a:xfrm>
            <a:off x="1042988" y="2997200"/>
            <a:ext cx="640873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zhàng        liè       fú</a:t>
            </a:r>
            <a:endParaRPr lang="en-US" altLang="zh-CN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4" name="Text Box 10"/>
          <p:cNvSpPr txBox="1"/>
          <p:nvPr/>
        </p:nvSpPr>
        <p:spPr>
          <a:xfrm>
            <a:off x="250825" y="4437063"/>
            <a:ext cx="88931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piān            dǎo   zuó        mèng</a:t>
            </a:r>
            <a:endParaRPr lang="en-US" altLang="zh-CN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Text Box 2"/>
          <p:cNvSpPr txBox="1">
            <a:spLocks noChangeArrowheads="1"/>
          </p:cNvSpPr>
          <p:nvPr/>
        </p:nvSpPr>
        <p:spPr bwMode="auto">
          <a:xfrm>
            <a:off x="-31750" y="1289050"/>
            <a:ext cx="9048750" cy="4521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fontAlgn="ctr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en-US" altLang="zh-CN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kumimoji="1" lang="zh-CN" altLang="en-US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、形容荷叶长得很密，互相挤在一起。（      ）</a:t>
            </a:r>
            <a:endParaRPr kumimoji="1" lang="zh-CN" altLang="en-US" sz="32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fontAlgn="ctr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en-US" altLang="zh-CN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kumimoji="1" lang="zh-CN" altLang="en-US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、圆圆的盘子。（       ）         </a:t>
            </a:r>
            <a:endParaRPr kumimoji="1" lang="zh-CN" altLang="en-US" sz="32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fontAlgn="ctr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en-US" altLang="zh-CN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kumimoji="1" lang="zh-CN" altLang="en-US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、没有开放的花（          ）</a:t>
            </a:r>
            <a:endParaRPr kumimoji="1" lang="zh-CN" altLang="en-US" sz="32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fontAlgn="ctr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en-US" altLang="zh-CN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4</a:t>
            </a:r>
            <a:r>
              <a:rPr kumimoji="1" lang="zh-CN" altLang="en-US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、形容舞姿轻快优美。（           ）</a:t>
            </a:r>
            <a:endParaRPr kumimoji="1" lang="zh-CN" altLang="en-US" sz="32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fontAlgn="ctr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en-US" altLang="zh-CN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5</a:t>
            </a:r>
            <a:r>
              <a:rPr kumimoji="1" lang="zh-CN" altLang="en-US" sz="32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、（完整的东西）出现裂缝。（          ）</a:t>
            </a:r>
            <a:endParaRPr kumimoji="1" lang="zh-CN" altLang="en-US" sz="32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14019" name="Text Box 3"/>
          <p:cNvSpPr txBox="1"/>
          <p:nvPr/>
        </p:nvSpPr>
        <p:spPr>
          <a:xfrm>
            <a:off x="7007225" y="1589088"/>
            <a:ext cx="20193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fontAlgn="ctr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挨挨挤挤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20" name="Text Box 4"/>
          <p:cNvSpPr txBox="1"/>
          <p:nvPr/>
        </p:nvSpPr>
        <p:spPr>
          <a:xfrm>
            <a:off x="3562350" y="2460625"/>
            <a:ext cx="13668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fontAlgn="ctr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圆盘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21" name="Text Box 5"/>
          <p:cNvSpPr txBox="1"/>
          <p:nvPr/>
        </p:nvSpPr>
        <p:spPr>
          <a:xfrm>
            <a:off x="3760788" y="3375025"/>
            <a:ext cx="156051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fontAlgn="ctr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花骨朵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22" name="Text Box 6"/>
          <p:cNvSpPr txBox="1"/>
          <p:nvPr/>
        </p:nvSpPr>
        <p:spPr>
          <a:xfrm>
            <a:off x="4791075" y="4206875"/>
            <a:ext cx="2214563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fontAlgn="ctr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翩翩起舞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23" name="Text Box 7"/>
          <p:cNvSpPr txBox="1"/>
          <p:nvPr/>
        </p:nvSpPr>
        <p:spPr>
          <a:xfrm>
            <a:off x="6384925" y="5089525"/>
            <a:ext cx="1292225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fontAlgn="ctr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破裂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24" name="Text Box 8"/>
          <p:cNvSpPr txBox="1">
            <a:spLocks noChangeArrowheads="1"/>
          </p:cNvSpPr>
          <p:nvPr/>
        </p:nvSpPr>
        <p:spPr bwMode="auto">
          <a:xfrm>
            <a:off x="4278313" y="295275"/>
            <a:ext cx="3384550" cy="671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fontAlgn="ctr">
              <a:buClrTx/>
              <a:buSzTx/>
              <a:buFontTx/>
              <a:buNone/>
              <a:defRPr/>
            </a:pPr>
            <a:r>
              <a:rPr kumimoji="1" lang="zh-CN" altLang="en-US" sz="3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看解释填词语</a:t>
            </a:r>
            <a:endParaRPr kumimoji="1" lang="zh-CN" altLang="en-US" sz="380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4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4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/>
      <p:bldP spid="214020" grpId="0"/>
      <p:bldP spid="214021" grpId="0"/>
      <p:bldP spid="214022" grpId="0"/>
      <p:bldP spid="2140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69" name="Group 2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32770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2771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2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0054" name="Text Box 6"/>
          <p:cNvSpPr txBox="1"/>
          <p:nvPr/>
        </p:nvSpPr>
        <p:spPr>
          <a:xfrm>
            <a:off x="179388" y="1125538"/>
            <a:ext cx="9144000" cy="466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方正楷体_GBK" pitchFamily="65" charset="-122"/>
                <a:ea typeface="方正楷体_GBK" pitchFamily="65" charset="-122"/>
              </a:rPr>
              <a:t>默读第</a:t>
            </a:r>
            <a:r>
              <a:rPr lang="en-US" altLang="zh-CN" sz="4000" dirty="0">
                <a:solidFill>
                  <a:srgbClr val="FF3300"/>
                </a:solidFill>
                <a:latin typeface="方正楷体_GBK" pitchFamily="65" charset="-122"/>
                <a:ea typeface="方正楷体_GBK" pitchFamily="65" charset="-122"/>
              </a:rPr>
              <a:t>1-3</a:t>
            </a:r>
            <a:r>
              <a:rPr lang="zh-CN" altLang="en-US" sz="4000" dirty="0">
                <a:solidFill>
                  <a:srgbClr val="FF3300"/>
                </a:solidFill>
                <a:latin typeface="方正楷体_GBK" pitchFamily="65" charset="-122"/>
                <a:ea typeface="方正楷体_GBK" pitchFamily="65" charset="-122"/>
              </a:rPr>
              <a:t>自然段，思考并小组交流：</a:t>
            </a:r>
            <a:endParaRPr lang="zh-CN" altLang="en-US" sz="4000" dirty="0">
              <a:solidFill>
                <a:srgbClr val="FF3300"/>
              </a:solidFill>
              <a:latin typeface="方正楷体_GBK" pitchFamily="65" charset="-122"/>
              <a:ea typeface="方正楷体_GBK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“我”为什么要往荷花池跑去？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画出有关的句子；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5" descr="图片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wrap="square" lIns="91440" tIns="45720" rIns="91440" bIns="45720" anchor="ctr" anchorCtr="0"/>
          <a:p>
            <a:pPr algn="l" eaLnBrk="1" hangingPunct="1"/>
            <a:r>
              <a:rPr lang="zh-CN" altLang="en-US" dirty="0"/>
              <a:t>读二三两段</a:t>
            </a:r>
            <a:endParaRPr lang="zh-CN" altLang="en-US" dirty="0"/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374650" y="954088"/>
            <a:ext cx="8229600" cy="857250"/>
          </a:xfrm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</a:rPr>
              <a:t>思考：荷花池的荷花有什么特点？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1" name="Group 2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35842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5843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4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9030" name="Text Box 6"/>
          <p:cNvSpPr txBox="1"/>
          <p:nvPr/>
        </p:nvSpPr>
        <p:spPr>
          <a:xfrm>
            <a:off x="684213" y="801688"/>
            <a:ext cx="7777162" cy="1530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清早，我到公园去玩，一进门就闻到一阵清香。我赶紧往荷花池边跑去。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46" name="Text Box 7"/>
          <p:cNvSpPr txBox="1"/>
          <p:nvPr/>
        </p:nvSpPr>
        <p:spPr>
          <a:xfrm>
            <a:off x="468313" y="4005263"/>
            <a:ext cx="7775575" cy="1465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2.</a:t>
            </a:r>
            <a:r>
              <a:rPr lang="en-US" altLang="zh-CN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清香</a:t>
            </a:r>
            <a:r>
              <a:rPr lang="zh-CN" altLang="en-US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是什么意思？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（清淡的香气。）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9032" name="Text Box 8"/>
          <p:cNvSpPr txBox="1"/>
          <p:nvPr/>
        </p:nvSpPr>
        <p:spPr>
          <a:xfrm>
            <a:off x="395288" y="3213100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这两句话写出了荷花的什么特点？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9034" name="Text Box 10"/>
          <p:cNvSpPr txBox="1"/>
          <p:nvPr/>
        </p:nvSpPr>
        <p:spPr>
          <a:xfrm>
            <a:off x="468313" y="5589588"/>
            <a:ext cx="86756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3.</a:t>
            </a:r>
            <a:r>
              <a:rPr lang="en-US" altLang="zh-CN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一进门就闻到一阵清香</a:t>
            </a:r>
            <a:r>
              <a:rPr lang="zh-CN" altLang="en-US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说明什么？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/>
      <p:bldP spid="129032" grpId="0"/>
      <p:bldP spid="1290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89" name="Group 6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37890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7891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6983" name="Picture 7" descr="200651213252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59563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4" name="Text Box 8"/>
          <p:cNvSpPr txBox="1"/>
          <p:nvPr/>
        </p:nvSpPr>
        <p:spPr>
          <a:xfrm>
            <a:off x="6661150" y="0"/>
            <a:ext cx="2482850" cy="297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荷叶挨挨挤挤的，像一个个碧绿的大圆盘。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5" name="Text Box 9"/>
          <p:cNvSpPr txBox="1"/>
          <p:nvPr/>
        </p:nvSpPr>
        <p:spPr>
          <a:xfrm>
            <a:off x="0" y="3502025"/>
            <a:ext cx="9144000" cy="1222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挨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挤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分别是什么意思？请同学们在图中指出，哪一处是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挨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，哪一处是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挤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6" name="Text Box 10"/>
          <p:cNvSpPr txBox="1"/>
          <p:nvPr/>
        </p:nvSpPr>
        <p:spPr>
          <a:xfrm>
            <a:off x="0" y="4868863"/>
            <a:ext cx="9144000" cy="1263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5000"/>
              </a:lnSpc>
            </a:pP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2.“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挨挨挤挤”这个词说明了什么？</a:t>
            </a:r>
            <a:endParaRPr lang="zh-CN" altLang="en-US" sz="3200" dirty="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3.“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碧绿的大圆盘”指的是什么？</a:t>
            </a:r>
            <a:endParaRPr lang="zh-CN" altLang="en-US" sz="3200" dirty="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987" name="Text Box 11"/>
          <p:cNvSpPr txBox="1"/>
          <p:nvPr/>
        </p:nvSpPr>
        <p:spPr>
          <a:xfrm>
            <a:off x="6804025" y="4868863"/>
            <a:ext cx="2808288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荷叶多、密。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8" name="Text Box 12"/>
          <p:cNvSpPr txBox="1"/>
          <p:nvPr/>
        </p:nvSpPr>
        <p:spPr>
          <a:xfrm>
            <a:off x="6732588" y="5589588"/>
            <a:ext cx="18002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荷叶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69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69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69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69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4" grpId="0"/>
      <p:bldP spid="126985" grpId="0"/>
      <p:bldP spid="126986" grpId="0"/>
      <p:bldP spid="126987" grpId="0"/>
      <p:bldP spid="126987" grpId="1"/>
      <p:bldP spid="12698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2007-03-05_1639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1" name="WordArt 3"/>
          <p:cNvSpPr>
            <a:spLocks noTextEdit="1"/>
          </p:cNvSpPr>
          <p:nvPr/>
        </p:nvSpPr>
        <p:spPr>
          <a:xfrm>
            <a:off x="1835150" y="1773238"/>
            <a:ext cx="5616575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9050" cap="flat" cmpd="sng">
                  <a:solidFill>
                    <a:srgbClr val="FF66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3 荷 花</a:t>
            </a:r>
            <a:endParaRPr lang="zh-CN" altLang="en-US" sz="9600" b="1">
              <a:ln w="1905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2" descr="冒出的白荷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Rectangle 3"/>
          <p:cNvSpPr/>
          <p:nvPr/>
        </p:nvSpPr>
        <p:spPr>
          <a:xfrm>
            <a:off x="3171825" y="4968875"/>
            <a:ext cx="5514975" cy="17526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fontAlgn="base">
              <a:spcBef>
                <a:spcPct val="0"/>
              </a:spcBef>
            </a:pPr>
            <a:r>
              <a:rPr lang="zh-CN" altLang="en-US" sz="5400" b="0" strike="noStrike" noProof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白荷花在这些大圆盘之间</a:t>
            </a:r>
            <a:r>
              <a:rPr lang="zh-CN" altLang="en-US" sz="5400" b="0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冒</a:t>
            </a:r>
            <a:r>
              <a:rPr lang="zh-CN" altLang="en-US" sz="5400" b="0" strike="noStrike" noProof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出来。</a:t>
            </a:r>
            <a:endParaRPr lang="zh-CN" altLang="en-US" sz="5400" b="0" strike="noStrike" noProof="1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9939" name="Text Box 4">
            <a:hlinkClick r:id="rId2" action="ppaction://hlinksldjump"/>
          </p:cNvPr>
          <p:cNvSpPr txBox="1"/>
          <p:nvPr/>
        </p:nvSpPr>
        <p:spPr>
          <a:xfrm>
            <a:off x="6019800" y="5943600"/>
            <a:ext cx="29718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0" dirty="0">
                <a:solidFill>
                  <a:srgbClr val="FF66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</a:t>
            </a:r>
            <a:endParaRPr lang="en-US" altLang="zh-CN" sz="4000" b="0" dirty="0">
              <a:solidFill>
                <a:srgbClr val="FF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b_3_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Picture 3" descr="b_3_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4" descr="b_3_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5" descr="b_3_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Picture 6" descr="z_1_18"/>
          <p:cNvPicPr>
            <a:picLocks noChangeAspect="1"/>
          </p:cNvPicPr>
          <p:nvPr/>
        </p:nvPicPr>
        <p:blipFill>
          <a:blip r:embed="rId2"/>
          <a:srcRect l="34879" t="15366" r="36319" b="13565"/>
          <a:stretch>
            <a:fillRect/>
          </a:stretch>
        </p:blipFill>
        <p:spPr>
          <a:xfrm>
            <a:off x="6934200" y="2514600"/>
            <a:ext cx="1728788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3733800"/>
            <a:ext cx="1228725" cy="1649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667000"/>
            <a:ext cx="9144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90600" y="4419600"/>
            <a:ext cx="3268663" cy="2706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3886200"/>
            <a:ext cx="3035300" cy="206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0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6600" y="1295400"/>
            <a:ext cx="2057400" cy="633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1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9400" y="5741988"/>
            <a:ext cx="2514600" cy="1116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2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5800" y="2286000"/>
            <a:ext cx="1143000" cy="43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3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0800" y="3124200"/>
            <a:ext cx="914400" cy="347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4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5400" y="6172200"/>
            <a:ext cx="1143000" cy="43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5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29600" y="2057400"/>
            <a:ext cx="762000" cy="290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6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133600"/>
            <a:ext cx="1143000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7" name="Picture 18" descr="z_1_10"/>
          <p:cNvPicPr>
            <a:picLocks noChangeAspect="1"/>
          </p:cNvPicPr>
          <p:nvPr/>
        </p:nvPicPr>
        <p:blipFill>
          <a:blip r:embed="rId11"/>
          <a:srcRect l="34879" t="32652" r="32718" b="28932"/>
          <a:stretch>
            <a:fillRect/>
          </a:stretch>
        </p:blipFill>
        <p:spPr>
          <a:xfrm>
            <a:off x="228600" y="4343400"/>
            <a:ext cx="1219200" cy="1084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1507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9000" y="1828800"/>
            <a:ext cx="952500" cy="293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9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4200" y="4343400"/>
            <a:ext cx="1676400" cy="947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0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0" y="4495800"/>
            <a:ext cx="14478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1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3600" y="2590800"/>
            <a:ext cx="11430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2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1200" y="2438400"/>
            <a:ext cx="10668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3" name="Picture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67200" y="3962400"/>
            <a:ext cx="1843088" cy="2438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5"/>
          <p:cNvGrpSpPr/>
          <p:nvPr/>
        </p:nvGrpSpPr>
        <p:grpSpPr>
          <a:xfrm>
            <a:off x="971550" y="1125538"/>
            <a:ext cx="1447800" cy="2895600"/>
            <a:chOff x="432" y="0"/>
            <a:chExt cx="1152" cy="2256"/>
          </a:xfrm>
        </p:grpSpPr>
        <p:pic>
          <p:nvPicPr>
            <p:cNvPr id="40985" name="Picture 2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2" y="0"/>
              <a:ext cx="1152" cy="12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86" name="Picture 27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16" y="1008"/>
              <a:ext cx="569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28"/>
          <p:cNvGrpSpPr/>
          <p:nvPr/>
        </p:nvGrpSpPr>
        <p:grpSpPr>
          <a:xfrm>
            <a:off x="5105400" y="457200"/>
            <a:ext cx="2209800" cy="3276600"/>
            <a:chOff x="2688" y="1152"/>
            <a:chExt cx="1296" cy="2112"/>
          </a:xfrm>
        </p:grpSpPr>
        <p:pic>
          <p:nvPicPr>
            <p:cNvPr id="40988" name="Picture 2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220" y="2321"/>
              <a:ext cx="199" cy="9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89" name="Picture 3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688" y="1152"/>
              <a:ext cx="1296" cy="123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0990" name="Picture 31" descr="z_1_12"/>
          <p:cNvPicPr>
            <a:picLocks noChangeAspect="1"/>
          </p:cNvPicPr>
          <p:nvPr/>
        </p:nvPicPr>
        <p:blipFill>
          <a:blip r:embed="rId18"/>
          <a:srcRect l="28802" t="41296" r="35193" b="26050"/>
          <a:stretch>
            <a:fillRect/>
          </a:stretch>
        </p:blipFill>
        <p:spPr>
          <a:xfrm>
            <a:off x="3962400" y="2971800"/>
            <a:ext cx="28956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1" name="Picture 32" descr="z_1_12"/>
          <p:cNvPicPr>
            <a:picLocks noChangeAspect="1"/>
          </p:cNvPicPr>
          <p:nvPr/>
        </p:nvPicPr>
        <p:blipFill>
          <a:blip r:embed="rId18"/>
          <a:srcRect l="28802" t="41296" r="35193" b="26050"/>
          <a:stretch>
            <a:fillRect/>
          </a:stretch>
        </p:blipFill>
        <p:spPr>
          <a:xfrm>
            <a:off x="1066800" y="5181600"/>
            <a:ext cx="38100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2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600" y="3489325"/>
            <a:ext cx="2743200" cy="981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93" name="Group 34"/>
          <p:cNvGrpSpPr/>
          <p:nvPr/>
        </p:nvGrpSpPr>
        <p:grpSpPr>
          <a:xfrm>
            <a:off x="1295400" y="3733800"/>
            <a:ext cx="1600200" cy="2879725"/>
            <a:chOff x="2112" y="0"/>
            <a:chExt cx="1200" cy="2054"/>
          </a:xfrm>
        </p:grpSpPr>
        <p:pic>
          <p:nvPicPr>
            <p:cNvPr id="40994" name="Picture 35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352" y="0"/>
              <a:ext cx="960" cy="9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95" name="Picture 36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112" y="528"/>
              <a:ext cx="509" cy="152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1525" name="Text Box 37"/>
          <p:cNvSpPr txBox="1"/>
          <p:nvPr/>
        </p:nvSpPr>
        <p:spPr>
          <a:xfrm>
            <a:off x="0" y="188913"/>
            <a:ext cx="6013450" cy="1444625"/>
          </a:xfrm>
          <a:prstGeom prst="rect">
            <a:avLst/>
          </a:prstGeom>
          <a:solidFill>
            <a:schemeClr val="bg1">
              <a:alpha val="70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4400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冒：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形容在一片绿色的荷叶中，白荷花突显出来的意思。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0997" name="Picture 38" descr="z_1_10"/>
          <p:cNvPicPr>
            <a:picLocks noChangeAspect="1"/>
          </p:cNvPicPr>
          <p:nvPr/>
        </p:nvPicPr>
        <p:blipFill>
          <a:blip r:embed="rId11"/>
          <a:srcRect l="34879" t="32652" r="32718" b="28932"/>
          <a:stretch>
            <a:fillRect/>
          </a:stretch>
        </p:blipFill>
        <p:spPr>
          <a:xfrm>
            <a:off x="7239000" y="5486400"/>
            <a:ext cx="1219200" cy="1084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8" name="Picture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1200" y="5562600"/>
            <a:ext cx="1143000" cy="35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2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152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152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2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152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52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 anchorCtr="0"/>
          <a:p>
            <a:pPr eaLnBrk="1" hangingPunct="1"/>
            <a:r>
              <a:rPr lang="en-US" altLang="zh-CN" sz="6000" b="1" dirty="0">
                <a:solidFill>
                  <a:schemeClr val="tx1"/>
                </a:solidFill>
                <a:latin typeface="Garamond" panose="02020404030301010803" pitchFamily="18" charset="0"/>
              </a:rPr>
              <a:t> </a:t>
            </a:r>
            <a:endParaRPr lang="en-US" altLang="zh-CN" sz="6000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41986" name="Text Box 3"/>
          <p:cNvSpPr txBox="1"/>
          <p:nvPr/>
        </p:nvSpPr>
        <p:spPr>
          <a:xfrm>
            <a:off x="1066800" y="4419600"/>
            <a:ext cx="74676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Text Box 4"/>
          <p:cNvSpPr txBox="1"/>
          <p:nvPr/>
        </p:nvSpPr>
        <p:spPr>
          <a:xfrm>
            <a:off x="381000" y="4495800"/>
            <a:ext cx="8305800" cy="1860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endParaRPr lang="en-US" altLang="zh-CN" sz="4400" dirty="0">
              <a:solidFill>
                <a:srgbClr val="FF9900"/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endParaRPr lang="en-US" altLang="zh-CN" sz="4800" b="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988" name="Picture 5" descr="bai_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Text Box 6"/>
          <p:cNvSpPr txBox="1"/>
          <p:nvPr/>
        </p:nvSpPr>
        <p:spPr>
          <a:xfrm>
            <a:off x="228600" y="609600"/>
            <a:ext cx="85344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3239" name="Text Box 7"/>
          <p:cNvSpPr txBox="1">
            <a:spLocks noChangeArrowheads="1"/>
          </p:cNvSpPr>
          <p:nvPr/>
        </p:nvSpPr>
        <p:spPr bwMode="auto">
          <a:xfrm>
            <a:off x="266700" y="0"/>
            <a:ext cx="8686800" cy="1851025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4400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白荷花在这些大圆盘之间冒出来，仿佛</a:t>
            </a:r>
            <a:r>
              <a:rPr kumimoji="0" lang="zh-CN" altLang="en-US" sz="4400" u="sng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      </a:t>
            </a:r>
            <a:r>
              <a:rPr kumimoji="0" lang="zh-CN" altLang="en-US" sz="4400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  <a:endParaRPr kumimoji="0" lang="zh-CN" altLang="en-US" sz="4400" kern="1200" cap="none" spc="0" normalizeH="0" baseline="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41991" name="Picture 8" descr="lj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0" y="5373688"/>
            <a:ext cx="1428750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09" name="Group 2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43010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3011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2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8010" name="Text Box 10"/>
          <p:cNvSpPr txBox="1"/>
          <p:nvPr/>
        </p:nvSpPr>
        <p:spPr>
          <a:xfrm>
            <a:off x="647700" y="542925"/>
            <a:ext cx="8137525" cy="18621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有的才展开两三片花瓣儿。有的花瓣儿全都展开了，露出嫩黄色的小莲蓬。有的还是花骨朵儿，看起来饱胀得马上要破裂似的。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1" name="Text Box 11"/>
          <p:cNvSpPr txBox="1"/>
          <p:nvPr/>
        </p:nvSpPr>
        <p:spPr>
          <a:xfrm>
            <a:off x="684213" y="2405063"/>
            <a:ext cx="80645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……”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说明什么？</a:t>
            </a:r>
            <a:endParaRPr lang="zh-CN" altLang="en-US" sz="3200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2" name="Text Box 12"/>
          <p:cNvSpPr txBox="1"/>
          <p:nvPr/>
        </p:nvSpPr>
        <p:spPr>
          <a:xfrm>
            <a:off x="2786063" y="3095625"/>
            <a:ext cx="46101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荷花多、形态各异。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3" name="Text Box 13"/>
          <p:cNvSpPr txBox="1"/>
          <p:nvPr/>
        </p:nvSpPr>
        <p:spPr>
          <a:xfrm>
            <a:off x="1331913" y="3789363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微展开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4" name="Text Box 14"/>
          <p:cNvSpPr txBox="1"/>
          <p:nvPr/>
        </p:nvSpPr>
        <p:spPr>
          <a:xfrm>
            <a:off x="3348038" y="37893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全展开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5" name="Text Box 15"/>
          <p:cNvSpPr txBox="1"/>
          <p:nvPr/>
        </p:nvSpPr>
        <p:spPr>
          <a:xfrm>
            <a:off x="5580063" y="37893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花骨朵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6" name="Text Box 16"/>
          <p:cNvSpPr txBox="1"/>
          <p:nvPr/>
        </p:nvSpPr>
        <p:spPr>
          <a:xfrm>
            <a:off x="755650" y="4581525"/>
            <a:ext cx="75596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2.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这三种形态你喜欢哪一种？为什么？</a:t>
            </a:r>
            <a:endParaRPr lang="zh-CN" altLang="en-US" sz="3200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7" name="Text Box 17"/>
          <p:cNvSpPr txBox="1"/>
          <p:nvPr/>
        </p:nvSpPr>
        <p:spPr>
          <a:xfrm>
            <a:off x="755650" y="5300663"/>
            <a:ext cx="7704138" cy="1322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3.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你能用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……”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造一个句子吗？</a:t>
            </a:r>
            <a:endParaRPr lang="zh-CN" altLang="en-US" sz="3200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80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80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80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80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80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80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500"/>
                                        <p:tgtEl>
                                          <p:spTgt spid="1280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500"/>
                                        <p:tgtEl>
                                          <p:spTgt spid="12801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0" grpId="0"/>
      <p:bldP spid="1280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2" descr="两三片花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Text Box 3"/>
          <p:cNvSpPr txBox="1"/>
          <p:nvPr/>
        </p:nvSpPr>
        <p:spPr>
          <a:xfrm>
            <a:off x="457200" y="5638800"/>
            <a:ext cx="83058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b="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有的才展开两三片花瓣儿。</a:t>
            </a:r>
            <a:endParaRPr lang="zh-CN" altLang="en-US" sz="5400" b="0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59" name="Text Box 4">
            <a:hlinkClick r:id="rId2" action="ppaction://hlinksldjump"/>
          </p:cNvPr>
          <p:cNvSpPr txBox="1"/>
          <p:nvPr/>
        </p:nvSpPr>
        <p:spPr>
          <a:xfrm>
            <a:off x="6934200" y="5943600"/>
            <a:ext cx="22098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0" dirty="0">
                <a:solidFill>
                  <a:srgbClr val="FF66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</a:t>
            </a:r>
            <a:endParaRPr lang="en-US" altLang="zh-CN" sz="4000" b="0" dirty="0">
              <a:solidFill>
                <a:srgbClr val="FF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7093" name="Text Box 5"/>
          <p:cNvSpPr txBox="1"/>
          <p:nvPr/>
        </p:nvSpPr>
        <p:spPr>
          <a:xfrm>
            <a:off x="319088" y="320675"/>
            <a:ext cx="273685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6000" dirty="0">
                <a:solidFill>
                  <a:srgbClr val="FFC000"/>
                </a:solidFill>
                <a:latin typeface="Arial" panose="020B0604020202020204" pitchFamily="34" charset="0"/>
                <a:ea typeface="隶书" panose="02010509060101010101" charset="-122"/>
              </a:rPr>
              <a:t>微展开</a:t>
            </a:r>
            <a:endParaRPr lang="zh-CN" altLang="en-US" sz="6000" dirty="0">
              <a:solidFill>
                <a:srgbClr val="FFC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2" descr="露出小莲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Text Box 3"/>
          <p:cNvSpPr txBox="1"/>
          <p:nvPr/>
        </p:nvSpPr>
        <p:spPr>
          <a:xfrm>
            <a:off x="304800" y="5121275"/>
            <a:ext cx="8534400" cy="1736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GB" sz="5400" b="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5400" b="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有的花瓣儿全展开了，露出嫩黄色的小莲蓬。</a:t>
            </a:r>
            <a:endParaRPr lang="zh-CN" altLang="en-US" sz="5400" b="0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6083" name="Text Box 4">
            <a:hlinkClick r:id="rId2" action="ppaction://hlinksldjump"/>
          </p:cNvPr>
          <p:cNvSpPr txBox="1"/>
          <p:nvPr/>
        </p:nvSpPr>
        <p:spPr>
          <a:xfrm>
            <a:off x="6934200" y="6019800"/>
            <a:ext cx="22098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0" dirty="0">
                <a:solidFill>
                  <a:srgbClr val="FF66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</a:t>
            </a:r>
            <a:endParaRPr lang="en-US" altLang="zh-CN" sz="4000" b="0" dirty="0">
              <a:solidFill>
                <a:srgbClr val="FF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8117" name="Text Box 5"/>
          <p:cNvSpPr txBox="1"/>
          <p:nvPr/>
        </p:nvSpPr>
        <p:spPr>
          <a:xfrm>
            <a:off x="4908550" y="69850"/>
            <a:ext cx="2376488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800" dirty="0">
                <a:solidFill>
                  <a:srgbClr val="FFC000"/>
                </a:solidFill>
                <a:latin typeface="Arial" panose="020B0604020202020204" pitchFamily="34" charset="0"/>
                <a:ea typeface="隶书" panose="02010509060101010101" charset="-122"/>
              </a:rPr>
              <a:t>全展开</a:t>
            </a:r>
            <a:endParaRPr lang="zh-CN" altLang="en-US" sz="4800" dirty="0">
              <a:solidFill>
                <a:srgbClr val="FFC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46085" name="矩形 1"/>
          <p:cNvSpPr/>
          <p:nvPr/>
        </p:nvSpPr>
        <p:spPr>
          <a:xfrm>
            <a:off x="7451725" y="69850"/>
            <a:ext cx="1665288" cy="28733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defTabSz="914400"/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 descr="花骨朵"/>
          <p:cNvPicPr>
            <a:picLocks noChangeAspect="1"/>
          </p:cNvPicPr>
          <p:nvPr/>
        </p:nvPicPr>
        <p:blipFill>
          <a:blip r:embed="rId1"/>
          <a:srcRect l="4500" t="20952" r="100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Text Box 3"/>
          <p:cNvSpPr txBox="1"/>
          <p:nvPr/>
        </p:nvSpPr>
        <p:spPr>
          <a:xfrm>
            <a:off x="381000" y="5149850"/>
            <a:ext cx="8534400" cy="1579563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GB" sz="4400" b="0" noProof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      </a:t>
            </a:r>
            <a:r>
              <a:rPr lang="zh-CN" altLang="en-US" sz="4400" b="0" noProof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有的还是花骨朵儿，看起来饱涨得马上要破裂似的。</a:t>
            </a:r>
            <a:endParaRPr lang="zh-CN" altLang="en-US" sz="4400" b="0" noProof="1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07" name="Text Box 4">
            <a:hlinkClick r:id="rId2" action="ppaction://hlinksldjump"/>
          </p:cNvPr>
          <p:cNvSpPr txBox="1"/>
          <p:nvPr/>
        </p:nvSpPr>
        <p:spPr>
          <a:xfrm>
            <a:off x="7620000" y="594360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0" dirty="0">
                <a:solidFill>
                  <a:srgbClr val="FF66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endParaRPr lang="en-US" altLang="zh-CN" sz="4000" b="0" dirty="0">
              <a:solidFill>
                <a:srgbClr val="FF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9141" name="Text Box 5"/>
          <p:cNvSpPr txBox="1"/>
          <p:nvPr/>
        </p:nvSpPr>
        <p:spPr>
          <a:xfrm>
            <a:off x="5922963" y="0"/>
            <a:ext cx="2806700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6600" b="0" dirty="0">
                <a:solidFill>
                  <a:srgbClr val="FFC000"/>
                </a:solidFill>
                <a:latin typeface="Arial" panose="020B0604020202020204" pitchFamily="34" charset="0"/>
                <a:ea typeface="隶书" panose="02010509060101010101" charset="-122"/>
              </a:rPr>
              <a:t>花骨朵</a:t>
            </a:r>
            <a:endParaRPr lang="zh-CN" altLang="en-US" sz="6600" b="0" dirty="0">
              <a:solidFill>
                <a:srgbClr val="FFC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30175" y="606425"/>
            <a:ext cx="8883650" cy="5232400"/>
          </a:xfrm>
          <a:solidFill>
            <a:schemeClr val="bg1">
              <a:alpha val="80000"/>
            </a:scheme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荷花已经开了不少了。荷叶（      ），像一个个（           ）。</a:t>
            </a:r>
            <a:r>
              <a:rPr kumimoji="0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白荷花在这些（             ）之间（          ）出来。有的（                     ）。有的（           ），露出 （     ）的小莲蓬。</a:t>
            </a:r>
            <a:r>
              <a:rPr kumimoji="1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有的还是（      </a:t>
            </a:r>
            <a:r>
              <a:rPr kumimoji="1" lang="zh-CN" altLang="en-US" sz="3600" strike="noStrike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1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），</a:t>
            </a:r>
            <a:r>
              <a:rPr kumimoji="1" lang="zh-CN" altLang="en-US" sz="3600" i="0" u="sng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endParaRPr kumimoji="1" lang="zh-CN" altLang="en-US" sz="3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hlinkClick r:id="rId1" action="ppaction://hlinksldjump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看起来（       ）马上要（        ）。</a:t>
            </a:r>
            <a:endParaRPr kumimoji="0" lang="zh-CN" altLang="en-US" sz="3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Picture 2" descr="田田"/>
          <p:cNvPicPr>
            <a:picLocks noChangeAspect="1"/>
          </p:cNvPicPr>
          <p:nvPr/>
        </p:nvPicPr>
        <p:blipFill>
          <a:blip r:embed="rId1"/>
          <a:srcRect t="16371" b="15160"/>
          <a:stretch>
            <a:fillRect/>
          </a:stretch>
        </p:blipFill>
        <p:spPr>
          <a:xfrm>
            <a:off x="0" y="2720975"/>
            <a:ext cx="9144000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Text Box 3"/>
          <p:cNvSpPr txBox="1"/>
          <p:nvPr/>
        </p:nvSpPr>
        <p:spPr>
          <a:xfrm>
            <a:off x="1700213" y="84138"/>
            <a:ext cx="7251700" cy="245268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200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49" charset="-122"/>
              </a:rPr>
              <a:t>这么多的荷花，一朵有一朵的姿势。看看这一朵，很美；看看那一朵，也很美。如果把眼前的一池荷花看作一大幅活的画，那画家的本领可真了不起。</a:t>
            </a:r>
            <a:endParaRPr lang="zh-CN" altLang="en-US" sz="3200" dirty="0">
              <a:solidFill>
                <a:srgbClr val="CC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7" name="Group 2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50178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0179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180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086" name="Text Box 6"/>
          <p:cNvSpPr txBox="1"/>
          <p:nvPr/>
        </p:nvSpPr>
        <p:spPr>
          <a:xfrm>
            <a:off x="576263" y="688975"/>
            <a:ext cx="8208962" cy="1530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如果把眼前的这一池荷花看作一大幅活的画，那画家的本领可真了不起。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087" name="Text Box 7"/>
          <p:cNvSpPr txBox="1"/>
          <p:nvPr/>
        </p:nvSpPr>
        <p:spPr>
          <a:xfrm>
            <a:off x="576263" y="2219325"/>
            <a:ext cx="7488237" cy="1917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画家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指的是谁？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读读句子，跟同桌说说你是怎么理解这句话的。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088" name="Text Box 8"/>
          <p:cNvSpPr txBox="1"/>
          <p:nvPr/>
        </p:nvSpPr>
        <p:spPr>
          <a:xfrm>
            <a:off x="574675" y="4248150"/>
            <a:ext cx="79930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这句话表达了作者什么感情？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089" name="Text Box 9"/>
          <p:cNvSpPr txBox="1"/>
          <p:nvPr/>
        </p:nvSpPr>
        <p:spPr>
          <a:xfrm>
            <a:off x="571500" y="4827588"/>
            <a:ext cx="7848600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如果你看到这一池荷花，你会想些什么或者说些什么？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08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08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08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6" grpId="0"/>
      <p:bldP spid="174087" grpId="0"/>
      <p:bldP spid="1740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94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210947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0243" name="Picture 4" descr="47c6a7f5e9e40b65bd3109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094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094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094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  <p:bldP spid="21094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Picture 2" descr="田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AutoShape 3"/>
          <p:cNvSpPr/>
          <p:nvPr/>
        </p:nvSpPr>
        <p:spPr>
          <a:xfrm>
            <a:off x="790575" y="2941638"/>
            <a:ext cx="7296150" cy="3381375"/>
          </a:xfrm>
          <a:prstGeom prst="cloudCallout">
            <a:avLst>
              <a:gd name="adj1" fmla="val -36685"/>
              <a:gd name="adj2" fmla="val 612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如果，把眼前的这一池荷花看作一大幅活得画，那画家的本领可真了不起！”这画家是谁呢？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圆角矩形 1"/>
          <p:cNvSpPr/>
          <p:nvPr/>
        </p:nvSpPr>
        <p:spPr>
          <a:xfrm>
            <a:off x="330200" y="555625"/>
            <a:ext cx="5549900" cy="21605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WordArt 4"/>
          <p:cNvSpPr>
            <a:spLocks noTextEdit="1"/>
          </p:cNvSpPr>
          <p:nvPr/>
        </p:nvSpPr>
        <p:spPr>
          <a:xfrm>
            <a:off x="790575" y="819150"/>
            <a:ext cx="4752975" cy="16335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大自然</a:t>
            </a:r>
            <a:endParaRPr lang="zh-CN" altLang="en-US" sz="9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5" name="Group 2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52226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2227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28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3063" name="Text Box 7"/>
          <p:cNvSpPr txBox="1"/>
          <p:nvPr/>
        </p:nvSpPr>
        <p:spPr>
          <a:xfrm>
            <a:off x="539750" y="690563"/>
            <a:ext cx="8280400" cy="549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"/>
              </a:spcBef>
            </a:pPr>
            <a:r>
              <a:rPr lang="zh-CN" altLang="en-US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朗读第</a:t>
            </a:r>
            <a:r>
              <a:rPr lang="en-US" altLang="zh-CN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自然段，思考并同桌讨论：</a:t>
            </a:r>
            <a:endParaRPr lang="zh-CN" altLang="en-US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500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是不是一朵荷花？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500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画出作者想象的句子。 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500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en-US" altLang="zh-CN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好梦</a:t>
            </a:r>
            <a:r>
              <a:rPr lang="zh-CN" altLang="en-US" sz="3200" dirty="0">
                <a:solidFill>
                  <a:srgbClr val="990033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后面的省略号表示什么？你能把省略的内容补充上吗？ 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25000"/>
              </a:spcBef>
            </a:pPr>
            <a:r>
              <a:rPr lang="en-US" altLang="zh-CN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假如你就是一朵荷花，想象一下还会有哪些动物来和你交流，可能会告诉你一些什么？</a:t>
            </a:r>
            <a:endParaRPr lang="zh-CN" altLang="en-US" sz="32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49" name="Group 2"/>
          <p:cNvGrpSpPr/>
          <p:nvPr/>
        </p:nvGrpSpPr>
        <p:grpSpPr>
          <a:xfrm>
            <a:off x="0" y="0"/>
            <a:ext cx="9144000" cy="6858000"/>
            <a:chOff x="113" y="482"/>
            <a:chExt cx="5534" cy="3630"/>
          </a:xfrm>
        </p:grpSpPr>
        <p:sp>
          <p:nvSpPr>
            <p:cNvPr id="53250" name="Rectangle 3"/>
            <p:cNvSpPr/>
            <p:nvPr/>
          </p:nvSpPr>
          <p:spPr>
            <a:xfrm>
              <a:off x="113" y="482"/>
              <a:ext cx="5534" cy="3628"/>
            </a:xfrm>
            <a:prstGeom prst="rect">
              <a:avLst/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3251" name="Picture 4" descr="200472820039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" y="3793"/>
              <a:ext cx="5443" cy="3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252" name="Picture 5" descr="20047282003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572"/>
              <a:ext cx="4536" cy="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2038" name="Text Box 6"/>
          <p:cNvSpPr txBox="1"/>
          <p:nvPr/>
        </p:nvSpPr>
        <p:spPr>
          <a:xfrm>
            <a:off x="539750" y="984250"/>
            <a:ext cx="8135938" cy="2747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我忽然觉得自己仿佛就是一朵荷花，穿着雪白的衣裳，站在阳光里。一阵微风吹来，我就翩翩起舞，雪白的衣裳随风飘动。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2039" name="Text Box 7"/>
          <p:cNvSpPr txBox="1"/>
          <p:nvPr/>
        </p:nvSpPr>
        <p:spPr>
          <a:xfrm>
            <a:off x="539750" y="3716338"/>
            <a:ext cx="8893175" cy="1655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"/>
              </a:spcBef>
            </a:pPr>
            <a:r>
              <a:rPr lang="en-US" altLang="zh-CN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读读句子，思考：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5000"/>
              </a:spcBef>
            </a:pPr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“我”为什么会觉得自己仿佛是一朵荷花？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8" grpId="0"/>
      <p:bldP spid="1720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2" descr="2007-03-05_2017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9987" name="Text Box 3"/>
          <p:cNvSpPr txBox="1"/>
          <p:nvPr/>
        </p:nvSpPr>
        <p:spPr>
          <a:xfrm>
            <a:off x="395288" y="5516563"/>
            <a:ext cx="8351837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蜻蜓飞过来，告诉我清早飞行的快乐。</a:t>
            </a:r>
            <a:endParaRPr lang="zh-CN" altLang="en-US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Picture 2" descr="2007-03-05_201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2" name="Text Box 4"/>
          <p:cNvSpPr txBox="1"/>
          <p:nvPr/>
        </p:nvSpPr>
        <p:spPr>
          <a:xfrm>
            <a:off x="539750" y="908050"/>
            <a:ext cx="8424863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小鱼在脚下游过，告诉我昨晚做的好梦</a:t>
            </a:r>
            <a:r>
              <a:rPr lang="en-US" altLang="zh-CN" dirty="0">
                <a:latin typeface="宋体" panose="02010600030101010101" pitchFamily="2" charset="-122"/>
                <a:ea typeface="楷体_GB2312" pitchFamily="49" charset="-122"/>
              </a:rPr>
              <a:t>……</a:t>
            </a:r>
            <a:endParaRPr lang="en-US" altLang="zh-CN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5000"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>
            <a:spLocks noGrp="1" noRot="1"/>
          </p:cNvSpPr>
          <p:nvPr>
            <p:ph type="title"/>
          </p:nvPr>
        </p:nvSpPr>
        <p:spPr/>
        <p:txBody>
          <a:bodyPr wrap="square" lIns="91440" tIns="45720" rIns="91440" bIns="45720" anchor="ctr" anchorCtr="0"/>
          <a:p>
            <a:pPr eaLnBrk="1" hangingPunct="1"/>
            <a:r>
              <a:rPr lang="zh-CN" altLang="en-US" b="1" dirty="0"/>
              <a:t>说一说</a:t>
            </a:r>
            <a:endParaRPr lang="zh-CN" altLang="en-US" b="1" dirty="0"/>
          </a:p>
        </p:txBody>
      </p:sp>
      <p:sp>
        <p:nvSpPr>
          <p:cNvPr id="57346" name="Rectangle 3"/>
          <p:cNvSpPr>
            <a:spLocks noGrp="1" noRot="1"/>
          </p:cNvSpPr>
          <p:nvPr>
            <p:ph idx="1"/>
          </p:nvPr>
        </p:nvSpPr>
        <p:spPr>
          <a:xfrm>
            <a:off x="304800" y="1981200"/>
            <a:ext cx="8540750" cy="3502025"/>
          </a:xfrm>
          <a:solidFill>
            <a:schemeClr val="bg1">
              <a:alpha val="87000"/>
            </a:schemeClr>
          </a:solidFill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sz="4000" b="1" dirty="0"/>
              <a:t>蜻蜓飞过来，告诉我清早飞行的快乐。小鱼在脚下游过，告诉我昨夜做的好梦</a:t>
            </a:r>
            <a:r>
              <a:rPr lang="en-US" altLang="zh-CN" sz="4000" b="1" dirty="0"/>
              <a:t>……</a:t>
            </a:r>
            <a:br>
              <a:rPr lang="en-US" altLang="zh-CN" sz="4000" dirty="0"/>
            </a:br>
            <a:endParaRPr lang="en-US" altLang="zh-CN" sz="4000" dirty="0"/>
          </a:p>
          <a:p>
            <a:pPr eaLnBrk="1" hangingPunct="1"/>
            <a:r>
              <a:rPr lang="en-US" altLang="zh-CN" sz="4000" dirty="0"/>
              <a:t> </a:t>
            </a:r>
            <a:r>
              <a:rPr lang="en-US" altLang="zh-CN" sz="4000" u="sng" dirty="0"/>
              <a:t>               </a:t>
            </a:r>
            <a:r>
              <a:rPr lang="zh-CN" altLang="en-US" sz="4000" b="1" dirty="0"/>
              <a:t>过来，告诉我</a:t>
            </a:r>
            <a:r>
              <a:rPr lang="zh-CN" altLang="en-US" sz="4000" b="1" u="sng" dirty="0"/>
              <a:t>            </a:t>
            </a:r>
            <a:r>
              <a:rPr lang="zh-CN" altLang="en-US" sz="4000" b="1" dirty="0"/>
              <a:t>。</a:t>
            </a:r>
            <a:r>
              <a:rPr lang="zh-CN" altLang="en-US" sz="4000" b="1" u="sng" dirty="0"/>
              <a:t>         </a:t>
            </a:r>
            <a:r>
              <a:rPr lang="zh-CN" altLang="en-US" sz="4000" b="1" dirty="0"/>
              <a:t>    </a:t>
            </a:r>
            <a:endParaRPr lang="zh-CN" altLang="en-US" sz="4000" b="1" u="sng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Text Box 2"/>
          <p:cNvSpPr txBox="1"/>
          <p:nvPr/>
        </p:nvSpPr>
        <p:spPr>
          <a:xfrm>
            <a:off x="3851275" y="2205038"/>
            <a:ext cx="4465638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0" name="WordArt 3"/>
          <p:cNvSpPr>
            <a:spLocks noTextEdit="1"/>
          </p:cNvSpPr>
          <p:nvPr/>
        </p:nvSpPr>
        <p:spPr>
          <a:xfrm>
            <a:off x="1547813" y="549275"/>
            <a:ext cx="23034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FFCC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FFCC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2" name="WordArt 4"/>
          <p:cNvSpPr>
            <a:spLocks noTextEdit="1"/>
          </p:cNvSpPr>
          <p:nvPr/>
        </p:nvSpPr>
        <p:spPr>
          <a:xfrm>
            <a:off x="684213" y="404813"/>
            <a:ext cx="5762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600" b="1"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72" name="Text Box 5"/>
          <p:cNvSpPr txBox="1"/>
          <p:nvPr/>
        </p:nvSpPr>
        <p:spPr>
          <a:xfrm>
            <a:off x="684213" y="1916113"/>
            <a:ext cx="7848600" cy="1616075"/>
          </a:xfrm>
          <a:prstGeom prst="rect">
            <a:avLst/>
          </a:prstGeom>
          <a:solidFill>
            <a:schemeClr val="bg1">
              <a:alpha val="87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fontAlgn="ctr"/>
            <a:r>
              <a:rPr lang="en-US" altLang="zh-CN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怎么会忘记自己是在看荷花呢？ </a:t>
            </a:r>
            <a:endParaRPr lang="zh-CN" altLang="en-US" sz="5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3" name="Text Box 6"/>
          <p:cNvSpPr txBox="1"/>
          <p:nvPr/>
        </p:nvSpPr>
        <p:spPr>
          <a:xfrm>
            <a:off x="684213" y="4005263"/>
            <a:ext cx="7993062" cy="1616075"/>
          </a:xfrm>
          <a:prstGeom prst="rect">
            <a:avLst/>
          </a:prstGeom>
          <a:solidFill>
            <a:schemeClr val="bg1">
              <a:alpha val="87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fontAlgn="ctr"/>
            <a:r>
              <a:rPr lang="en-US" altLang="zh-CN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如果你是作者你是否也会忘记自己是在看荷花呢？ </a:t>
            </a:r>
            <a:endParaRPr lang="zh-CN" altLang="en-US" sz="5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Text Box 2"/>
          <p:cNvSpPr txBox="1"/>
          <p:nvPr/>
        </p:nvSpPr>
        <p:spPr>
          <a:xfrm>
            <a:off x="822325" y="15017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fontAlgn="ctr">
              <a:spcBef>
                <a:spcPct val="0"/>
              </a:spcBef>
            </a:pPr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4" name="Text Box 3"/>
          <p:cNvSpPr txBox="1"/>
          <p:nvPr/>
        </p:nvSpPr>
        <p:spPr>
          <a:xfrm>
            <a:off x="0" y="1447800"/>
            <a:ext cx="9144000" cy="435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挨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挨挤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挤    翩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翩起舞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花骨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朵   嫩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    莲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蓬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饱胀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)    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姿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势    仿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佛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衣裳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)     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)    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破裂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)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舞蹈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) 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5" name="Text Box 4"/>
          <p:cNvSpPr txBox="1"/>
          <p:nvPr/>
        </p:nvSpPr>
        <p:spPr>
          <a:xfrm>
            <a:off x="1508125" y="1441450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fontAlgn="ctr">
              <a:spcBef>
                <a:spcPct val="0"/>
              </a:spcBef>
            </a:pPr>
            <a:endParaRPr lang="zh-CN" altLang="zh-CN" sz="40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295400" y="1447800"/>
            <a:ext cx="7245350" cy="4359275"/>
            <a:chOff x="816" y="912"/>
            <a:chExt cx="4564" cy="2746"/>
          </a:xfrm>
        </p:grpSpPr>
        <p:sp>
          <p:nvSpPr>
            <p:cNvPr id="59397" name="Text Box 6"/>
            <p:cNvSpPr txBox="1"/>
            <p:nvPr/>
          </p:nvSpPr>
          <p:spPr>
            <a:xfrm>
              <a:off x="816" y="91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āi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398" name="Text Box 7"/>
            <p:cNvSpPr txBox="1"/>
            <p:nvPr/>
          </p:nvSpPr>
          <p:spPr>
            <a:xfrm>
              <a:off x="2112" y="91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jǐ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399" name="Text Box 8"/>
            <p:cNvSpPr txBox="1"/>
            <p:nvPr/>
          </p:nvSpPr>
          <p:spPr>
            <a:xfrm>
              <a:off x="3600" y="912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piān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0" name="Text Box 9"/>
            <p:cNvSpPr txBox="1"/>
            <p:nvPr/>
          </p:nvSpPr>
          <p:spPr>
            <a:xfrm>
              <a:off x="1104" y="1488"/>
              <a:ext cx="59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gū</a:t>
              </a:r>
              <a:endPara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401" name="Text Box 10"/>
            <p:cNvSpPr txBox="1"/>
            <p:nvPr/>
          </p:nvSpPr>
          <p:spPr>
            <a:xfrm>
              <a:off x="2592" y="1488"/>
              <a:ext cx="57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n</a:t>
              </a:r>
              <a:r>
                <a:rPr lang="en-US" altLang="zh-CN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zypyyb" pitchFamily="2" charset="-122"/>
                </a:rPr>
                <a:t>è</a:t>
              </a: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n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2" name="Text Box 11"/>
            <p:cNvSpPr txBox="1"/>
            <p:nvPr/>
          </p:nvSpPr>
          <p:spPr>
            <a:xfrm>
              <a:off x="4224" y="1488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li</a:t>
              </a:r>
              <a:r>
                <a:rPr lang="en-US" altLang="zh-CN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zypyyb" pitchFamily="2" charset="-122"/>
                </a:rPr>
                <a:t>á</a:t>
              </a: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n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3" name="Text Box 12"/>
            <p:cNvSpPr txBox="1"/>
            <p:nvPr/>
          </p:nvSpPr>
          <p:spPr>
            <a:xfrm>
              <a:off x="960" y="2064"/>
              <a:ext cx="9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zh</a:t>
              </a:r>
              <a:r>
                <a:rPr lang="en-US" altLang="zh-CN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zypyyb" pitchFamily="2" charset="-122"/>
                </a:rPr>
                <a:t>à</a:t>
              </a: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ng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4" name="Text Box 13"/>
            <p:cNvSpPr txBox="1"/>
            <p:nvPr/>
          </p:nvSpPr>
          <p:spPr>
            <a:xfrm>
              <a:off x="2832" y="2064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zī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5" name="Text Box 14"/>
            <p:cNvSpPr txBox="1"/>
            <p:nvPr/>
          </p:nvSpPr>
          <p:spPr>
            <a:xfrm>
              <a:off x="4368" y="2064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fǎng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6" name="Text Box 15"/>
            <p:cNvSpPr txBox="1"/>
            <p:nvPr/>
          </p:nvSpPr>
          <p:spPr>
            <a:xfrm>
              <a:off x="960" y="2640"/>
              <a:ext cx="9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shang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7" name="Text Box 16"/>
            <p:cNvSpPr txBox="1"/>
            <p:nvPr/>
          </p:nvSpPr>
          <p:spPr>
            <a:xfrm>
              <a:off x="3120" y="2640"/>
              <a:ext cx="5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zypyyb" pitchFamily="2" charset="-122"/>
                  <a:ea typeface="zypyyb" pitchFamily="2" charset="-122"/>
                </a:rPr>
                <a:t>zhǐ</a:t>
              </a:r>
              <a:endParaRPr lang="en-US" altLang="zh-CN" sz="4000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endParaRPr>
            </a:p>
          </p:txBody>
        </p:sp>
        <p:sp>
          <p:nvSpPr>
            <p:cNvPr id="59408" name="Text Box 17"/>
            <p:cNvSpPr txBox="1"/>
            <p:nvPr/>
          </p:nvSpPr>
          <p:spPr>
            <a:xfrm>
              <a:off x="4944" y="2640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liè</a:t>
              </a:r>
              <a:endPara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409" name="Text Box 18"/>
            <p:cNvSpPr txBox="1"/>
            <p:nvPr/>
          </p:nvSpPr>
          <p:spPr>
            <a:xfrm>
              <a:off x="1104" y="3216"/>
              <a:ext cx="61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fontAlgn="ctr">
                <a:spcBef>
                  <a:spcPct val="0"/>
                </a:spcBef>
              </a:pPr>
              <a:r>
                <a:rPr lang="en-US" altLang="zh-CN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dǎo</a:t>
              </a:r>
              <a:endPara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2227" name="Text Box 19"/>
          <p:cNvSpPr txBox="1">
            <a:spLocks noChangeArrowheads="1"/>
          </p:cNvSpPr>
          <p:nvPr/>
        </p:nvSpPr>
        <p:spPr bwMode="auto">
          <a:xfrm>
            <a:off x="0" y="260350"/>
            <a:ext cx="4067175" cy="671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fontAlgn="ctr">
              <a:buClrTx/>
              <a:buSzTx/>
              <a:buFontTx/>
              <a:buNone/>
              <a:defRPr/>
            </a:pPr>
            <a:r>
              <a:rPr kumimoji="1" lang="zh-CN" altLang="en-US" sz="3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看</a:t>
            </a:r>
            <a:r>
              <a:rPr kumimoji="1" lang="zh-CN" altLang="en-US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词语</a:t>
            </a:r>
            <a:r>
              <a:rPr kumimoji="1" lang="zh-CN" altLang="en-US" sz="3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写</a:t>
            </a:r>
            <a:r>
              <a:rPr kumimoji="1" lang="zh-CN" altLang="en-US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拼音</a:t>
            </a:r>
            <a:endParaRPr kumimoji="1" lang="zh-CN" altLang="en-US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>
            <a:spLocks noGrp="1" noRot="1"/>
          </p:cNvSpPr>
          <p:nvPr>
            <p:ph type="title"/>
          </p:nvPr>
        </p:nvSpPr>
        <p:spPr>
          <a:xfrm>
            <a:off x="0" y="0"/>
            <a:ext cx="8540750" cy="1143000"/>
          </a:xfrm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b="1" dirty="0">
                <a:ea typeface="楷体_GB2312" pitchFamily="49" charset="-122"/>
              </a:rPr>
              <a:t>读一读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61442" name="Rectangle 3"/>
          <p:cNvSpPr>
            <a:spLocks noGrp="1" noRot="1"/>
          </p:cNvSpPr>
          <p:nvPr>
            <p:ph idx="1"/>
          </p:nvPr>
        </p:nvSpPr>
        <p:spPr>
          <a:xfrm>
            <a:off x="323850" y="1196975"/>
            <a:ext cx="8540750" cy="4810125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fontAlgn="base" hangingPunct="1">
              <a:lnSpc>
                <a:spcPct val="120000"/>
              </a:lnSpc>
              <a:buNone/>
            </a:pPr>
            <a:r>
              <a:rPr lang="zh-CN" altLang="en-US" strike="noStrike" noProof="1" dirty="0"/>
              <a:t>杨万里</a:t>
            </a:r>
            <a:r>
              <a:rPr lang="en-US" altLang="zh-CN" strike="noStrike" noProof="1" dirty="0"/>
              <a:t>《</a:t>
            </a:r>
            <a:r>
              <a:rPr lang="zh-CN" altLang="en-US" strike="noStrike" noProof="1" dirty="0"/>
              <a:t>晓出净慈寺送林子方</a:t>
            </a:r>
            <a:r>
              <a:rPr lang="en-US" altLang="zh-CN" strike="noStrike" noProof="1" dirty="0"/>
              <a:t>》</a:t>
            </a:r>
            <a:r>
              <a:rPr lang="zh-CN" altLang="en-US" strike="noStrike" noProof="1" dirty="0"/>
              <a:t>：</a:t>
            </a:r>
            <a:endParaRPr lang="zh-CN" altLang="en-US" strike="noStrike" noProof="1" dirty="0">
              <a:solidFill>
                <a:schemeClr val="hlink"/>
              </a:solidFill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lang="zh-CN" altLang="en-US" b="1" strike="noStrike" noProof="1" dirty="0">
                <a:solidFill>
                  <a:schemeClr val="hlink"/>
                </a:solidFill>
              </a:rPr>
              <a:t>接天莲叶无穷碧，映日荷花别样红。</a:t>
            </a:r>
            <a:endParaRPr lang="zh-CN" altLang="en-US" b="1" strike="noStrike" noProof="1" dirty="0">
              <a:solidFill>
                <a:schemeClr val="hlink"/>
              </a:solidFill>
            </a:endParaRPr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strike="noStrike" noProof="1" dirty="0"/>
              <a:t>杨万里</a:t>
            </a:r>
            <a:r>
              <a:rPr lang="en-US" altLang="zh-CN" strike="noStrike" noProof="1" dirty="0"/>
              <a:t>《</a:t>
            </a:r>
            <a:r>
              <a:rPr lang="zh-CN" altLang="en-US" strike="noStrike" noProof="1" dirty="0"/>
              <a:t>小池</a:t>
            </a:r>
            <a:r>
              <a:rPr lang="en-US" altLang="zh-CN" strike="noStrike" noProof="1" dirty="0"/>
              <a:t>》</a:t>
            </a:r>
            <a:r>
              <a:rPr lang="zh-CN" altLang="en-US" strike="noStrike" noProof="1" dirty="0"/>
              <a:t>：</a:t>
            </a:r>
            <a:endParaRPr lang="zh-CN" altLang="en-US" strike="noStrike" noProof="1" dirty="0"/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b="1" strike="noStrike" noProof="1" dirty="0">
                <a:solidFill>
                  <a:schemeClr val="hlink"/>
                </a:solidFill>
              </a:rPr>
              <a:t>小荷才露尖尖角，早有蜻蜓立上头。</a:t>
            </a:r>
            <a:endParaRPr lang="zh-CN" altLang="en-US" b="1" strike="noStrike" noProof="1" dirty="0">
              <a:solidFill>
                <a:schemeClr val="hlink"/>
              </a:solidFill>
            </a:endParaRPr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strike="noStrike" noProof="1" dirty="0"/>
              <a:t>周敦颐</a:t>
            </a:r>
            <a:r>
              <a:rPr lang="en-US" altLang="zh-CN" strike="noStrike" noProof="1" dirty="0"/>
              <a:t>《</a:t>
            </a:r>
            <a:r>
              <a:rPr lang="zh-CN" altLang="en-US" strike="noStrike" noProof="1" dirty="0"/>
              <a:t>爱莲说</a:t>
            </a:r>
            <a:r>
              <a:rPr lang="en-US" altLang="zh-CN" strike="noStrike" noProof="1" dirty="0"/>
              <a:t>》</a:t>
            </a:r>
            <a:r>
              <a:rPr lang="zh-CN" altLang="en-US" strike="noStrike" noProof="1" dirty="0"/>
              <a:t>：</a:t>
            </a:r>
            <a:endParaRPr lang="zh-CN" altLang="en-US" strike="noStrike" noProof="1" dirty="0"/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strike="noStrike" noProof="1" dirty="0">
                <a:solidFill>
                  <a:schemeClr val="hlink"/>
                </a:solidFill>
              </a:rPr>
              <a:t>                      </a:t>
            </a:r>
            <a:r>
              <a:rPr lang="en-US" altLang="zh-CN" strike="noStrike" noProof="1" dirty="0">
                <a:solidFill>
                  <a:schemeClr val="hlink"/>
                </a:solidFill>
              </a:rPr>
              <a:t>yū                zhuó               </a:t>
            </a:r>
            <a:endParaRPr lang="en-US" altLang="zh-CN" strike="noStrike" noProof="1" dirty="0">
              <a:solidFill>
                <a:schemeClr val="hlink"/>
              </a:solidFill>
            </a:endParaRPr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b="1" strike="noStrike" noProof="1" dirty="0">
                <a:solidFill>
                  <a:schemeClr val="hlink"/>
                </a:solidFill>
              </a:rPr>
              <a:t>予独爱莲之出淤泥而不染，濯清莲而不妖。</a:t>
            </a:r>
            <a:endParaRPr lang="en-US" altLang="zh-CN" b="1" strike="noStrike" noProof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e7bbe6825246f78ef703a670"/>
          <p:cNvPicPr>
            <a:picLocks noChangeAspect="1"/>
          </p:cNvPicPr>
          <p:nvPr/>
        </p:nvPicPr>
        <p:blipFill>
          <a:blip r:embed="rId1"/>
          <a:srcRect b="1685"/>
          <a:stretch>
            <a:fillRect/>
          </a:stretch>
        </p:blipFill>
        <p:spPr>
          <a:xfrm>
            <a:off x="0" y="0"/>
            <a:ext cx="9197975" cy="683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Text Box 2"/>
          <p:cNvSpPr txBox="1"/>
          <p:nvPr/>
        </p:nvSpPr>
        <p:spPr>
          <a:xfrm>
            <a:off x="533400" y="1676400"/>
            <a:ext cx="7391400" cy="4651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、摘抄有关荷花的名言锦句。</a:t>
            </a:r>
            <a:endParaRPr lang="zh-CN" altLang="en-US" sz="3200" dirty="0">
              <a:solidFill>
                <a:srgbClr val="FF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、找有关描写荷花的文章读一读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、写一篇赞美荷花的文章。</a:t>
            </a:r>
            <a:endParaRPr lang="zh-CN" altLang="en-US" sz="3200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、查找一些关于荷花的歌曲。</a:t>
            </a:r>
            <a:endParaRPr lang="zh-CN" altLang="en-US" sz="3200" dirty="0">
              <a:solidFill>
                <a:srgbClr val="99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、画一幅荷花图。</a:t>
            </a:r>
            <a:endParaRPr lang="zh-CN" altLang="en-US" sz="32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dirty="0">
                <a:solidFill>
                  <a:srgbClr val="00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、上网查找荷花的相关知识。</a:t>
            </a:r>
            <a:endParaRPr lang="zh-CN" altLang="en-US" sz="3200" dirty="0">
              <a:solidFill>
                <a:srgbClr val="0033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42" name="Picture 3" descr="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6175" y="2435225"/>
            <a:ext cx="2644775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WordArt 4"/>
          <p:cNvSpPr>
            <a:spLocks noTextEdit="1"/>
          </p:cNvSpPr>
          <p:nvPr/>
        </p:nvSpPr>
        <p:spPr>
          <a:xfrm>
            <a:off x="457200" y="76200"/>
            <a:ext cx="38862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作业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2" descr="036b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2007-03-05_163512"/>
          <p:cNvPicPr>
            <a:picLocks noChangeAspect="1"/>
          </p:cNvPicPr>
          <p:nvPr/>
        </p:nvPicPr>
        <p:blipFill>
          <a:blip r:embed="rId1"/>
          <a:srcRect l="14371" r="20613"/>
          <a:stretch>
            <a:fillRect/>
          </a:stretch>
        </p:blipFill>
        <p:spPr>
          <a:xfrm>
            <a:off x="1588" y="0"/>
            <a:ext cx="45640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3" descr="IMG_0145"/>
          <p:cNvPicPr>
            <a:picLocks noChangeAspect="1"/>
          </p:cNvPicPr>
          <p:nvPr/>
        </p:nvPicPr>
        <p:blipFill>
          <a:blip r:embed="rId2"/>
          <a:srcRect l="12843" t="6564" r="1105"/>
          <a:stretch>
            <a:fillRect/>
          </a:stretch>
        </p:blipFill>
        <p:spPr>
          <a:xfrm>
            <a:off x="4565650" y="0"/>
            <a:ext cx="45783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2007-03-05_163612"/>
          <p:cNvPicPr>
            <a:picLocks noChangeAspect="1"/>
          </p:cNvPicPr>
          <p:nvPr/>
        </p:nvPicPr>
        <p:blipFill>
          <a:blip r:embed="rId1"/>
          <a:srcRect b="879"/>
          <a:stretch>
            <a:fillRect/>
          </a:stretch>
        </p:blipFill>
        <p:spPr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2007-03-05_1637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2007-03-05_1636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古瓶荷花">
  <a:themeElements>
    <a:clrScheme name="1_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1_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2419</Words>
  <Application>WPS 演示</Application>
  <PresentationFormat>全屏显示(4:3)</PresentationFormat>
  <Paragraphs>238</Paragraphs>
  <Slides>41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41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楷体_GB2312</vt:lpstr>
      <vt:lpstr>新宋体</vt:lpstr>
      <vt:lpstr>隶书</vt:lpstr>
      <vt:lpstr>微软雅黑</vt:lpstr>
      <vt:lpstr>Arial Unicode MS</vt:lpstr>
      <vt:lpstr>方正楷体_GBK</vt:lpstr>
      <vt:lpstr>Garamond</vt:lpstr>
      <vt:lpstr>Century Gothic</vt:lpstr>
      <vt:lpstr>楷体_GB2312</vt:lpstr>
      <vt:lpstr>黑体</vt:lpstr>
      <vt:lpstr>zypyyb</vt:lpstr>
      <vt:lpstr>幼圆</vt:lpstr>
      <vt:lpstr>Cambria</vt:lpstr>
      <vt:lpstr>Arial</vt:lpstr>
      <vt:lpstr>等线</vt:lpstr>
      <vt:lpstr>Calibri</vt:lpstr>
      <vt:lpstr>默认设计模板</vt:lpstr>
      <vt:lpstr>1_古瓶荷花</vt:lpstr>
      <vt:lpstr>1_默认设计模板</vt:lpstr>
      <vt:lpstr>2_默认设计模板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解释词语：</vt:lpstr>
      <vt:lpstr>PowerPoint 演示文稿</vt:lpstr>
      <vt:lpstr>PowerPoint 演示文稿</vt:lpstr>
      <vt:lpstr>PowerPoint 演示文稿</vt:lpstr>
      <vt:lpstr>PowerPoint 演示文稿</vt:lpstr>
      <vt:lpstr>读二三两段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</vt:lpstr>
      <vt:lpstr>PowerPoint 演示文稿</vt:lpstr>
      <vt:lpstr>PowerPoint 演示文稿</vt:lpstr>
      <vt:lpstr>读一读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211</cp:revision>
  <dcterms:created xsi:type="dcterms:W3CDTF">2005-03-24T11:45:00Z</dcterms:created>
  <dcterms:modified xsi:type="dcterms:W3CDTF">2023-11-13T12:47:03Z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6BA0C92F309C4EF28D2620E65E40A95E_13</vt:lpwstr>
  </property>
</Properties>
</file>