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8"/>
  </p:notesMasterIdLst>
  <p:handoutMasterIdLst>
    <p:handoutMasterId r:id="rId56"/>
  </p:handoutMasterIdLst>
  <p:sldIdLst>
    <p:sldId id="416" r:id="rId4"/>
    <p:sldId id="417" r:id="rId5"/>
    <p:sldId id="397" r:id="rId6"/>
    <p:sldId id="256" r:id="rId7"/>
    <p:sldId id="411" r:id="rId9"/>
    <p:sldId id="420" r:id="rId10"/>
    <p:sldId id="419" r:id="rId11"/>
    <p:sldId id="421" r:id="rId12"/>
    <p:sldId id="423" r:id="rId13"/>
    <p:sldId id="422" r:id="rId14"/>
    <p:sldId id="424" r:id="rId15"/>
    <p:sldId id="425" r:id="rId16"/>
    <p:sldId id="427" r:id="rId17"/>
    <p:sldId id="426" r:id="rId18"/>
    <p:sldId id="428" r:id="rId19"/>
    <p:sldId id="429" r:id="rId20"/>
    <p:sldId id="412" r:id="rId21"/>
    <p:sldId id="431" r:id="rId22"/>
    <p:sldId id="432" r:id="rId23"/>
    <p:sldId id="430" r:id="rId24"/>
    <p:sldId id="433" r:id="rId25"/>
    <p:sldId id="418" r:id="rId26"/>
    <p:sldId id="413" r:id="rId27"/>
    <p:sldId id="434" r:id="rId28"/>
    <p:sldId id="414" r:id="rId29"/>
    <p:sldId id="436" r:id="rId30"/>
    <p:sldId id="437" r:id="rId31"/>
    <p:sldId id="435" r:id="rId32"/>
    <p:sldId id="438" r:id="rId33"/>
    <p:sldId id="441" r:id="rId34"/>
    <p:sldId id="440" r:id="rId35"/>
    <p:sldId id="442" r:id="rId36"/>
    <p:sldId id="439" r:id="rId37"/>
    <p:sldId id="459" r:id="rId38"/>
    <p:sldId id="443" r:id="rId39"/>
    <p:sldId id="445" r:id="rId40"/>
    <p:sldId id="446" r:id="rId41"/>
    <p:sldId id="444" r:id="rId42"/>
    <p:sldId id="447" r:id="rId43"/>
    <p:sldId id="448" r:id="rId44"/>
    <p:sldId id="449" r:id="rId45"/>
    <p:sldId id="450" r:id="rId46"/>
    <p:sldId id="451" r:id="rId47"/>
    <p:sldId id="460" r:id="rId48"/>
    <p:sldId id="453" r:id="rId49"/>
    <p:sldId id="415" r:id="rId50"/>
    <p:sldId id="455" r:id="rId51"/>
    <p:sldId id="457" r:id="rId52"/>
    <p:sldId id="458" r:id="rId53"/>
    <p:sldId id="454" r:id="rId54"/>
    <p:sldId id="476" r:id="rId55"/>
  </p:sldIdLst>
  <p:sldSz cx="9144000" cy="5143500"/>
  <p:notesSz cx="6858000" cy="9144000"/>
  <p:custDataLst>
    <p:tags r:id="rId6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B4DFE6"/>
    <a:srgbClr val="FF00FF"/>
    <a:srgbClr val="04467F"/>
    <a:srgbClr val="FF3300"/>
    <a:srgbClr val="2D6487"/>
    <a:srgbClr val="1427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974"/>
    <p:restoredTop sz="94660"/>
  </p:normalViewPr>
  <p:slideViewPr>
    <p:cSldViewPr showGuides="1">
      <p:cViewPr varScale="1">
        <p:scale>
          <a:sx n="146" d="100"/>
          <a:sy n="146" d="100"/>
        </p:scale>
        <p:origin x="402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16D9DB-6AD2-419F-BFA4-BDA0B699759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E9EB6A-6426-488D-88CD-754089848E6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F89F3F9-B7F0-4F0B-A5D6-6EA947838F3D}" type="slidenum">
              <a:rPr kumimoji="0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42875" y="123825"/>
            <a:ext cx="8893175" cy="48958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728913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28825" y="-249237"/>
            <a:ext cx="1222375" cy="1222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23850" y="4316413"/>
            <a:ext cx="1501775" cy="107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34238" y="4508500"/>
            <a:ext cx="900112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9"/>
          <p:cNvPicPr>
            <a:picLocks noChangeAspect="1"/>
          </p:cNvPicPr>
          <p:nvPr userDrawn="1"/>
        </p:nvPicPr>
        <p:blipFill>
          <a:blip r:embed="rId7"/>
          <a:srcRect r="29575" b="22520"/>
          <a:stretch>
            <a:fillRect/>
          </a:stretch>
        </p:blipFill>
        <p:spPr>
          <a:xfrm>
            <a:off x="7683500" y="4154488"/>
            <a:ext cx="1352550" cy="86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42875" y="123825"/>
            <a:ext cx="8893175" cy="48958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23850" y="4316413"/>
            <a:ext cx="1501775" cy="107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34238" y="4508500"/>
            <a:ext cx="900112" cy="69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5"/>
          <a:srcRect r="29575" b="22520"/>
          <a:stretch>
            <a:fillRect/>
          </a:stretch>
        </p:blipFill>
        <p:spPr>
          <a:xfrm>
            <a:off x="7683500" y="4154488"/>
            <a:ext cx="1352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68262" y="-133350"/>
            <a:ext cx="989012" cy="98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57162" y="573088"/>
            <a:ext cx="1128712" cy="1128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 flipV="1">
            <a:off x="195263" y="157163"/>
            <a:ext cx="8774113" cy="488632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508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102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463" y="398463"/>
            <a:ext cx="1128712" cy="1128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69850" y="4003675"/>
            <a:ext cx="528638" cy="52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7"/>
          <p:cNvPicPr>
            <a:picLocks noChangeAspect="1"/>
          </p:cNvPicPr>
          <p:nvPr userDrawn="1"/>
        </p:nvPicPr>
        <p:blipFill>
          <a:blip r:embed="rId6"/>
          <a:srcRect t="54726" b="32838"/>
          <a:stretch>
            <a:fillRect/>
          </a:stretch>
        </p:blipFill>
        <p:spPr>
          <a:xfrm>
            <a:off x="-9525" y="4011613"/>
            <a:ext cx="9161463" cy="1131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1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403225" y="3810000"/>
            <a:ext cx="1622425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6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156575" y="4183063"/>
            <a:ext cx="1257300" cy="900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498600"/>
            <a:ext cx="9144000" cy="1652588"/>
          </a:xfrm>
          <a:prstGeom prst="rect">
            <a:avLst/>
          </a:prstGeom>
          <a:solidFill>
            <a:srgbClr val="FFFFFF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slide" Target="slide22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4"/>
          <p:cNvGrpSpPr/>
          <p:nvPr/>
        </p:nvGrpSpPr>
        <p:grpSpPr>
          <a:xfrm>
            <a:off x="1258888" y="1635125"/>
            <a:ext cx="3836987" cy="1416050"/>
            <a:chOff x="1187624" y="123478"/>
            <a:chExt cx="6264696" cy="2312988"/>
          </a:xfrm>
        </p:grpSpPr>
        <p:pic>
          <p:nvPicPr>
            <p:cNvPr id="922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123478"/>
              <a:ext cx="2311400" cy="2312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 l="65730" t="65376" b="19057"/>
            <a:stretch>
              <a:fillRect/>
            </a:stretch>
          </p:blipFill>
          <p:spPr>
            <a:xfrm>
              <a:off x="2706936" y="1635646"/>
              <a:ext cx="4745384" cy="3600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19" name="文本框 8">
            <a:hlinkClick r:id="rId1" action="ppaction://hlinksldjump"/>
          </p:cNvPr>
          <p:cNvSpPr txBox="1"/>
          <p:nvPr/>
        </p:nvSpPr>
        <p:spPr>
          <a:xfrm>
            <a:off x="2359025" y="1873250"/>
            <a:ext cx="27368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D648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20" name="组合 5"/>
          <p:cNvGrpSpPr/>
          <p:nvPr/>
        </p:nvGrpSpPr>
        <p:grpSpPr>
          <a:xfrm>
            <a:off x="4532313" y="1643063"/>
            <a:ext cx="3735387" cy="1379537"/>
            <a:chOff x="1187624" y="123479"/>
            <a:chExt cx="6264696" cy="2312988"/>
          </a:xfrm>
        </p:grpSpPr>
        <p:pic>
          <p:nvPicPr>
            <p:cNvPr id="9222" name="图片 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7624" y="123479"/>
              <a:ext cx="2311400" cy="2312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 l="65730" t="65376" b="19057"/>
            <a:stretch>
              <a:fillRect/>
            </a:stretch>
          </p:blipFill>
          <p:spPr>
            <a:xfrm>
              <a:off x="2706936" y="1635646"/>
              <a:ext cx="4745384" cy="3600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1" name="文本框 9">
            <a:hlinkClick r:id="rId4" action="ppaction://hlinksldjump"/>
          </p:cNvPr>
          <p:cNvSpPr txBox="1"/>
          <p:nvPr/>
        </p:nvSpPr>
        <p:spPr>
          <a:xfrm>
            <a:off x="5530850" y="1841500"/>
            <a:ext cx="27368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D648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"/>
          <p:cNvSpPr txBox="1"/>
          <p:nvPr/>
        </p:nvSpPr>
        <p:spPr>
          <a:xfrm>
            <a:off x="323850" y="50800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识记生字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100" y="358775"/>
            <a:ext cx="33845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加一加：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19375" y="1203325"/>
            <a:ext cx="792163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保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加号 10"/>
          <p:cNvSpPr/>
          <p:nvPr/>
        </p:nvSpPr>
        <p:spPr>
          <a:xfrm>
            <a:off x="3346450" y="1270000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等号 11"/>
          <p:cNvSpPr/>
          <p:nvPr/>
        </p:nvSpPr>
        <p:spPr>
          <a:xfrm>
            <a:off x="4865688" y="1262063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加号 12"/>
          <p:cNvSpPr/>
          <p:nvPr/>
        </p:nvSpPr>
        <p:spPr>
          <a:xfrm>
            <a:off x="3352800" y="2379663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等号 13"/>
          <p:cNvSpPr/>
          <p:nvPr/>
        </p:nvSpPr>
        <p:spPr>
          <a:xfrm>
            <a:off x="4872038" y="2371725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3346450" y="3640138"/>
            <a:ext cx="792163" cy="728663"/>
          </a:xfrm>
          <a:prstGeom prst="mathPlus">
            <a:avLst>
              <a:gd name="adj1" fmla="val 147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等号 15"/>
          <p:cNvSpPr/>
          <p:nvPr/>
        </p:nvSpPr>
        <p:spPr>
          <a:xfrm>
            <a:off x="4865688" y="3632200"/>
            <a:ext cx="677863" cy="784225"/>
          </a:xfrm>
          <a:prstGeom prst="mathEqual">
            <a:avLst>
              <a:gd name="adj1" fmla="val 14031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3525" y="1204913"/>
            <a:ext cx="792163" cy="862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8" name="矩形 17"/>
          <p:cNvSpPr/>
          <p:nvPr/>
        </p:nvSpPr>
        <p:spPr>
          <a:xfrm>
            <a:off x="5508625" y="1203325"/>
            <a:ext cx="792163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堡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54288" y="2279650"/>
            <a:ext cx="792162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73525" y="2276475"/>
            <a:ext cx="792163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木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1" name="矩形 24"/>
          <p:cNvSpPr/>
          <p:nvPr/>
        </p:nvSpPr>
        <p:spPr>
          <a:xfrm>
            <a:off x="5508625" y="2276475"/>
            <a:ext cx="792163" cy="862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19375" y="3673475"/>
            <a:ext cx="792163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73525" y="3556000"/>
            <a:ext cx="792163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4" name="矩形 27"/>
          <p:cNvSpPr/>
          <p:nvPr/>
        </p:nvSpPr>
        <p:spPr>
          <a:xfrm>
            <a:off x="5508625" y="3556000"/>
            <a:ext cx="792163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药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9" grpId="0"/>
      <p:bldP spid="20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98513" y="87313"/>
            <a:ext cx="83534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看图识记：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6850" y="1223963"/>
            <a:ext cx="2308225" cy="2282825"/>
            <a:chOff x="1099885" y="1920812"/>
            <a:chExt cx="2308230" cy="228283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99885" y="1920812"/>
              <a:ext cx="2308230" cy="228283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0495" name="矩形 2"/>
            <p:cNvSpPr/>
            <p:nvPr/>
          </p:nvSpPr>
          <p:spPr>
            <a:xfrm>
              <a:off x="1518951" y="3323723"/>
              <a:ext cx="1470097" cy="8610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城</a:t>
              </a:r>
              <a:r>
                <a:rPr lang="zh-CN" altLang="en-US" sz="4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堡</a:t>
              </a:r>
              <a:endPara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67000" y="1992313"/>
            <a:ext cx="2308225" cy="2232025"/>
            <a:chOff x="3950268" y="1653991"/>
            <a:chExt cx="2308231" cy="22320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50268" y="1653991"/>
              <a:ext cx="2308231" cy="223209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0493" name="矩形 2"/>
            <p:cNvSpPr/>
            <p:nvPr/>
          </p:nvSpPr>
          <p:spPr>
            <a:xfrm>
              <a:off x="4427984" y="1851670"/>
              <a:ext cx="1484157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店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43438" y="454025"/>
            <a:ext cx="2351087" cy="2308225"/>
            <a:chOff x="5671586" y="625786"/>
            <a:chExt cx="2351852" cy="230823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15207" y="625786"/>
              <a:ext cx="2308231" cy="230823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9466" name="图片 1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1156375">
              <a:off x="6492809" y="941634"/>
              <a:ext cx="394533" cy="46666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0491" name="矩形 2"/>
            <p:cNvSpPr/>
            <p:nvPr/>
          </p:nvSpPr>
          <p:spPr>
            <a:xfrm>
              <a:off x="5671586" y="1049458"/>
              <a:ext cx="1348686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赞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赏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78600" y="2176463"/>
            <a:ext cx="2308225" cy="2181225"/>
            <a:chOff x="6005896" y="2194304"/>
            <a:chExt cx="2308231" cy="218134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05896" y="2194304"/>
              <a:ext cx="2308231" cy="218134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0488" name="矩形 2"/>
            <p:cNvSpPr/>
            <p:nvPr/>
          </p:nvSpPr>
          <p:spPr>
            <a:xfrm>
              <a:off x="7639784" y="2884768"/>
              <a:ext cx="674343" cy="7969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药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477838"/>
            <a:ext cx="83534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字理识记：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3276600" y="1058863"/>
            <a:ext cx="4865688" cy="3328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指事字，由表示陷坑的“凵”和指事符号“乂”组合而成，表示有东西落在坑中。本义指险恶之地</a:t>
            </a:r>
            <a:r>
              <a:rPr lang="en-US" altLang="en-US" sz="3600" b="1" dirty="0">
                <a:latin typeface="楷体" panose="02010609060101010101" pitchFamily="49" charset="-122"/>
              </a:rPr>
              <a:t>。</a:t>
            </a:r>
            <a:endParaRPr lang="en-US" altLang="en-US" sz="3600" b="1" dirty="0">
              <a:latin typeface="楷体" panose="02010609060101010101" pitchFamily="49" charset="-122"/>
            </a:endParaRPr>
          </a:p>
        </p:txBody>
      </p:sp>
      <p:grpSp>
        <p:nvGrpSpPr>
          <p:cNvPr id="21508" name="组合 4"/>
          <p:cNvGrpSpPr/>
          <p:nvPr/>
        </p:nvGrpSpPr>
        <p:grpSpPr>
          <a:xfrm>
            <a:off x="1403350" y="1924050"/>
            <a:ext cx="1141413" cy="1247775"/>
            <a:chOff x="1497050" y="1734605"/>
            <a:chExt cx="836613" cy="936577"/>
          </a:xfrm>
        </p:grpSpPr>
        <p:grpSp>
          <p:nvGrpSpPr>
            <p:cNvPr id="21509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151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151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15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1510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凶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4"/>
          <p:cNvGrpSpPr/>
          <p:nvPr/>
        </p:nvGrpSpPr>
        <p:grpSpPr>
          <a:xfrm>
            <a:off x="1042988" y="1708150"/>
            <a:ext cx="1141412" cy="1247775"/>
            <a:chOff x="1497050" y="1734605"/>
            <a:chExt cx="836613" cy="936577"/>
          </a:xfrm>
        </p:grpSpPr>
        <p:grpSp>
          <p:nvGrpSpPr>
            <p:cNvPr id="2253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253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253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253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253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531" name="矩形 15"/>
          <p:cNvSpPr/>
          <p:nvPr/>
        </p:nvSpPr>
        <p:spPr>
          <a:xfrm>
            <a:off x="2736850" y="1203325"/>
            <a:ext cx="5256213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会意字，上部的一撇、一捺、一横，表示三画会合在一起，加上下部的口，表示闭合。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95288" y="700088"/>
            <a:ext cx="83534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猜字谜识记：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4638" y="1685925"/>
            <a:ext cx="5403850" cy="2066925"/>
            <a:chOff x="1545409" y="1686013"/>
            <a:chExt cx="5403102" cy="2067468"/>
          </a:xfrm>
        </p:grpSpPr>
        <p:pic>
          <p:nvPicPr>
            <p:cNvPr id="23557" name="图片 3"/>
            <p:cNvPicPr>
              <a:picLocks noChangeAspect="1"/>
            </p:cNvPicPr>
            <p:nvPr/>
          </p:nvPicPr>
          <p:blipFill>
            <a:blip r:embed="rId1"/>
            <a:srcRect l="4910" t="26199" r="1964" b="27106"/>
            <a:stretch>
              <a:fillRect/>
            </a:stretch>
          </p:blipFill>
          <p:spPr>
            <a:xfrm>
              <a:off x="1545409" y="1686013"/>
              <a:ext cx="5403102" cy="20674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矩形 2"/>
            <p:cNvSpPr/>
            <p:nvPr/>
          </p:nvSpPr>
          <p:spPr>
            <a:xfrm>
              <a:off x="2374752" y="2052997"/>
              <a:ext cx="3744416" cy="13335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二“先”肩并肩，</a:t>
              </a:r>
              <a:endPara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站在“贝”峰头。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915150" y="3148013"/>
            <a:ext cx="957263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</a:t>
            </a:r>
            <a:endParaRPr lang="zh-CN" altLang="en-US" sz="60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1492250"/>
            <a:ext cx="74168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回顾课文内容，了解大意。说一说：课文先写了什么，再写什么，最后写什么？提炼关键词。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55625" y="358775"/>
            <a:ext cx="54737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流程图：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5375" y="1141413"/>
            <a:ext cx="16557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垒城堡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03325" y="2473325"/>
            <a:ext cx="208915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公主被困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9475" y="3548063"/>
            <a:ext cx="20875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攻打城堡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4525" y="2511425"/>
            <a:ext cx="20875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救出公主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箭头: 左弧形 6"/>
          <p:cNvSpPr/>
          <p:nvPr/>
        </p:nvSpPr>
        <p:spPr>
          <a:xfrm rot="2820792">
            <a:off x="2245519" y="1067594"/>
            <a:ext cx="823913" cy="1495425"/>
          </a:xfrm>
          <a:prstGeom prst="curvedRightArrow">
            <a:avLst>
              <a:gd name="adj1" fmla="val 16529"/>
              <a:gd name="adj2" fmla="val 57112"/>
              <a:gd name="adj3" fmla="val 4891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箭头: 下弧形 8"/>
          <p:cNvSpPr/>
          <p:nvPr/>
        </p:nvSpPr>
        <p:spPr>
          <a:xfrm rot="2700461">
            <a:off x="2018506" y="3591719"/>
            <a:ext cx="1304925" cy="500063"/>
          </a:xfrm>
          <a:prstGeom prst="curvedUpArrow">
            <a:avLst>
              <a:gd name="adj1" fmla="val 31937"/>
              <a:gd name="adj2" fmla="val 87898"/>
              <a:gd name="adj3" fmla="val 5144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箭头: 下弧形 9"/>
          <p:cNvSpPr/>
          <p:nvPr/>
        </p:nvSpPr>
        <p:spPr>
          <a:xfrm rot="18495959">
            <a:off x="5431631" y="3352006"/>
            <a:ext cx="1117600" cy="642938"/>
          </a:xfrm>
          <a:prstGeom prst="curvedUpArrow">
            <a:avLst>
              <a:gd name="adj1" fmla="val 20368"/>
              <a:gd name="adj2" fmla="val 54248"/>
              <a:gd name="adj3" fmla="val 3692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/>
          <a:srcRect t="6589"/>
          <a:stretch>
            <a:fillRect/>
          </a:stretch>
        </p:blipFill>
        <p:spPr bwMode="auto">
          <a:xfrm>
            <a:off x="3370114" y="2115370"/>
            <a:ext cx="2187930" cy="115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54075" y="3613150"/>
            <a:ext cx="7705725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孩子们在沙滩上垒起了一座怎样的城堡呢？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/>
          <a:srcRect t="6589"/>
          <a:stretch>
            <a:fillRect/>
          </a:stretch>
        </p:blipFill>
        <p:spPr bwMode="auto">
          <a:xfrm>
            <a:off x="1763688" y="828152"/>
            <a:ext cx="5256584" cy="276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8" name="TextBox 2"/>
          <p:cNvSpPr txBox="1"/>
          <p:nvPr/>
        </p:nvSpPr>
        <p:spPr>
          <a:xfrm>
            <a:off x="250825" y="80963"/>
            <a:ext cx="2159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再读课文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"/>
          <p:cNvSpPr/>
          <p:nvPr/>
        </p:nvSpPr>
        <p:spPr>
          <a:xfrm>
            <a:off x="827088" y="1131888"/>
            <a:ext cx="7705725" cy="1998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在沙滩上，我们垒起城堡，城堡周围筑起围墙，围墙外再插上干树枝，那就是我们的树。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0938" y="3219450"/>
            <a:ext cx="70580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想一想：这一自然段写的是什么？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8038" y="3998913"/>
            <a:ext cx="1584325" cy="66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垒城堡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800" y="461963"/>
            <a:ext cx="741680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默读这段话，圈出表示动作的词语。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59350" y="1131888"/>
            <a:ext cx="539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垒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44663" y="1790700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筑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73750" y="1790700"/>
            <a:ext cx="64770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</a:t>
            </a:r>
            <a:endParaRPr lang="en-US" altLang="zh-CN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5022850" y="334963"/>
            <a:ext cx="3929063" cy="3459162"/>
            <a:chOff x="4533029" y="664467"/>
            <a:chExt cx="3929375" cy="345961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 cstate="print"/>
            <a:srcRect b="9260"/>
            <a:stretch>
              <a:fillRect/>
            </a:stretch>
          </p:blipFill>
          <p:spPr>
            <a:xfrm>
              <a:off x="4533029" y="1400217"/>
              <a:ext cx="3929375" cy="2723869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8683" name="矩形 2"/>
            <p:cNvSpPr/>
            <p:nvPr/>
          </p:nvSpPr>
          <p:spPr>
            <a:xfrm>
              <a:off x="6026819" y="664467"/>
              <a:ext cx="1872208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建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筑</a:t>
              </a:r>
              <a:endPara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7950" y="339725"/>
            <a:ext cx="3929063" cy="3454400"/>
            <a:chOff x="309852" y="669478"/>
            <a:chExt cx="3929375" cy="345460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/>
            <a:srcRect t="6183"/>
            <a:stretch>
              <a:fillRect/>
            </a:stretch>
          </p:blipFill>
          <p:spPr>
            <a:xfrm>
              <a:off x="309852" y="1400217"/>
              <a:ext cx="3929375" cy="2723869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8681" name="矩形 3"/>
            <p:cNvSpPr/>
            <p:nvPr/>
          </p:nvSpPr>
          <p:spPr>
            <a:xfrm>
              <a:off x="1638357" y="669478"/>
              <a:ext cx="1272364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插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秧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22538" y="334963"/>
            <a:ext cx="3929062" cy="3479800"/>
            <a:chOff x="2724718" y="664467"/>
            <a:chExt cx="3929375" cy="348014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l="11568" b="17205"/>
            <a:stretch>
              <a:fillRect/>
            </a:stretch>
          </p:blipFill>
          <p:spPr>
            <a:xfrm>
              <a:off x="2724718" y="1379686"/>
              <a:ext cx="3929375" cy="2764928"/>
            </a:xfrm>
            <a:prstGeom prst="ellipse">
              <a:avLst/>
            </a:prstGeom>
            <a:ln w="3175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8679" name="矩形 1"/>
            <p:cNvSpPr/>
            <p:nvPr/>
          </p:nvSpPr>
          <p:spPr>
            <a:xfrm>
              <a:off x="4139952" y="664467"/>
              <a:ext cx="1322754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堡</a:t>
              </a:r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垒</a:t>
              </a:r>
              <a:endParaRPr lang="en-US" altLang="zh-CN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39750" y="4011613"/>
            <a:ext cx="8267700" cy="6683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从这些动词中，你仿佛看到了哪些画面？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4"/>
          <p:cNvGrpSpPr/>
          <p:nvPr/>
        </p:nvGrpSpPr>
        <p:grpSpPr>
          <a:xfrm>
            <a:off x="2897188" y="1625600"/>
            <a:ext cx="3835400" cy="1416050"/>
            <a:chOff x="1187624" y="123478"/>
            <a:chExt cx="6264696" cy="2312988"/>
          </a:xfrm>
        </p:grpSpPr>
        <p:pic>
          <p:nvPicPr>
            <p:cNvPr id="10244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123478"/>
              <a:ext cx="2311400" cy="2312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 l="65730" t="65376" b="19057"/>
            <a:stretch>
              <a:fillRect/>
            </a:stretch>
          </p:blipFill>
          <p:spPr>
            <a:xfrm>
              <a:off x="2706936" y="1635646"/>
              <a:ext cx="4745384" cy="3600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3" name="文本框 8">
            <a:hlinkClick r:id="rId1" action="ppaction://hlinksldjump"/>
          </p:cNvPr>
          <p:cNvSpPr txBox="1"/>
          <p:nvPr/>
        </p:nvSpPr>
        <p:spPr>
          <a:xfrm>
            <a:off x="3995738" y="1863725"/>
            <a:ext cx="27368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D648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Box 2"/>
          <p:cNvSpPr txBox="1"/>
          <p:nvPr/>
        </p:nvSpPr>
        <p:spPr>
          <a:xfrm>
            <a:off x="323850" y="20638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学写生字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699" name="组合 4"/>
          <p:cNvGrpSpPr/>
          <p:nvPr/>
        </p:nvGrpSpPr>
        <p:grpSpPr>
          <a:xfrm>
            <a:off x="2843213" y="823913"/>
            <a:ext cx="1141412" cy="1247775"/>
            <a:chOff x="1497050" y="1734605"/>
            <a:chExt cx="836613" cy="936577"/>
          </a:xfrm>
        </p:grpSpPr>
        <p:grpSp>
          <p:nvGrpSpPr>
            <p:cNvPr id="29707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0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1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1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8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周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700" name="组合 4"/>
          <p:cNvGrpSpPr/>
          <p:nvPr/>
        </p:nvGrpSpPr>
        <p:grpSpPr>
          <a:xfrm>
            <a:off x="4735513" y="825500"/>
            <a:ext cx="1141412" cy="1247775"/>
            <a:chOff x="1497050" y="1734605"/>
            <a:chExt cx="836613" cy="936577"/>
          </a:xfrm>
        </p:grpSpPr>
        <p:grpSp>
          <p:nvGrpSpPr>
            <p:cNvPr id="2970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2970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970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970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970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围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539750" y="2227263"/>
            <a:ext cx="7993063" cy="2662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书写要点：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围”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是全包围结构的字，先外后内再封口。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“周”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是三包围结构的字，包围部分与被包围部分大小要写得协调。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2"/>
          <p:cNvSpPr txBox="1"/>
          <p:nvPr/>
        </p:nvSpPr>
        <p:spPr>
          <a:xfrm>
            <a:off x="352425" y="39688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学写生字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723" name="组合 4"/>
          <p:cNvGrpSpPr/>
          <p:nvPr/>
        </p:nvGrpSpPr>
        <p:grpSpPr>
          <a:xfrm>
            <a:off x="1476375" y="915988"/>
            <a:ext cx="1141413" cy="1247775"/>
            <a:chOff x="1497050" y="1734605"/>
            <a:chExt cx="836613" cy="936577"/>
          </a:xfrm>
        </p:grpSpPr>
        <p:grpSp>
          <p:nvGrpSpPr>
            <p:cNvPr id="3074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4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4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4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4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4" name="组合 4"/>
          <p:cNvGrpSpPr/>
          <p:nvPr/>
        </p:nvGrpSpPr>
        <p:grpSpPr>
          <a:xfrm>
            <a:off x="3370263" y="917575"/>
            <a:ext cx="1141412" cy="1247775"/>
            <a:chOff x="1497050" y="1734605"/>
            <a:chExt cx="836613" cy="936577"/>
          </a:xfrm>
        </p:grpSpPr>
        <p:grpSp>
          <p:nvGrpSpPr>
            <p:cNvPr id="30737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3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4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4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38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补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725" name="组合 4"/>
          <p:cNvGrpSpPr/>
          <p:nvPr/>
        </p:nvGrpSpPr>
        <p:grpSpPr>
          <a:xfrm>
            <a:off x="5203825" y="915988"/>
            <a:ext cx="1141413" cy="1247775"/>
            <a:chOff x="1497050" y="1734605"/>
            <a:chExt cx="836613" cy="936577"/>
          </a:xfrm>
        </p:grpSpPr>
        <p:grpSp>
          <p:nvGrpSpPr>
            <p:cNvPr id="30732" name="组合 7"/>
            <p:cNvGrpSpPr/>
            <p:nvPr/>
          </p:nvGrpSpPr>
          <p:grpSpPr>
            <a:xfrm>
              <a:off x="1497050" y="1820282"/>
              <a:ext cx="836613" cy="850900"/>
              <a:chOff x="2437" y="2032"/>
              <a:chExt cx="1244" cy="1264"/>
            </a:xfrm>
          </p:grpSpPr>
          <p:sp>
            <p:nvSpPr>
              <p:cNvPr id="3073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073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073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0733" name="TextBox 1"/>
            <p:cNvSpPr txBox="1"/>
            <p:nvPr/>
          </p:nvSpPr>
          <p:spPr>
            <a:xfrm>
              <a:off x="1504555" y="1734605"/>
              <a:ext cx="786218" cy="9009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充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550" y="2260600"/>
            <a:ext cx="8485188" cy="2603500"/>
            <a:chOff x="512284" y="2336976"/>
            <a:chExt cx="8484558" cy="2602391"/>
          </a:xfrm>
        </p:grpSpPr>
        <p:sp>
          <p:nvSpPr>
            <p:cNvPr id="34826" name="矩形 1"/>
            <p:cNvSpPr>
              <a:spLocks noChangeArrowheads="1"/>
            </p:cNvSpPr>
            <p:nvPr/>
          </p:nvSpPr>
          <p:spPr bwMode="auto">
            <a:xfrm>
              <a:off x="959926" y="2939969"/>
              <a:ext cx="8036916" cy="199939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“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句”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第二笔运笔稍向左倾斜；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“充”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竖弯钩要写得舒展；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“补”</a:t>
              </a:r>
              <a:r>
                <a:rPr kumimoji="0" lang="zh-CN" altLang="en-US" sz="36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左边是衣字旁，不要写成“礻”</a:t>
              </a:r>
              <a:r>
                <a:rPr kumimoji="0" lang="en-US" altLang="en-US" sz="3600" b="1" i="0" u="none" strike="noStrike" kern="1200" cap="none" spc="-15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Microsoft Yi Baiti" panose="03000500000000000000" pitchFamily="66" charset="0"/>
                  <a:ea typeface="宋体" panose="02010600030101010101" pitchFamily="2" charset="-122"/>
                  <a:cs typeface="+mn-cs"/>
                </a:rPr>
                <a:t>。</a:t>
              </a:r>
              <a:endPara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12284" y="2336976"/>
              <a:ext cx="8352805" cy="6680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重点指导：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42100" y="912813"/>
            <a:ext cx="2205038" cy="2236787"/>
            <a:chOff x="6942172" y="1127529"/>
            <a:chExt cx="2205399" cy="2236297"/>
          </a:xfrm>
        </p:grpSpPr>
        <p:sp>
          <p:nvSpPr>
            <p:cNvPr id="26" name="对话气泡: 圆角矩形 25"/>
            <p:cNvSpPr/>
            <p:nvPr/>
          </p:nvSpPr>
          <p:spPr>
            <a:xfrm>
              <a:off x="6969164" y="1127529"/>
              <a:ext cx="2114896" cy="2236297"/>
            </a:xfrm>
            <a:prstGeom prst="wedgeRoundRectCallout">
              <a:avLst>
                <a:gd name="adj1" fmla="val -82274"/>
                <a:gd name="adj2" fmla="val 13541"/>
                <a:gd name="adj3" fmla="val 16667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942172" y="1227519"/>
              <a:ext cx="2205399" cy="1998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试着给这几个字组词。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5"/>
          <p:cNvGrpSpPr/>
          <p:nvPr/>
        </p:nvGrpSpPr>
        <p:grpSpPr>
          <a:xfrm>
            <a:off x="2987675" y="1708150"/>
            <a:ext cx="3735388" cy="1377950"/>
            <a:chOff x="1187624" y="123479"/>
            <a:chExt cx="6264696" cy="2312988"/>
          </a:xfrm>
        </p:grpSpPr>
        <p:pic>
          <p:nvPicPr>
            <p:cNvPr id="31748" name="图片 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123479"/>
              <a:ext cx="2311400" cy="23129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49" name="图片 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rcRect l="65730" t="65376" b="19057"/>
            <a:stretch>
              <a:fillRect/>
            </a:stretch>
          </p:blipFill>
          <p:spPr>
            <a:xfrm>
              <a:off x="2706936" y="1635646"/>
              <a:ext cx="4745384" cy="3600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1747" name="文本框 9">
            <a:hlinkClick r:id="rId1" action="ppaction://hlinksldjump"/>
          </p:cNvPr>
          <p:cNvSpPr txBox="1"/>
          <p:nvPr/>
        </p:nvSpPr>
        <p:spPr>
          <a:xfrm>
            <a:off x="3987800" y="1906588"/>
            <a:ext cx="27352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D64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D648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2"/>
          <p:cNvSpPr txBox="1"/>
          <p:nvPr/>
        </p:nvSpPr>
        <p:spPr>
          <a:xfrm>
            <a:off x="300038" y="68263"/>
            <a:ext cx="3916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复习课文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088" y="987425"/>
            <a:ext cx="7489825" cy="3327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复习回顾：上节课我们来到沙滩上，遇到了一群垒城堡的小朋友，城堡里会发生怎样的故事呢？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自读课文，边读边思考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：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城堡里发生了一件什么事？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47700" y="1095375"/>
            <a:ext cx="7848600" cy="2951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周围  补充  公主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勇士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飞机  地道  火药  胜利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叫喊  忘记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TextBox 2"/>
          <p:cNvSpPr txBox="1"/>
          <p:nvPr/>
        </p:nvSpPr>
        <p:spPr>
          <a:xfrm>
            <a:off x="323850" y="50800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听写巩固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2"/>
          <p:cNvSpPr txBox="1"/>
          <p:nvPr/>
        </p:nvSpPr>
        <p:spPr>
          <a:xfrm>
            <a:off x="349250" y="65088"/>
            <a:ext cx="25923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品读课文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550" y="1347788"/>
            <a:ext cx="6985000" cy="23034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请同学们自由朗读课文第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3—6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自然段，说说孩子们为什么要救公主。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112713"/>
            <a:ext cx="8569325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指导朗读第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313" y="2579688"/>
            <a:ext cx="4897438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说说你读懂了什么。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388" y="3435350"/>
            <a:ext cx="7818437" cy="757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“凶狠”：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（性情、行为）凶恶狠毒。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288" y="1058863"/>
            <a:ext cx="8567738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4467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4467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不知道谁说了一句：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4467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4467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这城堡里住着一个凶狠的魔王。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4467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1275" y="1773238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凶狠</a:t>
            </a:r>
            <a:endParaRPr lang="zh-CN" altLang="en-US" sz="36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84213" y="268288"/>
            <a:ext cx="8569325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指导朗读第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组对话。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550" y="2668588"/>
            <a:ext cx="576103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大家为什么讨厌凶狠的魔王？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68" name="矩形 5"/>
          <p:cNvSpPr/>
          <p:nvPr/>
        </p:nvSpPr>
        <p:spPr>
          <a:xfrm>
            <a:off x="1331913" y="1138238"/>
            <a:ext cx="6696075" cy="1336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他抢去了美丽的公主！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你们快听，公主在城堡里哭呢！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72338" y="1804988"/>
            <a:ext cx="576263" cy="6699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22900" y="1109663"/>
            <a:ext cx="576263" cy="6699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6463" y="3532188"/>
            <a:ext cx="7704138" cy="6667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你能从这两个感叹号中体会到什么？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39750" y="1419225"/>
            <a:ext cx="8086725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有人接着补充：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他抢去了美丽的公主！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第三个小伙伴说：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你们快听，公主在城堡里哭呢！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484188"/>
            <a:ext cx="5111750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理解词语“补充”。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4063" y="1419225"/>
            <a:ext cx="12477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08175" y="1708150"/>
            <a:ext cx="552132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思考：救公主的想法是怎样产生的？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827088" y="1905000"/>
            <a:ext cx="6985000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同学们，你们喜欢童话故事吗？说一说，你看过哪些童话故事？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27088" y="857250"/>
            <a:ext cx="7553325" cy="3970338"/>
            <a:chOff x="794606" y="1131589"/>
            <a:chExt cx="7554787" cy="39707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t="6589"/>
            <a:stretch>
              <a:fillRect/>
            </a:stretch>
          </p:blipFill>
          <p:spPr>
            <a:xfrm>
              <a:off x="794606" y="1131589"/>
              <a:ext cx="7554787" cy="397075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1547227" y="4276760"/>
              <a:ext cx="6265487" cy="6684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2D6487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看图说一说，他们在干什么？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2D6487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46100" y="792163"/>
            <a:ext cx="8051800" cy="399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不知道谁说了一句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这城堡里住着一个凶狠的魔王。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有人接着补充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他抢去了美丽的公主！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第三个小伙伴说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你们快听，公主在城堡里哭呢！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123825"/>
            <a:ext cx="6750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是小伙伴们你一言我一语编的。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charRg st="4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charRg st="4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303463" y="-201612"/>
            <a:ext cx="4392612" cy="2376487"/>
            <a:chOff x="391843" y="-365947"/>
            <a:chExt cx="4392488" cy="2376264"/>
          </a:xfrm>
        </p:grpSpPr>
        <p:pic>
          <p:nvPicPr>
            <p:cNvPr id="4096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1843" y="-365947"/>
              <a:ext cx="4392488" cy="2376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5" name="矩形 3"/>
            <p:cNvSpPr/>
            <p:nvPr/>
          </p:nvSpPr>
          <p:spPr>
            <a:xfrm>
              <a:off x="946199" y="725896"/>
              <a:ext cx="34275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起因：公主被困</a:t>
              </a:r>
              <a:endPara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90575" y="2355850"/>
            <a:ext cx="7418388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通过刚才的学习，我们知道了救公主的原因，也就是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故事的起因。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755650" y="1779588"/>
            <a:ext cx="7920038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一转眼，城堡变成了魔窟，“我们”变成了攻打魔窟的小勇士。小勇士们想出了什么办法攻下了那座城堡呢？请大家默读课文第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7—13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03463" y="-201612"/>
            <a:ext cx="4392612" cy="2376487"/>
            <a:chOff x="391843" y="-365947"/>
            <a:chExt cx="4392488" cy="2376264"/>
          </a:xfrm>
        </p:grpSpPr>
        <p:pic>
          <p:nvPicPr>
            <p:cNvPr id="41988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1843" y="-365947"/>
              <a:ext cx="4392488" cy="2376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89" name="矩形 10"/>
            <p:cNvSpPr/>
            <p:nvPr/>
          </p:nvSpPr>
          <p:spPr>
            <a:xfrm>
              <a:off x="946199" y="725896"/>
              <a:ext cx="34275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经过：攻打城堡</a:t>
              </a:r>
              <a:endPara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68313" y="1131888"/>
            <a:ext cx="6767513" cy="75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我们”想出了哪些办法？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288" y="1924050"/>
            <a:ext cx="7921625" cy="2085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我们一起商量怎样攻下那座城堡。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一个小伙伴说：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驾驶飞机去轰炸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755650" y="1347788"/>
            <a:ext cx="7561263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有人反驳：“那时候还没有飞机呢！”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挖地道，从地下装上火药，把城堡炸平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539750" y="915988"/>
            <a:ext cx="80645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理解“商量”。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6013" y="1905000"/>
            <a:ext cx="7272337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像这样一起讨论，交换意见，想出办法，就是“商量”。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468313" y="700088"/>
            <a:ext cx="80645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理解“反驳”。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1492250"/>
            <a:ext cx="8064500" cy="266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小伙伴想出驾驶飞机去轰炸城堡的办法，而另一个小伙伴却认为那时候还没有飞机。像这样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说出自己的理由，来否定别人的意见或观点，就是“反驳”。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"/>
          <p:cNvSpPr/>
          <p:nvPr/>
        </p:nvSpPr>
        <p:spPr>
          <a:xfrm>
            <a:off x="384175" y="377825"/>
            <a:ext cx="38163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分角色朗读</a:t>
            </a:r>
            <a:endParaRPr lang="en-US" altLang="en-US" sz="3600" b="1" dirty="0">
              <a:latin typeface="Microsoft Yi Baiti" panose="03000500000000000000" pitchFamily="66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825" y="1131888"/>
            <a:ext cx="8605838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我们一起商量怎样攻下那座城堡。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一个小伙伴说：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我驾驶飞机去轰炸。”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有人反驳：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那时候还没有飞机呢！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我说：</a:t>
            </a: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挖地道，从地下装上火药，把城堡炸平。”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395288" y="1905000"/>
            <a:ext cx="8353425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最后大家同意了哪种办法？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你是从哪些句子看出来的？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0"/>
            <a:ext cx="9144000" cy="5143500"/>
            <a:chOff x="0" y="-1"/>
            <a:chExt cx="9144000" cy="5143500"/>
          </a:xfrm>
        </p:grpSpPr>
        <p:pic>
          <p:nvPicPr>
            <p:cNvPr id="48132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-1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133" name="文本框 8"/>
            <p:cNvSpPr txBox="1"/>
            <p:nvPr/>
          </p:nvSpPr>
          <p:spPr>
            <a:xfrm>
              <a:off x="0" y="-1"/>
              <a:ext cx="9144000" cy="5143500"/>
            </a:xfrm>
            <a:prstGeom prst="rect">
              <a:avLst/>
            </a:prstGeom>
            <a:solidFill>
              <a:srgbClr val="FFFFFF">
                <a:alpha val="72156"/>
              </a:srgb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48134" name="矩形 9"/>
            <p:cNvSpPr/>
            <p:nvPr/>
          </p:nvSpPr>
          <p:spPr>
            <a:xfrm>
              <a:off x="370208" y="1059581"/>
              <a:ext cx="8280920" cy="33280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04467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我的办法得到了大家的赞赏。于是我们趴在沙滩上，从四面八方挖着地道。</a:t>
              </a:r>
              <a:endPara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04467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挖呀，挖呀，我们终于挖到了城堡下面，然后合力用手往上一抬，就把城堡给轰塌了。</a:t>
              </a:r>
              <a:endPara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339725"/>
            <a:ext cx="806450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理解“四面八方”。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200" y="1131888"/>
            <a:ext cx="10080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9200" y="3773488"/>
            <a:ext cx="10080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3650" y="2400300"/>
            <a:ext cx="72072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0950" y="2400300"/>
            <a:ext cx="10080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76425" y="1765300"/>
            <a:ext cx="1908175" cy="1908175"/>
            <a:chOff x="3455876" y="2106174"/>
            <a:chExt cx="1908212" cy="1908212"/>
          </a:xfrm>
        </p:grpSpPr>
        <p:sp>
          <p:nvSpPr>
            <p:cNvPr id="4" name="十字形 3"/>
            <p:cNvSpPr/>
            <p:nvPr/>
          </p:nvSpPr>
          <p:spPr>
            <a:xfrm>
              <a:off x="3455876" y="2139513"/>
              <a:ext cx="1908212" cy="1871698"/>
            </a:xfrm>
            <a:prstGeom prst="plus">
              <a:avLst>
                <a:gd name="adj" fmla="val 47542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十字形 8"/>
            <p:cNvSpPr/>
            <p:nvPr/>
          </p:nvSpPr>
          <p:spPr>
            <a:xfrm rot="2845965">
              <a:off x="3455876" y="2123637"/>
              <a:ext cx="1908212" cy="1873286"/>
            </a:xfrm>
            <a:prstGeom prst="plus">
              <a:avLst>
                <a:gd name="adj" fmla="val 47542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87450" y="1454150"/>
            <a:ext cx="11858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西北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2800" y="1454150"/>
            <a:ext cx="11842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东北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7450" y="3146425"/>
            <a:ext cx="11858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2800" y="3146425"/>
            <a:ext cx="11842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91125" y="1349375"/>
            <a:ext cx="3471863" cy="266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想象一下：“从四面八方挖着地道”是怎样的情形。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4284663" y="1692275"/>
            <a:ext cx="719138" cy="720725"/>
          </a:xfrm>
          <a:prstGeom prst="ellipse">
            <a:avLst/>
          </a:prstGeom>
          <a:solidFill>
            <a:srgbClr val="F5970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91" name="标题 1"/>
          <p:cNvSpPr txBox="1"/>
          <p:nvPr/>
        </p:nvSpPr>
        <p:spPr>
          <a:xfrm>
            <a:off x="3995738" y="1635125"/>
            <a:ext cx="4897437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沙滩上的童话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2"/>
          <a:srcRect l="36082"/>
          <a:stretch>
            <a:fillRect/>
          </a:stretch>
        </p:blipFill>
        <p:spPr>
          <a:xfrm>
            <a:off x="395288" y="4443413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39750" y="1635125"/>
            <a:ext cx="7127875" cy="14224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文中多次提到“挖”，这样写有什么好处？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303463" y="-201612"/>
            <a:ext cx="4392612" cy="2376487"/>
            <a:chOff x="391843" y="-365947"/>
            <a:chExt cx="4392488" cy="2376264"/>
          </a:xfrm>
        </p:grpSpPr>
        <p:pic>
          <p:nvPicPr>
            <p:cNvPr id="5120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1843" y="-365947"/>
              <a:ext cx="4392488" cy="2376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5" name="矩形 3"/>
            <p:cNvSpPr/>
            <p:nvPr/>
          </p:nvSpPr>
          <p:spPr>
            <a:xfrm>
              <a:off x="946199" y="725896"/>
              <a:ext cx="3427541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6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结果：救出公主</a:t>
              </a:r>
              <a:endParaRPr lang="zh-CN" altLang="en-US" sz="3600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42988" y="1779588"/>
            <a:ext cx="7416800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城堡轰塌了，“我们”救出了公主，勇士们的心情是怎样的呢？自由朗读课文第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14—19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自然段，找出相关的句子。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1"/>
          <p:cNvSpPr/>
          <p:nvPr/>
        </p:nvSpPr>
        <p:spPr>
          <a:xfrm>
            <a:off x="827088" y="1635125"/>
            <a:ext cx="7058025" cy="142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着胜利，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着炸死了魔王，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欢呼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着救出了公主。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/>
          <p:nvPr/>
        </p:nvSpPr>
        <p:spPr>
          <a:xfrm>
            <a:off x="539750" y="484188"/>
            <a:ext cx="8229600" cy="4745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但公主在哪儿？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忽然，我发现妈妈就站在我们身后，微笑着望着我们。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我大声说：“公主被我们救出来了，救出来了！在这儿，在这儿！”我抱住了妈妈。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588963" y="555625"/>
            <a:ext cx="7704137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大家跟着一起叫喊着，欢呼着。</a:t>
            </a:r>
            <a:endParaRPr lang="en-US" altLang="zh-CN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真的，那时候，连我也忘记了她是我的妈妈！</a:t>
            </a:r>
            <a:endParaRPr lang="zh-CN" altLang="en-US" sz="36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600" y="2625966"/>
            <a:ext cx="3080909" cy="2189674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211638" y="2554288"/>
            <a:ext cx="3889375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妈妈为什么会被“我们”当作是公主？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组合 8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55299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3059113" y="1276350"/>
              <a:ext cx="5580062" cy="13335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你们喜欢这个故事吗？为什么？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71550" y="771525"/>
            <a:ext cx="7308850" cy="1333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大胆想象，创编童话：你还有什么方法可以救出公主？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44875" y="2122488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自己思考</a:t>
            </a:r>
            <a:endParaRPr lang="zh-CN" altLang="en-US" sz="44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525" y="2647950"/>
            <a:ext cx="3030538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小组内交流</a:t>
            </a:r>
            <a:endParaRPr lang="zh-CN" altLang="en-US" sz="44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5188" y="3562350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确定办法</a:t>
            </a:r>
            <a:endParaRPr lang="zh-CN" altLang="en-US" sz="44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05538" y="2617788"/>
            <a:ext cx="2447925" cy="796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4400" b="1" dirty="0">
                <a:solidFill>
                  <a:srgbClr val="04467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全班交流</a:t>
            </a:r>
            <a:endParaRPr lang="zh-CN" altLang="en-US" sz="4400" b="1" dirty="0">
              <a:solidFill>
                <a:srgbClr val="04467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箭头: 左 5"/>
          <p:cNvSpPr/>
          <p:nvPr/>
        </p:nvSpPr>
        <p:spPr>
          <a:xfrm rot="19067062">
            <a:off x="2889250" y="2444750"/>
            <a:ext cx="520700" cy="317500"/>
          </a:xfrm>
          <a:prstGeom prst="leftArrow">
            <a:avLst>
              <a:gd name="adj1" fmla="val 37466"/>
              <a:gd name="adj2" fmla="val 6492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箭头: 左 6"/>
          <p:cNvSpPr/>
          <p:nvPr/>
        </p:nvSpPr>
        <p:spPr>
          <a:xfrm rot="12853499">
            <a:off x="2641600" y="3570288"/>
            <a:ext cx="661988" cy="273050"/>
          </a:xfrm>
          <a:prstGeom prst="leftArrow">
            <a:avLst>
              <a:gd name="adj1" fmla="val 37466"/>
              <a:gd name="adj2" fmla="val 6492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箭头: 左 7"/>
          <p:cNvSpPr/>
          <p:nvPr/>
        </p:nvSpPr>
        <p:spPr>
          <a:xfrm rot="8454682">
            <a:off x="5743575" y="3624263"/>
            <a:ext cx="671513" cy="298450"/>
          </a:xfrm>
          <a:prstGeom prst="leftArrow">
            <a:avLst>
              <a:gd name="adj1" fmla="val 37466"/>
              <a:gd name="adj2" fmla="val 6492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539750" y="688975"/>
            <a:ext cx="8353425" cy="3754438"/>
            <a:chOff x="539552" y="1166107"/>
            <a:chExt cx="8352928" cy="3755049"/>
          </a:xfrm>
        </p:grpSpPr>
        <p:sp>
          <p:nvSpPr>
            <p:cNvPr id="5" name="TextBox 1"/>
            <p:cNvSpPr txBox="1">
              <a:spLocks noChangeArrowheads="1"/>
            </p:cNvSpPr>
            <p:nvPr/>
          </p:nvSpPr>
          <p:spPr bwMode="auto">
            <a:xfrm>
              <a:off x="539552" y="1166107"/>
              <a:ext cx="8352928" cy="133371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根据开头编故事，试着用上下面的词语。</a:t>
              </a: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39916" y="3604717"/>
              <a:ext cx="2412376" cy="668837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城堡 堡垒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368316" y="3604717"/>
              <a:ext cx="2412376" cy="6688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凶狠 凶恶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76048" y="3604716"/>
              <a:ext cx="2412376" cy="66883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攻打 进攻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35950" y="4252319"/>
              <a:ext cx="2412376" cy="668837"/>
            </a:xfrm>
            <a:prstGeom prst="rect">
              <a:avLst/>
            </a:prstGeom>
            <a:solidFill>
              <a:srgbClr val="CCFFFF"/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火药 炸药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68316" y="4252318"/>
              <a:ext cx="2412376" cy="6688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赞赏 赞美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76048" y="4252318"/>
              <a:ext cx="2412376" cy="66883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>
              <a:softEdge rad="50800"/>
            </a:effectLst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合力 合作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7366" name="TextBox 1"/>
            <p:cNvSpPr txBox="1"/>
            <p:nvPr/>
          </p:nvSpPr>
          <p:spPr>
            <a:xfrm>
              <a:off x="1547664" y="2323374"/>
              <a:ext cx="6336704" cy="133363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571500" indent="-571500" eaLnBrk="1" hangingPunct="1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在一片沙漠里，有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571500" indent="-5715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从前，有一座大山</a:t>
              </a: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9388" y="555625"/>
            <a:ext cx="806608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想一想，说一说：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13" y="1331913"/>
            <a:ext cx="8066087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742950" indent="-742950" eaLnBrk="1" hangingPunct="1">
              <a:lnSpc>
                <a:spcPct val="120000"/>
              </a:lnSpc>
              <a:buAutoNum type="circleNumDbPlain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你想选用哪个开头？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 eaLnBrk="1" hangingPunct="1">
              <a:lnSpc>
                <a:spcPct val="120000"/>
              </a:lnSpc>
              <a:buAutoNum type="circleNumDbPlain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你想让谁当你故事中的主人公？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742950" indent="-742950" eaLnBrk="1" hangingPunct="1">
              <a:lnSpc>
                <a:spcPct val="120000"/>
              </a:lnSpc>
              <a:buAutoNum type="circleNumDbPlain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怎样把故事说清楚？可以试着用上题中给出的词语，也可以加上平时积累的词语。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58888" y="1347788"/>
            <a:ext cx="6985000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四人小组合作，轮流讲故事。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班级展示，师生评议。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87450" y="1131888"/>
            <a:ext cx="7056438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自读提示：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用喜欢的方式读课文，难读的生字借助拼音读准字音，不认识的字查字典。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Box 2"/>
          <p:cNvSpPr txBox="1"/>
          <p:nvPr/>
        </p:nvSpPr>
        <p:spPr>
          <a:xfrm>
            <a:off x="323850" y="60325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9163" y="1957388"/>
            <a:ext cx="18716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垒起城堡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5825" y="2701925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攻下城堡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5950" y="2101850"/>
            <a:ext cx="175577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“我们”（勇士）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1225" y="1203325"/>
            <a:ext cx="1447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沙滩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3438" y="1203325"/>
            <a:ext cx="4749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“我们”的快乐天地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6550" y="1957388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住着魔王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03938" y="1957388"/>
            <a:ext cx="1873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抢走公主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46550" y="2708275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炸死魔王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3938" y="2708275"/>
            <a:ext cx="187325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救出公主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（妈妈）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5" name="文本框 12"/>
          <p:cNvSpPr txBox="1"/>
          <p:nvPr/>
        </p:nvSpPr>
        <p:spPr>
          <a:xfrm>
            <a:off x="144463" y="1219200"/>
            <a:ext cx="676275" cy="25923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沙滩上的童话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pic>
        <p:nvPicPr>
          <p:cNvPr id="60429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6" r="79707" b="30977"/>
          <a:stretch>
            <a:fillRect/>
          </a:stretch>
        </p:blipFill>
        <p:spPr>
          <a:xfrm>
            <a:off x="-12700" y="3695700"/>
            <a:ext cx="1847850" cy="1306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911350" y="1495425"/>
            <a:ext cx="377825" cy="46038"/>
          </a:xfrm>
          <a:prstGeom prst="rect">
            <a:avLst/>
          </a:prstGeom>
          <a:solidFill>
            <a:srgbClr val="B4DFE6"/>
          </a:solidFill>
          <a:ln>
            <a:solidFill>
              <a:srgbClr val="B4D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73500" y="2228850"/>
            <a:ext cx="376238" cy="46038"/>
          </a:xfrm>
          <a:prstGeom prst="rect">
            <a:avLst/>
          </a:prstGeom>
          <a:solidFill>
            <a:srgbClr val="B4DFE6"/>
          </a:solidFill>
          <a:ln>
            <a:solidFill>
              <a:srgbClr val="B4D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00725" y="2251075"/>
            <a:ext cx="376238" cy="44450"/>
          </a:xfrm>
          <a:prstGeom prst="rect">
            <a:avLst/>
          </a:prstGeom>
          <a:solidFill>
            <a:srgbClr val="B4DFE6"/>
          </a:solidFill>
          <a:ln>
            <a:solidFill>
              <a:srgbClr val="B4D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73500" y="2981325"/>
            <a:ext cx="376238" cy="46038"/>
          </a:xfrm>
          <a:prstGeom prst="rect">
            <a:avLst/>
          </a:prstGeom>
          <a:solidFill>
            <a:srgbClr val="B4DFE6"/>
          </a:solidFill>
          <a:ln>
            <a:solidFill>
              <a:srgbClr val="B4D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0725" y="3001963"/>
            <a:ext cx="376238" cy="46038"/>
          </a:xfrm>
          <a:prstGeom prst="rect">
            <a:avLst/>
          </a:prstGeom>
          <a:solidFill>
            <a:srgbClr val="B4DFE6"/>
          </a:solidFill>
          <a:ln>
            <a:solidFill>
              <a:srgbClr val="B4D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43850" y="1641475"/>
            <a:ext cx="1168400" cy="18018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天真活泼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幸福快乐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704850" y="1435100"/>
            <a:ext cx="227013" cy="2227263"/>
          </a:xfrm>
          <a:prstGeom prst="leftBrace">
            <a:avLst>
              <a:gd name="adj1" fmla="val 92160"/>
              <a:gd name="adj2" fmla="val 48216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112963" y="2270125"/>
            <a:ext cx="176213" cy="773113"/>
          </a:xfrm>
          <a:prstGeom prst="leftBrace">
            <a:avLst>
              <a:gd name="adj1" fmla="val 33944"/>
              <a:gd name="adj2" fmla="val 51479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7734300" y="1458913"/>
            <a:ext cx="300038" cy="2112963"/>
          </a:xfrm>
          <a:prstGeom prst="leftBrace">
            <a:avLst>
              <a:gd name="adj1" fmla="val 92160"/>
              <a:gd name="adj2" fmla="val 49632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59405" grpId="0"/>
      <p:bldP spid="16" grpId="0" animBg="1"/>
      <p:bldP spid="18" grpId="0" animBg="1"/>
      <p:bldP spid="19" grpId="0" animBg="1"/>
      <p:bldP spid="20" grpId="0" animBg="1"/>
      <p:bldP spid="21" grpId="0" animBg="1"/>
      <p:bldP spid="23" grpId="0"/>
      <p:bldP spid="2" grpId="0" animBg="1"/>
      <p:bldP spid="24" grpId="0" animBg="1"/>
      <p:bldP spid="2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1116013" y="771525"/>
            <a:ext cx="7056437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读通句子，不唱读，不回读，把课文读正确、流利，标出自然段序号。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想一想：读了课文，你知道了什么？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2"/>
          <p:cNvSpPr txBox="1"/>
          <p:nvPr/>
        </p:nvSpPr>
        <p:spPr>
          <a:xfrm>
            <a:off x="250825" y="80963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汇报交流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387" name="组合 27"/>
          <p:cNvGrpSpPr/>
          <p:nvPr/>
        </p:nvGrpSpPr>
        <p:grpSpPr>
          <a:xfrm>
            <a:off x="3608388" y="457200"/>
            <a:ext cx="1927225" cy="723900"/>
            <a:chOff x="2694384" y="508317"/>
            <a:chExt cx="1845563" cy="637982"/>
          </a:xfrm>
        </p:grpSpPr>
        <p:sp>
          <p:nvSpPr>
            <p:cNvPr id="22" name="矩形: 圆角 28"/>
            <p:cNvSpPr/>
            <p:nvPr/>
          </p:nvSpPr>
          <p:spPr bwMode="auto">
            <a:xfrm rot="19996946">
              <a:off x="2694384" y="609051"/>
              <a:ext cx="565527" cy="47149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3" name="矩形: 圆角 29"/>
            <p:cNvSpPr/>
            <p:nvPr/>
          </p:nvSpPr>
          <p:spPr bwMode="auto">
            <a:xfrm rot="432022">
              <a:off x="3358725" y="508317"/>
              <a:ext cx="564007" cy="47149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" name="矩形: 圆角 30"/>
            <p:cNvSpPr/>
            <p:nvPr/>
          </p:nvSpPr>
          <p:spPr bwMode="auto">
            <a:xfrm rot="1932324">
              <a:off x="3972900" y="674808"/>
              <a:ext cx="567047" cy="47149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认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388" name="矩形 48"/>
          <p:cNvSpPr/>
          <p:nvPr/>
        </p:nvSpPr>
        <p:spPr>
          <a:xfrm>
            <a:off x="539750" y="1211263"/>
            <a:ext cx="8353425" cy="298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城堡  插上  凶狠  补充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攻打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商量  驾驶  轰炸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反驳  火药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赞赏  合力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忘记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0113" y="1239838"/>
            <a:ext cx="7775575" cy="2663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插、充、商”都是翘舌音，“赞”是平舌音。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“凶、充、攻、商、量、轰”都是后鼻音。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684213" y="411163"/>
            <a:ext cx="244792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多音字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8400" y="1419225"/>
            <a:ext cx="4435475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liɑnɡ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08400" y="2390775"/>
            <a:ext cx="4008438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liánɡ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17688" y="1235075"/>
            <a:ext cx="1608137" cy="2855913"/>
            <a:chOff x="2327768" y="963772"/>
            <a:chExt cx="1608142" cy="2854821"/>
          </a:xfrm>
        </p:grpSpPr>
        <p:pic>
          <p:nvPicPr>
            <p:cNvPr id="18446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27768" y="963772"/>
              <a:ext cx="1608142" cy="28548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7" name="矩形 6"/>
            <p:cNvSpPr/>
            <p:nvPr/>
          </p:nvSpPr>
          <p:spPr>
            <a:xfrm>
              <a:off x="2555776" y="1816570"/>
              <a:ext cx="701824" cy="11492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6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量</a:t>
              </a:r>
              <a:endPara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左大括号 9"/>
          <p:cNvSpPr/>
          <p:nvPr/>
        </p:nvSpPr>
        <p:spPr>
          <a:xfrm>
            <a:off x="3395663" y="1600200"/>
            <a:ext cx="312738" cy="2384425"/>
          </a:xfrm>
          <a:prstGeom prst="leftBrace">
            <a:avLst>
              <a:gd name="adj1" fmla="val 59451"/>
              <a:gd name="adj2" fmla="val 50000"/>
            </a:avLst>
          </a:prstGeom>
          <a:ln w="38100">
            <a:solidFill>
              <a:srgbClr val="2D6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7388" y="1431925"/>
            <a:ext cx="1223962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商量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7388" y="2379663"/>
            <a:ext cx="1223962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08400" y="3327400"/>
            <a:ext cx="4008438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liànɡ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  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67388" y="3314700"/>
            <a:ext cx="1223962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大量</a:t>
            </a:r>
            <a:endParaRPr lang="zh-CN" altLang="en-US" sz="36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08400" y="568325"/>
            <a:ext cx="2994025" cy="863600"/>
            <a:chOff x="4110930" y="555526"/>
            <a:chExt cx="2994277" cy="863699"/>
          </a:xfrm>
        </p:grpSpPr>
        <p:sp>
          <p:nvSpPr>
            <p:cNvPr id="2" name="对话气泡: 椭圆形 1"/>
            <p:cNvSpPr/>
            <p:nvPr/>
          </p:nvSpPr>
          <p:spPr>
            <a:xfrm>
              <a:off x="4110930" y="555526"/>
              <a:ext cx="2994277" cy="863699"/>
            </a:xfrm>
            <a:prstGeom prst="wedgeEllipseCallou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45" name="矩形 15"/>
            <p:cNvSpPr/>
            <p:nvPr/>
          </p:nvSpPr>
          <p:spPr>
            <a:xfrm>
              <a:off x="4332035" y="683592"/>
              <a:ext cx="2544222" cy="668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本文读轻声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1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全屏显示(16:9)</PresentationFormat>
  <Paragraphs>355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Microsoft Yi Baiti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yitifen.tmall.com;</Company>
  <LinksUpToDate>false</LinksUpToDate>
  <SharedDoc>false</SharedDoc>
  <HyperlinksChanged>false</HyperlinksChanged>
  <AppVersion>14.0000</AppVersion>
  <Manager>易提分旗舰店; yitifen.tmall.com;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3</cp:revision>
  <dcterms:created xsi:type="dcterms:W3CDTF">2016-10-29T08:56:00Z</dcterms:created>
  <dcterms:modified xsi:type="dcterms:W3CDTF">2023-11-13T15:27:23Z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DC6C086D5C184DCCB59A9863E5E5C68E_13</vt:lpwstr>
  </property>
  <property fmtid="{D5CDD505-2E9C-101B-9397-08002B2CF9AE}" pid="4" name="KSOProductBuildVer">
    <vt:lpwstr>2052-12.1.0.15374</vt:lpwstr>
  </property>
</Properties>
</file>