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</p:sldMasterIdLst>
  <p:notesMasterIdLst>
    <p:notesMasterId r:id="rId9"/>
  </p:notesMasterIdLst>
  <p:sldIdLst>
    <p:sldId id="256" r:id="rId4"/>
    <p:sldId id="257" r:id="rId5"/>
    <p:sldId id="279" r:id="rId6"/>
    <p:sldId id="347" r:id="rId7"/>
    <p:sldId id="328" r:id="rId8"/>
    <p:sldId id="280" r:id="rId10"/>
    <p:sldId id="290" r:id="rId11"/>
    <p:sldId id="281" r:id="rId12"/>
    <p:sldId id="283" r:id="rId13"/>
    <p:sldId id="285" r:id="rId14"/>
    <p:sldId id="286" r:id="rId15"/>
    <p:sldId id="329" r:id="rId16"/>
    <p:sldId id="330" r:id="rId17"/>
    <p:sldId id="331" r:id="rId18"/>
    <p:sldId id="332" r:id="rId19"/>
    <p:sldId id="294" r:id="rId20"/>
    <p:sldId id="293" r:id="rId21"/>
    <p:sldId id="295" r:id="rId22"/>
    <p:sldId id="296" r:id="rId23"/>
    <p:sldId id="297" r:id="rId24"/>
    <p:sldId id="298" r:id="rId25"/>
    <p:sldId id="365" r:id="rId26"/>
  </p:sldIdLst>
  <p:sldSz cx="9144000" cy="6858000" type="screen4x3"/>
  <p:notesSz cx="6858000" cy="9144000"/>
  <p:custDataLst>
    <p:tags r:id="rId3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2" userDrawn="1">
          <p15:clr>
            <a:srgbClr val="A4A3A4"/>
          </p15:clr>
        </p15:guide>
        <p15:guide id="2" pos="28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6" d="100"/>
          <a:sy n="66" d="100"/>
        </p:scale>
        <p:origin x="-1506" y="6"/>
      </p:cViewPr>
      <p:guideLst>
        <p:guide orient="horz" pos="2202"/>
        <p:guide pos="287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tags" Target="tags/tag1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2A48B96-639E-45A3-A0BA-2464DFDB1FAA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53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幻灯片图像占位符 1"/>
          <p:cNvSpPr>
            <a:spLocks noGrp="1" noRo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23555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/>
  </p:transition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1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文本框 1"/>
          <p:cNvSpPr txBox="1"/>
          <p:nvPr/>
        </p:nvSpPr>
        <p:spPr>
          <a:xfrm>
            <a:off x="6350" y="4202113"/>
            <a:ext cx="9102725" cy="1311275"/>
          </a:xfrm>
          <a:prstGeom prst="rect">
            <a:avLst/>
          </a:prstGeom>
          <a:solidFill>
            <a:schemeClr val="bg1">
              <a:alpha val="50195"/>
            </a:schemeClr>
          </a:solidFill>
          <a:ln w="9525">
            <a:noFill/>
          </a:ln>
        </p:spPr>
        <p:txBody>
          <a:bodyPr>
            <a:spAutoFit/>
          </a:bodyPr>
          <a:p>
            <a:endParaRPr lang="zh-CN" altLang="en-US" sz="8000" dirty="0">
              <a:latin typeface="Arial" panose="020B0604020202020204" pitchFamily="34" charset="0"/>
            </a:endParaRPr>
          </a:p>
        </p:txBody>
      </p:sp>
      <p:sp>
        <p:nvSpPr>
          <p:cNvPr id="1027" name="标题 1"/>
          <p:cNvSpPr>
            <a:spLocks noGrp="1"/>
          </p:cNvSpPr>
          <p:nvPr/>
        </p:nvSpPr>
        <p:spPr>
          <a:xfrm>
            <a:off x="2432050" y="4202113"/>
            <a:ext cx="4279900" cy="7175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/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水调歌头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2524125" y="4946650"/>
            <a:ext cx="40957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42" name="矩形 50178"/>
          <p:cNvSpPr/>
          <p:nvPr/>
        </p:nvSpPr>
        <p:spPr>
          <a:xfrm>
            <a:off x="347663" y="958850"/>
            <a:ext cx="8304212" cy="4940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000" b="1" dirty="0">
                <a:latin typeface="Arial" panose="020B0604020202020204" pitchFamily="34" charset="0"/>
              </a:rPr>
              <a:t>       </a:t>
            </a:r>
            <a:r>
              <a:rPr lang="zh-CN" altLang="zh-CN" sz="3000" b="1" dirty="0">
                <a:latin typeface="宋体" panose="02010600030101010101" pitchFamily="2" charset="-122"/>
              </a:rPr>
              <a:t>月亮转过朱红色的楼阁，低低地挂在雕花窗户上，照着那没有睡意的人。月亮啊，你跟人们该没有什么怨恨吧？为什么总是在人们离别的时候才又亮又圆呢！人世间有悲欢离合，月亮也有阴晴圆缺，这样的事从古以来就是难以十全十美的。只希望我们都能生活得平安长久，那么虽然相隔千里，也都能共赏这美好的月光了。</a:t>
            </a:r>
            <a:endParaRPr lang="zh-CN" altLang="zh-CN" sz="3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2612" y="2536825"/>
            <a:ext cx="3829050" cy="3341687"/>
          </a:xfrm>
          <a:prstGeom prst="ellipse">
            <a:avLst/>
          </a:prstGeom>
          <a:noFill/>
          <a:ln w="9525">
            <a:noFill/>
          </a:ln>
        </p:spPr>
      </p:pic>
      <p:sp>
        <p:nvSpPr>
          <p:cNvPr id="11267" name="文本框 1"/>
          <p:cNvSpPr txBox="1"/>
          <p:nvPr/>
        </p:nvSpPr>
        <p:spPr>
          <a:xfrm>
            <a:off x="315913" y="1541463"/>
            <a:ext cx="7062787" cy="582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再读课文，概括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上阕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下阕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的内容。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25963" y="3032125"/>
            <a:ext cx="3927475" cy="2043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上阕——望月(写景)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下阕——怀人(抒情)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11269" name="Group 19"/>
          <p:cNvGrpSpPr/>
          <p:nvPr/>
        </p:nvGrpSpPr>
        <p:grpSpPr>
          <a:xfrm>
            <a:off x="79375" y="428625"/>
            <a:ext cx="2319338" cy="700088"/>
            <a:chOff x="138" y="461"/>
            <a:chExt cx="1461" cy="441"/>
          </a:xfrm>
        </p:grpSpPr>
        <p:pic>
          <p:nvPicPr>
            <p:cNvPr id="11270" name="Picture 18" descr="未标题-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71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zh-CN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细读感悟</a:t>
              </a:r>
              <a:endParaRPr lang="zh-CN" altLang="zh-CN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290" name="文本框 1"/>
          <p:cNvSpPr txBox="1"/>
          <p:nvPr/>
        </p:nvSpPr>
        <p:spPr>
          <a:xfrm>
            <a:off x="317500" y="838200"/>
            <a:ext cx="77517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朗读上阕，总结作者经历的心理变化：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54225" y="1704975"/>
            <a:ext cx="5035550" cy="582613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明月几时有？把酒问青天。</a:t>
            </a:r>
            <a:endParaRPr lang="zh-CN" altLang="en-US" sz="3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78000" y="2587625"/>
            <a:ext cx="5387975" cy="584200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不知天上宫阙，今夕是何年。</a:t>
            </a:r>
            <a:endParaRPr lang="zh-CN" altLang="en-US" sz="3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33725" y="3517900"/>
            <a:ext cx="2678113" cy="582613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我欲乘风归去</a:t>
            </a:r>
            <a:endParaRPr lang="zh-CN" altLang="en-US" sz="3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17688" y="4451350"/>
            <a:ext cx="5508625" cy="582613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又恐琼楼玉宇，高处不胜寒。</a:t>
            </a:r>
            <a:endParaRPr lang="zh-CN" altLang="en-US" sz="3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20813" y="5549900"/>
            <a:ext cx="11366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苦闷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62675" y="5548313"/>
            <a:ext cx="107473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向往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663950" y="5543550"/>
            <a:ext cx="10572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矛盾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右箭头 13"/>
          <p:cNvSpPr/>
          <p:nvPr/>
        </p:nvSpPr>
        <p:spPr>
          <a:xfrm>
            <a:off x="2492375" y="5749925"/>
            <a:ext cx="1044575" cy="201613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3" name="右箭头 2"/>
          <p:cNvSpPr/>
          <p:nvPr/>
        </p:nvSpPr>
        <p:spPr>
          <a:xfrm>
            <a:off x="4851400" y="5738813"/>
            <a:ext cx="1042988" cy="212725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15" name="左弧形箭头 14"/>
          <p:cNvSpPr/>
          <p:nvPr/>
        </p:nvSpPr>
        <p:spPr>
          <a:xfrm>
            <a:off x="865188" y="1906588"/>
            <a:ext cx="865188" cy="928688"/>
          </a:xfrm>
          <a:prstGeom prst="curvedRightArrow">
            <a:avLst>
              <a:gd name="adj1" fmla="val 22425"/>
              <a:gd name="adj2" fmla="val 45031"/>
              <a:gd name="adj3" fmla="val 25000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右弧形箭头 16"/>
          <p:cNvSpPr/>
          <p:nvPr/>
        </p:nvSpPr>
        <p:spPr>
          <a:xfrm>
            <a:off x="7091363" y="2852738"/>
            <a:ext cx="863600" cy="1079500"/>
          </a:xfrm>
          <a:prstGeom prst="curvedLeftArrow">
            <a:avLst>
              <a:gd name="adj1" fmla="val 20082"/>
              <a:gd name="adj2" fmla="val 50000"/>
              <a:gd name="adj3" fmla="val 25000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左弧形箭头 17"/>
          <p:cNvSpPr/>
          <p:nvPr/>
        </p:nvSpPr>
        <p:spPr>
          <a:xfrm>
            <a:off x="844550" y="3733800"/>
            <a:ext cx="863600" cy="930275"/>
          </a:xfrm>
          <a:prstGeom prst="curvedRightArrow">
            <a:avLst>
              <a:gd name="adj1" fmla="val 22425"/>
              <a:gd name="adj2" fmla="val 45031"/>
              <a:gd name="adj3" fmla="val 25000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1" grpId="0"/>
      <p:bldP spid="12" grpId="0"/>
      <p:bldP spid="13" grpId="0"/>
      <p:bldP spid="14" grpId="0" bldLvl="0" animBg="1"/>
      <p:bldP spid="3" grpId="0" bldLvl="0" animBg="1"/>
      <p:bldP spid="15" grpId="0" bldLvl="0" animBg="1"/>
      <p:bldP spid="17" grpId="0" bldLvl="0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314" name="文本框 1"/>
          <p:cNvSpPr txBox="1"/>
          <p:nvPr/>
        </p:nvSpPr>
        <p:spPr>
          <a:xfrm>
            <a:off x="331788" y="1130300"/>
            <a:ext cx="51371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如何理解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“高处不胜寒”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8313" y="2000250"/>
            <a:ext cx="8207375" cy="3552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50000"/>
              </a:lnSpc>
              <a:buClr>
                <a:srgbClr val="B7DEE8"/>
              </a:buClr>
              <a:buFont typeface="Wingdings" panose="05000000000000000000" pitchFamily="2" charset="2"/>
              <a:buChar char=""/>
            </a:pPr>
            <a:r>
              <a:rPr lang="zh-CN" altLang="en-US" sz="3000" b="1" dirty="0">
                <a:latin typeface="宋体" panose="02010600030101010101" pitchFamily="2" charset="-122"/>
              </a:rPr>
              <a:t>不仅指禁不住高处的寒冷；</a:t>
            </a:r>
            <a:endParaRPr lang="zh-CN" altLang="en-US" sz="3000" b="1" dirty="0">
              <a:latin typeface="宋体" panose="02010600030101010101" pitchFamily="2" charset="-122"/>
            </a:endParaRPr>
          </a:p>
          <a:p>
            <a:pPr marL="457200" indent="-457200">
              <a:lnSpc>
                <a:spcPct val="150000"/>
              </a:lnSpc>
              <a:buClr>
                <a:srgbClr val="B7DEE8"/>
              </a:buClr>
              <a:buFont typeface="Wingdings" panose="05000000000000000000" pitchFamily="2" charset="2"/>
              <a:buChar char=""/>
            </a:pPr>
            <a:r>
              <a:rPr lang="zh-CN" altLang="en-US" sz="3000" b="1" dirty="0">
                <a:latin typeface="宋体" panose="02010600030101010101" pitchFamily="2" charset="-122"/>
              </a:rPr>
              <a:t>因为朝廷中的排挤和中伤，不愿回朝廷做官，讨厌那里的党派斗争，勾心斗角；</a:t>
            </a:r>
            <a:endParaRPr lang="zh-CN" altLang="en-US" sz="3000" b="1" dirty="0">
              <a:latin typeface="宋体" panose="02010600030101010101" pitchFamily="2" charset="-122"/>
            </a:endParaRPr>
          </a:p>
          <a:p>
            <a:pPr marL="457200" indent="-457200">
              <a:lnSpc>
                <a:spcPct val="150000"/>
              </a:lnSpc>
              <a:buClr>
                <a:srgbClr val="B7DEE8"/>
              </a:buClr>
              <a:buFont typeface="Wingdings" panose="05000000000000000000" pitchFamily="2" charset="2"/>
              <a:buChar char=""/>
            </a:pPr>
            <a:r>
              <a:rPr lang="zh-CN" altLang="en-US" sz="3000" b="1" dirty="0">
                <a:latin typeface="宋体" panose="02010600030101010101" pitchFamily="2" charset="-122"/>
              </a:rPr>
              <a:t>没有志同道合的朋友的孤单冷清；</a:t>
            </a:r>
            <a:endParaRPr lang="zh-CN" altLang="en-US" sz="3000" b="1" dirty="0">
              <a:latin typeface="宋体" panose="02010600030101010101" pitchFamily="2" charset="-122"/>
            </a:endParaRPr>
          </a:p>
          <a:p>
            <a:pPr marL="457200" indent="-457200">
              <a:lnSpc>
                <a:spcPct val="150000"/>
              </a:lnSpc>
              <a:buClr>
                <a:srgbClr val="B7DEE8"/>
              </a:buClr>
              <a:buFont typeface="Wingdings" panose="05000000000000000000" pitchFamily="2" charset="2"/>
              <a:buChar char=""/>
            </a:pPr>
            <a:r>
              <a:rPr lang="zh-CN" altLang="en-US" sz="3000" b="1" dirty="0">
                <a:latin typeface="宋体" panose="02010600030101010101" pitchFamily="2" charset="-122"/>
              </a:rPr>
              <a:t>禁不住人世间的人情冷暖，世态炎凉等。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4338" name="文本框 1"/>
          <p:cNvSpPr txBox="1"/>
          <p:nvPr/>
        </p:nvSpPr>
        <p:spPr>
          <a:xfrm>
            <a:off x="317500" y="857250"/>
            <a:ext cx="8358188" cy="13700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朗读下阕，思考“转朱阁，低绮户，照无眠”在文中有何作用？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4650" y="2541588"/>
            <a:ext cx="8243888" cy="1290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000" b="1" dirty="0">
                <a:latin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宋体" panose="02010600030101010101" pitchFamily="2" charset="-122"/>
              </a:rPr>
              <a:t>月光转过朱红的楼阁，低低地穿过雕花的门窗，照着屋里失眠的人。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0050" y="4065588"/>
            <a:ext cx="8193088" cy="1290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承上启下：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“转朱阁，低绮户” 是呈上，“照无眠”是启下。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5362" name="文本框 1"/>
          <p:cNvSpPr txBox="1"/>
          <p:nvPr/>
        </p:nvSpPr>
        <p:spPr>
          <a:xfrm>
            <a:off x="242888" y="977900"/>
            <a:ext cx="3316287" cy="582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作者心情的变化：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3875" y="4318000"/>
            <a:ext cx="8096250" cy="1370013"/>
          </a:xfrm>
          <a:prstGeom prst="rect">
            <a:avLst/>
          </a:prstGeom>
          <a:noFill/>
          <a:ln w="28575" cap="flat" cmpd="sng">
            <a:solidFill>
              <a:srgbClr val="385D8A"/>
            </a:solidFill>
            <a:prstDash val="sysDot"/>
            <a:round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人有悲欢离合，月有阴晴圆缺，此事古难全。但愿人长久，千里共婵娟。</a:t>
            </a:r>
            <a:endParaRPr lang="zh-CN" altLang="en-US" sz="3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73238" y="1957388"/>
            <a:ext cx="5597525" cy="584200"/>
          </a:xfrm>
          <a:prstGeom prst="rect">
            <a:avLst/>
          </a:prstGeom>
          <a:noFill/>
          <a:ln w="28575" cap="flat" cmpd="sng">
            <a:solidFill>
              <a:srgbClr val="385D8A"/>
            </a:solidFill>
            <a:prstDash val="sysDot"/>
            <a:round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不应有恨，何事长向别时圆？</a:t>
            </a:r>
            <a:endParaRPr lang="zh-CN" altLang="en-US" sz="3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下箭头 4"/>
          <p:cNvSpPr/>
          <p:nvPr/>
        </p:nvSpPr>
        <p:spPr>
          <a:xfrm>
            <a:off x="4429125" y="2820988"/>
            <a:ext cx="287338" cy="1216025"/>
          </a:xfrm>
          <a:prstGeom prst="down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87500" y="3206750"/>
            <a:ext cx="2495550" cy="577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责备、埋怨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92713" y="3206750"/>
            <a:ext cx="22748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开朗、豁达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61" name="文本框 1"/>
          <p:cNvSpPr txBox="1"/>
          <p:nvPr/>
        </p:nvSpPr>
        <p:spPr>
          <a:xfrm>
            <a:off x="858838" y="241300"/>
            <a:ext cx="724693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这首词表现了作者怎样的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人生态度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3050" y="1128713"/>
            <a:ext cx="8534400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作者在词中问天，实际是在问人生，抒发对人生的感慨。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0350" y="2614613"/>
            <a:ext cx="8639175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先是因对亲人的思念之情无法排遣而向青天发问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: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r="10037" b="961"/>
          <a:stretch>
            <a:fillRect/>
          </a:stretch>
        </p:blipFill>
        <p:spPr>
          <a:xfrm>
            <a:off x="107950" y="884238"/>
            <a:ext cx="8867775" cy="5448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100013" y="955675"/>
            <a:ext cx="8875712" cy="579438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明月几时有？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不应有很，何事长向别时圆？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44488" y="2776538"/>
            <a:ext cx="8535987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进而释然，语气愈加旷达，感情也进一步升华为对天下之人的美好祝愿</a:t>
            </a:r>
            <a:r>
              <a: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:</a:t>
            </a:r>
            <a:endParaRPr lang="en-US" altLang="zh-CN" sz="3200" b="1" dirty="0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100" y="836613"/>
            <a:ext cx="8764588" cy="5845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文本框 2"/>
          <p:cNvSpPr txBox="1"/>
          <p:nvPr/>
        </p:nvSpPr>
        <p:spPr>
          <a:xfrm>
            <a:off x="1117600" y="4106863"/>
            <a:ext cx="6731000" cy="5842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</a:rPr>
              <a:t>表现了作者旷达的胸怀和乐观的情致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1" grpId="0"/>
      <p:bldP spid="2" grpId="0"/>
      <p:bldP spid="4" grpId="0"/>
      <p:bldP spid="11" grpId="0" bldLvl="0" animBg="1"/>
      <p:bldP spid="12" grpId="0"/>
      <p:bldP spid="1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9938" name="文本框 2"/>
          <p:cNvSpPr txBox="1"/>
          <p:nvPr/>
        </p:nvSpPr>
        <p:spPr>
          <a:xfrm>
            <a:off x="1952625" y="1801813"/>
            <a:ext cx="6642100" cy="1014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latin typeface="宋体" panose="02010600030101010101" pitchFamily="2" charset="-122"/>
              </a:rPr>
              <a:t>明月、酒、青天、“我”、风、清影、朱阁、绮户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grpSp>
        <p:nvGrpSpPr>
          <p:cNvPr id="17411" name="Group 19"/>
          <p:cNvGrpSpPr/>
          <p:nvPr/>
        </p:nvGrpSpPr>
        <p:grpSpPr>
          <a:xfrm>
            <a:off x="79375" y="428625"/>
            <a:ext cx="2319338" cy="700088"/>
            <a:chOff x="138" y="461"/>
            <a:chExt cx="1461" cy="441"/>
          </a:xfrm>
        </p:grpSpPr>
        <p:pic>
          <p:nvPicPr>
            <p:cNvPr id="17420" name="Picture 18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21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zh-CN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写法探究</a:t>
              </a:r>
              <a:endParaRPr lang="zh-CN" altLang="zh-CN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27050" y="1801813"/>
            <a:ext cx="1330325" cy="552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实景：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7050" y="3119438"/>
            <a:ext cx="1330325" cy="5540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虚景：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7050" y="4162425"/>
            <a:ext cx="1330325" cy="554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联想：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7050" y="5181600"/>
            <a:ext cx="1330325" cy="552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想象：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57375" y="3119438"/>
            <a:ext cx="3246438" cy="5540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000" b="1" dirty="0">
                <a:latin typeface="宋体" panose="02010600030101010101" pitchFamily="2" charset="-122"/>
              </a:rPr>
              <a:t>宫阙（琼楼玉宇）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57375" y="4162425"/>
            <a:ext cx="5543550" cy="554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000" b="1" dirty="0">
                <a:latin typeface="宋体" panose="02010600030101010101" pitchFamily="2" charset="-122"/>
              </a:rPr>
              <a:t>明月（月圆）</a:t>
            </a:r>
            <a:r>
              <a:rPr lang="en-US" altLang="zh-CN" sz="3000" b="1" dirty="0">
                <a:latin typeface="宋体" panose="02010600030101010101" pitchFamily="2" charset="-122"/>
              </a:rPr>
              <a:t>——</a:t>
            </a:r>
            <a:r>
              <a:rPr lang="zh-CN" altLang="en-US" sz="3000" b="1" dirty="0">
                <a:latin typeface="宋体" panose="02010600030101010101" pitchFamily="2" charset="-122"/>
              </a:rPr>
              <a:t>团圆（人圆）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57375" y="5181600"/>
            <a:ext cx="4778375" cy="552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000" b="1" dirty="0">
                <a:latin typeface="宋体" panose="02010600030101010101" pitchFamily="2" charset="-122"/>
              </a:rPr>
              <a:t>明月</a:t>
            </a:r>
            <a:r>
              <a:rPr lang="en-US" altLang="zh-CN" sz="3000" b="1" dirty="0">
                <a:latin typeface="宋体" panose="02010600030101010101" pitchFamily="2" charset="-122"/>
              </a:rPr>
              <a:t>——</a:t>
            </a:r>
            <a:r>
              <a:rPr lang="zh-CN" altLang="en-US" sz="3000" b="1" dirty="0">
                <a:latin typeface="宋体" panose="02010600030101010101" pitchFamily="2" charset="-122"/>
              </a:rPr>
              <a:t>宫阙</a:t>
            </a:r>
            <a:r>
              <a:rPr lang="en-US" altLang="zh-CN" sz="3000" b="1" dirty="0">
                <a:latin typeface="宋体" panose="02010600030101010101" pitchFamily="2" charset="-122"/>
              </a:rPr>
              <a:t>——</a:t>
            </a:r>
            <a:r>
              <a:rPr lang="zh-CN" altLang="en-US" sz="3000" b="1" dirty="0">
                <a:latin typeface="宋体" panose="02010600030101010101" pitchFamily="2" charset="-122"/>
              </a:rPr>
              <a:t>琼楼玉宇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17419" name="TextBox 12"/>
          <p:cNvSpPr txBox="1"/>
          <p:nvPr/>
        </p:nvSpPr>
        <p:spPr>
          <a:xfrm>
            <a:off x="4427538" y="6858000"/>
            <a:ext cx="3198812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更多教学资源微信</a:t>
            </a:r>
            <a:r>
              <a:rPr lang="en-US" altLang="zh-CN" dirty="0">
                <a:latin typeface="Arial" panose="020B0604020202020204" pitchFamily="34" charset="0"/>
              </a:rPr>
              <a:t>jxzy888666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  <p:bldP spid="2" grpId="0"/>
      <p:bldP spid="3" grpId="0"/>
      <p:bldP spid="5" grpId="0"/>
      <p:bldP spid="8" grpId="0"/>
      <p:bldP spid="9" grpId="0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805738" y="2528888"/>
            <a:ext cx="1146175" cy="1614487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豁达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通脱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03375" y="1611313"/>
            <a:ext cx="3719513" cy="1554162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望月(写景)</a:t>
            </a:r>
            <a:endParaRPr lang="zh-CN" altLang="en-US" sz="3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借明月自喻清高</a:t>
            </a:r>
            <a:endParaRPr lang="zh-CN" altLang="en-US" sz="3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03375" y="3484563"/>
            <a:ext cx="3879850" cy="1554162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怀人(抒情)</a:t>
            </a:r>
            <a:endParaRPr lang="zh-CN" altLang="en-US" sz="3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用圆月衬托别离苦闷</a:t>
            </a:r>
            <a:endParaRPr lang="zh-CN" altLang="en-US" sz="3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27700" y="2508250"/>
            <a:ext cx="1993900" cy="1555750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情景交融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借景抒情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8450" y="2098675"/>
            <a:ext cx="11620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上阕</a:t>
            </a:r>
            <a:endParaRPr lang="zh-CN" altLang="en-US" sz="3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8450" y="4043363"/>
            <a:ext cx="11620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下阕</a:t>
            </a:r>
            <a:endParaRPr lang="zh-CN" altLang="en-US" sz="3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1260475" y="1916113"/>
            <a:ext cx="358775" cy="1081088"/>
          </a:xfrm>
          <a:prstGeom prst="leftBrace">
            <a:avLst>
              <a:gd name="adj1" fmla="val 57848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1244600" y="3848100"/>
            <a:ext cx="358775" cy="1079500"/>
          </a:xfrm>
          <a:prstGeom prst="leftBrace">
            <a:avLst>
              <a:gd name="adj1" fmla="val 57848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右大括号 11"/>
          <p:cNvSpPr/>
          <p:nvPr/>
        </p:nvSpPr>
        <p:spPr>
          <a:xfrm>
            <a:off x="5491163" y="1798638"/>
            <a:ext cx="407988" cy="3240088"/>
          </a:xfrm>
          <a:prstGeom prst="rightBrace">
            <a:avLst>
              <a:gd name="adj1" fmla="val 37668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右箭头 12"/>
          <p:cNvSpPr/>
          <p:nvPr/>
        </p:nvSpPr>
        <p:spPr>
          <a:xfrm>
            <a:off x="7524750" y="3306763"/>
            <a:ext cx="431800" cy="193675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8444" name="Group 19"/>
          <p:cNvGrpSpPr/>
          <p:nvPr/>
        </p:nvGrpSpPr>
        <p:grpSpPr>
          <a:xfrm>
            <a:off x="79375" y="428625"/>
            <a:ext cx="2319338" cy="700088"/>
            <a:chOff x="138" y="461"/>
            <a:chExt cx="1461" cy="441"/>
          </a:xfrm>
        </p:grpSpPr>
        <p:pic>
          <p:nvPicPr>
            <p:cNvPr id="18445" name="Picture 18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6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zh-CN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板书设计</a:t>
              </a:r>
              <a:endParaRPr lang="zh-CN" altLang="zh-CN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6" grpId="0" bldLvl="0" animBg="1"/>
      <p:bldP spid="5" grpId="0"/>
      <p:bldP spid="9" grpId="0"/>
      <p:bldP spid="10" grpId="0" animBg="1"/>
      <p:bldP spid="11" grpId="0" animBg="1"/>
      <p:bldP spid="12" grpId="0" bldLvl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3012" name="文本框 1"/>
          <p:cNvSpPr txBox="1"/>
          <p:nvPr/>
        </p:nvSpPr>
        <p:spPr>
          <a:xfrm>
            <a:off x="1784350" y="1784350"/>
            <a:ext cx="5575300" cy="2043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背诵并默写这首词。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你还知道哪些苏轼的诗词？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9459" name="Group 19"/>
          <p:cNvGrpSpPr/>
          <p:nvPr/>
        </p:nvGrpSpPr>
        <p:grpSpPr>
          <a:xfrm>
            <a:off x="79375" y="428625"/>
            <a:ext cx="2319338" cy="700088"/>
            <a:chOff x="138" y="461"/>
            <a:chExt cx="1461" cy="441"/>
          </a:xfrm>
        </p:grpSpPr>
        <p:pic>
          <p:nvPicPr>
            <p:cNvPr id="19460" name="Picture 18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1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zh-CN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  <a:endParaRPr lang="zh-CN" altLang="zh-CN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文本框 1"/>
          <p:cNvSpPr txBox="1"/>
          <p:nvPr/>
        </p:nvSpPr>
        <p:spPr>
          <a:xfrm>
            <a:off x="490538" y="1825625"/>
            <a:ext cx="8161337" cy="2860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en-US" altLang="zh-CN" sz="3000" b="1" dirty="0">
                <a:latin typeface="宋体" panose="02010600030101010101" pitchFamily="2" charset="-122"/>
              </a:rPr>
              <a:t>1.</a:t>
            </a:r>
            <a:r>
              <a:rPr lang="zh-CN" altLang="en-US" sz="3000" b="1" dirty="0">
                <a:latin typeface="宋体" panose="02010600030101010101" pitchFamily="2" charset="-122"/>
              </a:rPr>
              <a:t>了解作者作品，熟读并背诵课文。</a:t>
            </a:r>
            <a:endParaRPr lang="zh-CN" altLang="en-US" sz="3000" b="1" dirty="0">
              <a:latin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000" b="1" dirty="0">
                <a:latin typeface="宋体" panose="02010600030101010101" pitchFamily="2" charset="-122"/>
              </a:rPr>
              <a:t>2.</a:t>
            </a:r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领悟词中的写作手法，体会</a:t>
            </a:r>
            <a:r>
              <a:rPr lang="zh-CN" altLang="en-US" sz="3000" b="1" dirty="0">
                <a:latin typeface="宋体" panose="02010600030101010101" pitchFamily="2" charset="-122"/>
              </a:rPr>
              <a:t>思想感情。</a:t>
            </a:r>
            <a:endParaRPr lang="zh-CN" altLang="en-US" sz="3000" b="1" dirty="0">
              <a:latin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000" b="1" dirty="0">
                <a:latin typeface="宋体" panose="02010600030101010101" pitchFamily="2" charset="-122"/>
              </a:rPr>
              <a:t>3.</a:t>
            </a:r>
            <a:r>
              <a:rPr lang="zh-CN" altLang="en-US" sz="3000" b="1" dirty="0">
                <a:latin typeface="宋体" panose="02010600030101010101" pitchFamily="2" charset="-122"/>
              </a:rPr>
              <a:t>体会词的意境，感受“月亮”所寄寓的内涵。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grpSp>
        <p:nvGrpSpPr>
          <p:cNvPr id="2051" name="Group 19"/>
          <p:cNvGrpSpPr/>
          <p:nvPr/>
        </p:nvGrpSpPr>
        <p:grpSpPr>
          <a:xfrm>
            <a:off x="79375" y="428625"/>
            <a:ext cx="2319338" cy="700088"/>
            <a:chOff x="138" y="461"/>
            <a:chExt cx="1461" cy="441"/>
          </a:xfrm>
        </p:grpSpPr>
        <p:pic>
          <p:nvPicPr>
            <p:cNvPr id="2052" name="Picture 18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53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zh-CN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学习目标</a:t>
              </a:r>
              <a:endParaRPr lang="zh-CN" altLang="zh-CN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482" name="文本框 1"/>
          <p:cNvSpPr txBox="1"/>
          <p:nvPr/>
        </p:nvSpPr>
        <p:spPr>
          <a:xfrm>
            <a:off x="149225" y="1352550"/>
            <a:ext cx="4913313" cy="3749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惠崇春江晚景（其一）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竹外桃花三两枝，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春江水暖鸭先知。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蒌蒿满地芦芽短，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正是河豚欲上时。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483" name="图片 3"/>
          <p:cNvPicPr>
            <a:picLocks noChangeAspect="1"/>
          </p:cNvPicPr>
          <p:nvPr/>
        </p:nvPicPr>
        <p:blipFill>
          <a:blip r:embed="rId2"/>
          <a:srcRect t="15508" r="3276"/>
          <a:stretch>
            <a:fillRect/>
          </a:stretch>
        </p:blipFill>
        <p:spPr>
          <a:xfrm>
            <a:off x="4643438" y="1866900"/>
            <a:ext cx="4014787" cy="3078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1506" name="文本框 2"/>
          <p:cNvSpPr txBox="1"/>
          <p:nvPr/>
        </p:nvSpPr>
        <p:spPr>
          <a:xfrm>
            <a:off x="249238" y="1120775"/>
            <a:ext cx="8485187" cy="4616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</a:pPr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     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念奴娇·赤壁怀古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　　大江东去，浪淘尽，千古风流人物。故垒西边，人道是，三国周郎赤壁。乱石穿空，惊涛拍岸，卷起千堆雪。江山如画，一时多少豪杰！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    遥想公瑾当年，小乔初嫁了，雄姿英发。羽扇纶巾，谈笑间，强虏灰飞烟灭。故国神游，多情应笑我，早生华发。人生如梦，一尊还酹江月。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1509" name="矩形 85000"/>
          <p:cNvSpPr/>
          <p:nvPr/>
        </p:nvSpPr>
        <p:spPr>
          <a:xfrm>
            <a:off x="338138" y="1476375"/>
            <a:ext cx="8358187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ts val="5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【苏轼】</a:t>
            </a:r>
            <a:r>
              <a:rPr lang="zh-CN" altLang="en-US" sz="3200" b="1" dirty="0">
                <a:latin typeface="宋体" panose="02010600030101010101" pitchFamily="2" charset="-122"/>
              </a:rPr>
              <a:t>字子瞻，号“东坡居士”，是北宋文学家、书画家、唐宋八大家之一。</a:t>
            </a:r>
            <a:r>
              <a:rPr lang="zh-CN" altLang="en-US" sz="3200" b="1" dirty="0">
                <a:latin typeface="Arial" panose="020B0604020202020204" pitchFamily="34" charset="0"/>
              </a:rPr>
              <a:t>著有《东坡七集》《东坡乐府》等。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4413" y="3328988"/>
            <a:ext cx="2095500" cy="29051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76" name="Group 19"/>
          <p:cNvGrpSpPr/>
          <p:nvPr/>
        </p:nvGrpSpPr>
        <p:grpSpPr>
          <a:xfrm>
            <a:off x="79375" y="428625"/>
            <a:ext cx="2319338" cy="700088"/>
            <a:chOff x="138" y="461"/>
            <a:chExt cx="1461" cy="441"/>
          </a:xfrm>
        </p:grpSpPr>
        <p:pic>
          <p:nvPicPr>
            <p:cNvPr id="3077" name="Picture 18" descr="未标题-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8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zh-CN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走近作者</a:t>
              </a:r>
              <a:endParaRPr lang="zh-CN" altLang="zh-CN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矩形 85000"/>
          <p:cNvSpPr/>
          <p:nvPr/>
        </p:nvSpPr>
        <p:spPr>
          <a:xfrm>
            <a:off x="555625" y="1536700"/>
            <a:ext cx="8032750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ts val="50"/>
              </a:spcBef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</a:rPr>
              <a:t>他的词气势磅礴，风格豪放，一改词的婉约，与南宋辛弃疾并称“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苏辛</a:t>
            </a:r>
            <a:r>
              <a:rPr lang="zh-CN" altLang="en-US" sz="3200" b="1" dirty="0">
                <a:latin typeface="宋体" panose="02010600030101010101" pitchFamily="2" charset="-122"/>
              </a:rPr>
              <a:t>”，共为豪放派词人；与苏洵、苏辙并称“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三苏</a:t>
            </a:r>
            <a:r>
              <a:rPr lang="zh-CN" altLang="en-US" sz="3200" b="1" dirty="0">
                <a:latin typeface="宋体" panose="02010600030101010101" pitchFamily="2" charset="-122"/>
              </a:rPr>
              <a:t>”，对后代很有影响。曾在朝为官，后因反对王安石变法而被贬官。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22275" y="1444625"/>
            <a:ext cx="8237538" cy="2862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000" b="1" dirty="0">
                <a:latin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宋体" panose="02010600030101010101" pitchFamily="2" charset="-122"/>
              </a:rPr>
              <a:t>写此词之时，他仕途失意，心情抑郁。这时他的弟弟苏辙正在济南任职，兄弟俩已有七年多没见面了。这年中秋赏月，作者欢饮达旦，在醉意朦胧之中写下这首词。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rcRect l="13272" b="-267"/>
          <a:stretch>
            <a:fillRect/>
          </a:stretch>
        </p:blipFill>
        <p:spPr>
          <a:xfrm>
            <a:off x="4847590" y="3876040"/>
            <a:ext cx="3215639" cy="2409825"/>
          </a:xfrm>
          <a:prstGeom prst="ellipse">
            <a:avLst/>
          </a:prstGeom>
          <a:noFill/>
          <a:ln w="9525">
            <a:noFill/>
          </a:ln>
        </p:spPr>
      </p:pic>
      <p:grpSp>
        <p:nvGrpSpPr>
          <p:cNvPr id="5124" name="Group 19"/>
          <p:cNvGrpSpPr/>
          <p:nvPr/>
        </p:nvGrpSpPr>
        <p:grpSpPr>
          <a:xfrm>
            <a:off x="79375" y="428625"/>
            <a:ext cx="2319338" cy="700088"/>
            <a:chOff x="138" y="461"/>
            <a:chExt cx="1461" cy="441"/>
          </a:xfrm>
        </p:grpSpPr>
        <p:pic>
          <p:nvPicPr>
            <p:cNvPr id="5125" name="Picture 18" descr="未标题-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6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zh-CN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写作背景</a:t>
              </a:r>
              <a:endParaRPr lang="zh-CN" altLang="zh-CN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3554" name="文本框 45058"/>
          <p:cNvSpPr txBox="1"/>
          <p:nvPr/>
        </p:nvSpPr>
        <p:spPr>
          <a:xfrm>
            <a:off x="250825" y="2359025"/>
            <a:ext cx="8650288" cy="3505200"/>
          </a:xfrm>
          <a:prstGeom prst="rect">
            <a:avLst/>
          </a:prstGeom>
          <a:noFill/>
          <a:ln w="25400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en-US" altLang="zh-CN" sz="2800" b="1" dirty="0">
                <a:latin typeface="宋体" panose="02010600030101010101" pitchFamily="2" charset="-122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</a:rPr>
              <a:t>丙辰中秋，欢饮达旦，大醉，作此篇，兼怀子由。 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    明月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</a:rPr>
              <a:t>几时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</a:rPr>
              <a:t>有？把酒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</a:rPr>
              <a:t>问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</a:rPr>
              <a:t>青天。不知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</a:rPr>
              <a:t>天上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</a:rPr>
              <a:t>宫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阙</a:t>
            </a:r>
            <a:r>
              <a:rPr lang="zh-CN" altLang="en-US" sz="2800" b="1" dirty="0">
                <a:latin typeface="宋体" panose="02010600030101010101" pitchFamily="2" charset="-122"/>
              </a:rPr>
              <a:t>，今夕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</a:rPr>
              <a:t>是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</a:rPr>
              <a:t>何年。我欲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</a:rPr>
              <a:t>乘风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</a:rPr>
              <a:t>归去，又恐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</a:rPr>
              <a:t>琼楼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</a:rPr>
              <a:t>玉宇，高处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</a:rPr>
              <a:t>不胜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</a:rPr>
              <a:t>寒。起舞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</a:rPr>
              <a:t>弄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</a:rPr>
              <a:t>清影，何似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</a:rPr>
              <a:t>在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</a:rPr>
              <a:t>人间。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45067" name="矩形 45066"/>
          <p:cNvSpPr/>
          <p:nvPr/>
        </p:nvSpPr>
        <p:spPr>
          <a:xfrm>
            <a:off x="8047038" y="3173413"/>
            <a:ext cx="720725" cy="517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què</a:t>
            </a:r>
            <a:endParaRPr lang="en-US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7038" y="1543050"/>
            <a:ext cx="7450137" cy="584200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朗读诗歌，读准字音、节奏，读出感情。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149" name="Group 19"/>
          <p:cNvGrpSpPr/>
          <p:nvPr/>
        </p:nvGrpSpPr>
        <p:grpSpPr>
          <a:xfrm>
            <a:off x="79375" y="428625"/>
            <a:ext cx="2319338" cy="700088"/>
            <a:chOff x="138" y="461"/>
            <a:chExt cx="1461" cy="441"/>
          </a:xfrm>
        </p:grpSpPr>
        <p:pic>
          <p:nvPicPr>
            <p:cNvPr id="6150" name="Picture 18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1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zh-CN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  <a:endParaRPr lang="zh-CN" altLang="zh-CN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5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45067" grpId="0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170" name="文本框 1"/>
          <p:cNvSpPr txBox="1"/>
          <p:nvPr/>
        </p:nvSpPr>
        <p:spPr>
          <a:xfrm>
            <a:off x="434975" y="1423988"/>
            <a:ext cx="8328025" cy="3992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en-US" altLang="zh-CN" sz="3200" b="1" dirty="0">
                <a:solidFill>
                  <a:srgbClr val="FF00FF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转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3200" b="1" dirty="0">
                <a:latin typeface="宋体" panose="02010600030101010101" pitchFamily="2" charset="-122"/>
              </a:rPr>
              <a:t>朱阁，低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绮</a:t>
            </a:r>
            <a:r>
              <a:rPr lang="zh-CN" altLang="en-US" sz="3200" b="1" dirty="0">
                <a:latin typeface="宋体" panose="02010600030101010101" pitchFamily="2" charset="-122"/>
              </a:rPr>
              <a:t>户，照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3200" b="1" dirty="0">
                <a:latin typeface="宋体" panose="02010600030101010101" pitchFamily="2" charset="-122"/>
              </a:rPr>
              <a:t>无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眠</a:t>
            </a:r>
            <a:r>
              <a:rPr lang="zh-CN" altLang="en-US" sz="3200" b="1" dirty="0">
                <a:latin typeface="宋体" panose="02010600030101010101" pitchFamily="2" charset="-122"/>
              </a:rPr>
              <a:t>。不应有恨，何事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3200" b="1" dirty="0">
                <a:latin typeface="宋体" panose="02010600030101010101" pitchFamily="2" charset="-122"/>
              </a:rPr>
              <a:t>长向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3200" b="1" dirty="0">
                <a:latin typeface="宋体" panose="02010600030101010101" pitchFamily="2" charset="-122"/>
              </a:rPr>
              <a:t>别时圆？人有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3200" b="1" dirty="0">
                <a:latin typeface="宋体" panose="02010600030101010101" pitchFamily="2" charset="-122"/>
              </a:rPr>
              <a:t>悲欢离合，月有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3200" b="1" dirty="0">
                <a:latin typeface="宋体" panose="02010600030101010101" pitchFamily="2" charset="-122"/>
              </a:rPr>
              <a:t>阴晴圆缺，此事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3200" b="1" dirty="0">
                <a:latin typeface="宋体" panose="02010600030101010101" pitchFamily="2" charset="-122"/>
              </a:rPr>
              <a:t>古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3200" b="1" dirty="0">
                <a:latin typeface="宋体" panose="02010600030101010101" pitchFamily="2" charset="-122"/>
              </a:rPr>
              <a:t>难全。但愿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3200" b="1" dirty="0">
                <a:latin typeface="宋体" panose="02010600030101010101" pitchFamily="2" charset="-122"/>
              </a:rPr>
              <a:t>人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3200" b="1" dirty="0">
                <a:latin typeface="宋体" panose="02010600030101010101" pitchFamily="2" charset="-122"/>
              </a:rPr>
              <a:t>长久，千里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3200" b="1" dirty="0">
                <a:latin typeface="宋体" panose="02010600030101010101" pitchFamily="2" charset="-122"/>
              </a:rPr>
              <a:t>共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婵</a:t>
            </a:r>
            <a:r>
              <a:rPr lang="zh-CN" altLang="en-US" sz="3200" b="1" dirty="0">
                <a:latin typeface="宋体" panose="02010600030101010101" pitchFamily="2" charset="-122"/>
              </a:rPr>
              <a:t>娟。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5072" name="矩形 45071"/>
          <p:cNvSpPr/>
          <p:nvPr/>
        </p:nvSpPr>
        <p:spPr>
          <a:xfrm>
            <a:off x="1050925" y="1423988"/>
            <a:ext cx="1082675" cy="517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zhuǎn</a:t>
            </a:r>
            <a:endParaRPr lang="en-US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5074" name="矩形 45073"/>
          <p:cNvSpPr/>
          <p:nvPr/>
        </p:nvSpPr>
        <p:spPr>
          <a:xfrm>
            <a:off x="3719513" y="1423988"/>
            <a:ext cx="541337" cy="517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qǐ</a:t>
            </a:r>
            <a:endParaRPr lang="en-US" altLang="zh-CN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5075" name="矩形 45074"/>
          <p:cNvSpPr/>
          <p:nvPr/>
        </p:nvSpPr>
        <p:spPr>
          <a:xfrm>
            <a:off x="5767388" y="1423988"/>
            <a:ext cx="901700" cy="517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mián</a:t>
            </a:r>
            <a:endParaRPr lang="en-US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5077" name="矩形 45076"/>
          <p:cNvSpPr/>
          <p:nvPr/>
        </p:nvSpPr>
        <p:spPr>
          <a:xfrm>
            <a:off x="1828800" y="4391025"/>
            <a:ext cx="901700" cy="517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chán</a:t>
            </a:r>
            <a:endParaRPr lang="en-US" altLang="zh-CN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5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5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5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72" grpId="0"/>
      <p:bldP spid="45074" grpId="0"/>
      <p:bldP spid="45075" grpId="0"/>
      <p:bldP spid="4507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6088" name="矩形 46087"/>
          <p:cNvSpPr/>
          <p:nvPr/>
        </p:nvSpPr>
        <p:spPr>
          <a:xfrm>
            <a:off x="449263" y="2309813"/>
            <a:ext cx="5327650" cy="3046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作者此时在密州任太守。政治上失意，与弟弟苏辙也已七年没有见面。中秋对月，怎能不思绪万千呢</a:t>
            </a:r>
            <a:r>
              <a:rPr lang="en-US" altLang="zh-CN" sz="3200" b="1" dirty="0">
                <a:latin typeface="宋体" panose="02010600030101010101" pitchFamily="2" charset="-122"/>
              </a:rPr>
              <a:t>?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8195" name="文本框 1"/>
          <p:cNvSpPr txBox="1"/>
          <p:nvPr/>
        </p:nvSpPr>
        <p:spPr>
          <a:xfrm>
            <a:off x="449263" y="1100138"/>
            <a:ext cx="5049837" cy="579437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结合注释，疏通课文大意。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12044" t="540"/>
          <a:stretch>
            <a:fillRect/>
          </a:stretch>
        </p:blipFill>
        <p:spPr>
          <a:xfrm>
            <a:off x="6048375" y="1816100"/>
            <a:ext cx="2486025" cy="4035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218" name="矩形 48130"/>
          <p:cNvSpPr/>
          <p:nvPr/>
        </p:nvSpPr>
        <p:spPr>
          <a:xfrm>
            <a:off x="290513" y="822325"/>
            <a:ext cx="5294312" cy="5211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latin typeface="Arial" panose="020B0604020202020204" pitchFamily="34" charset="0"/>
              </a:rPr>
              <a:t>       </a:t>
            </a:r>
            <a:r>
              <a:rPr lang="zh-CN" altLang="zh-CN" sz="2800" b="1" dirty="0">
                <a:latin typeface="宋体" panose="02010600030101010101" pitchFamily="2" charset="-122"/>
              </a:rPr>
              <a:t>端起酒杯遥问青天，不知道月中宫殿，今晚该是多好的日子啊。我本想驾着长风回到天宫去，又恐怕经不起那月中宫殿的清寒。那么，就让我在人间的月光下翩翩起舞吧，那清朗的影子也随着人在舞动，此情此景，什么地方能比得上人世间呢？</a:t>
            </a:r>
            <a:endParaRPr lang="zh-CN" altLang="zh-CN" sz="2800" b="1" dirty="0"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28996" t="7475" r="30679" b="43356"/>
          <a:stretch>
            <a:fillRect/>
          </a:stretch>
        </p:blipFill>
        <p:spPr>
          <a:xfrm>
            <a:off x="5584825" y="1069975"/>
            <a:ext cx="3206750" cy="247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7" name="图片 48132" descr="t0168a48b0db01b1d0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1488" y="3689350"/>
            <a:ext cx="3240087" cy="2273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6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1739</Words>
  <Application>WPS 演示</Application>
  <PresentationFormat>全屏显示(4:3)</PresentationFormat>
  <Paragraphs>161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楷体</vt:lpstr>
      <vt:lpstr>黑体</vt:lpstr>
      <vt:lpstr>微软雅黑</vt:lpstr>
      <vt:lpstr>Arial Unicode MS</vt:lpstr>
      <vt:lpstr>Cambria</vt:lpstr>
      <vt:lpstr>Arial</vt:lpstr>
      <vt:lpstr>等线</vt:lpstr>
      <vt:lpstr>6_Office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2</cp:revision>
  <dcterms:created xsi:type="dcterms:W3CDTF">2023-09-28T01:52:00Z</dcterms:created>
  <dcterms:modified xsi:type="dcterms:W3CDTF">2023-09-28T12:58:21Z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B3E3A3CF8D2B424ABA5B779D5B1834F6_13</vt:lpwstr>
  </property>
</Properties>
</file>