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55"/>
  </p:notesMasterIdLst>
  <p:handoutMasterIdLst>
    <p:handoutMasterId r:id="rId64"/>
  </p:handoutMasterIdLst>
  <p:sldIdLst>
    <p:sldId id="426" r:id="rId4"/>
    <p:sldId id="427" r:id="rId5"/>
    <p:sldId id="361" r:id="rId6"/>
    <p:sldId id="428" r:id="rId7"/>
    <p:sldId id="329" r:id="rId8"/>
    <p:sldId id="395" r:id="rId9"/>
    <p:sldId id="430" r:id="rId10"/>
    <p:sldId id="439" r:id="rId11"/>
    <p:sldId id="433" r:id="rId12"/>
    <p:sldId id="396" r:id="rId13"/>
    <p:sldId id="435" r:id="rId14"/>
    <p:sldId id="436" r:id="rId15"/>
    <p:sldId id="437" r:id="rId16"/>
    <p:sldId id="440" r:id="rId17"/>
    <p:sldId id="438" r:id="rId18"/>
    <p:sldId id="441" r:id="rId19"/>
    <p:sldId id="442" r:id="rId20"/>
    <p:sldId id="443" r:id="rId21"/>
    <p:sldId id="444" r:id="rId22"/>
    <p:sldId id="445" r:id="rId23"/>
    <p:sldId id="447" r:id="rId24"/>
    <p:sldId id="449" r:id="rId25"/>
    <p:sldId id="450" r:id="rId26"/>
    <p:sldId id="451" r:id="rId27"/>
    <p:sldId id="454" r:id="rId28"/>
    <p:sldId id="487" r:id="rId29"/>
    <p:sldId id="455" r:id="rId30"/>
    <p:sldId id="456" r:id="rId31"/>
    <p:sldId id="486" r:id="rId32"/>
    <p:sldId id="458" r:id="rId33"/>
    <p:sldId id="459" r:id="rId34"/>
    <p:sldId id="460" r:id="rId35"/>
    <p:sldId id="324" r:id="rId36"/>
    <p:sldId id="388" r:id="rId37"/>
    <p:sldId id="362" r:id="rId38"/>
    <p:sldId id="457" r:id="rId39"/>
    <p:sldId id="462" r:id="rId40"/>
    <p:sldId id="463" r:id="rId41"/>
    <p:sldId id="464" r:id="rId42"/>
    <p:sldId id="488" r:id="rId43"/>
    <p:sldId id="466" r:id="rId44"/>
    <p:sldId id="467" r:id="rId45"/>
    <p:sldId id="478" r:id="rId46"/>
    <p:sldId id="469" r:id="rId47"/>
    <p:sldId id="470" r:id="rId48"/>
    <p:sldId id="471" r:id="rId49"/>
    <p:sldId id="472" r:id="rId50"/>
    <p:sldId id="473" r:id="rId51"/>
    <p:sldId id="380" r:id="rId52"/>
    <p:sldId id="475" r:id="rId53"/>
    <p:sldId id="412" r:id="rId54"/>
    <p:sldId id="476" r:id="rId56"/>
    <p:sldId id="477" r:id="rId57"/>
    <p:sldId id="480" r:id="rId58"/>
    <p:sldId id="481" r:id="rId59"/>
    <p:sldId id="482" r:id="rId60"/>
    <p:sldId id="483" r:id="rId61"/>
    <p:sldId id="385" r:id="rId62"/>
    <p:sldId id="520" r:id="rId63"/>
  </p:sldIdLst>
  <p:sldSz cx="9144000" cy="5143500"/>
  <p:notesSz cx="6858000" cy="9144000"/>
  <p:custDataLst>
    <p:tags r:id="rId68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699" autoAdjust="0"/>
    <p:restoredTop sz="96135" autoAdjust="0"/>
  </p:normalViewPr>
  <p:slideViewPr>
    <p:cSldViewPr>
      <p:cViewPr varScale="1">
        <p:scale>
          <a:sx n="143" d="100"/>
          <a:sy n="143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8" Type="http://schemas.openxmlformats.org/officeDocument/2006/relationships/tags" Target="tags/tag1.xml"/><Relationship Id="rId67" Type="http://schemas.openxmlformats.org/officeDocument/2006/relationships/tableStyles" Target="tableStyles.xml"/><Relationship Id="rId66" Type="http://schemas.openxmlformats.org/officeDocument/2006/relationships/viewProps" Target="viewProps.xml"/><Relationship Id="rId65" Type="http://schemas.openxmlformats.org/officeDocument/2006/relationships/presProps" Target="presProps.xml"/><Relationship Id="rId64" Type="http://schemas.openxmlformats.org/officeDocument/2006/relationships/handoutMaster" Target="handoutMasters/handoutMaster1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3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notesMaster" Target="notesMasters/notesMaster1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200">
                <a:ea typeface="楷体" panose="02010609060101010101" pitchFamily="49" charset="-122"/>
              </a:rPr>
              <a:t>状元成才路</a:t>
            </a:r>
            <a:endParaRPr lang="zh-CN" altLang="en-US" sz="1200">
              <a:ea typeface="楷体" panose="02010609060101010101" pitchFamily="49" charset="-122"/>
            </a:endParaRPr>
          </a:p>
        </p:txBody>
      </p:sp>
      <p:sp>
        <p:nvSpPr>
          <p:cNvPr id="7171" name="日期占位符 2"/>
          <p:cNvSpPr>
            <a:spLocks noGrp="1"/>
          </p:cNvSpPr>
          <p:nvPr>
            <p:ph type="dt" sz="quarter" idx="9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974C6547-0317-4CA9-8FDF-E378FFA48367}" type="datetime1">
              <a:rPr lang="zh-CN" altLang="en-US" sz="1200">
                <a:ea typeface="楷体" panose="02010609060101010101" pitchFamily="49" charset="-122"/>
              </a:rPr>
            </a:fld>
            <a:endParaRPr lang="zh-CN" altLang="en-US" sz="1200">
              <a:ea typeface="楷体" panose="02010609060101010101" pitchFamily="49" charset="-122"/>
            </a:endParaRPr>
          </a:p>
        </p:txBody>
      </p:sp>
      <p:sp>
        <p:nvSpPr>
          <p:cNvPr id="7172" name="页脚占位符 3"/>
          <p:cNvSpPr>
            <a:spLocks noGrp="1"/>
          </p:cNvSpPr>
          <p:nvPr>
            <p:ph type="ftr" sz="quarter" idx="19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ea typeface="楷体" panose="02010609060101010101" pitchFamily="49" charset="-122"/>
              </a:rPr>
              <a:t>状元成才路</a:t>
            </a:r>
            <a:endParaRPr lang="zh-CN" altLang="en-US" sz="1200">
              <a:ea typeface="楷体" panose="02010609060101010101" pitchFamily="49" charset="-122"/>
            </a:endParaRPr>
          </a:p>
        </p:txBody>
      </p:sp>
      <p:sp>
        <p:nvSpPr>
          <p:cNvPr id="7173" name="灯片编号占位符 4"/>
          <p:cNvSpPr>
            <a:spLocks noGrp="1"/>
          </p:cNvSpPr>
          <p:nvPr>
            <p:ph type="sldNum" sz="quarter" idx="29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9BB5BE27-F672-4B40-A608-13077D7DE94C}" type="slidenum">
              <a:rPr lang="zh-CN" altLang="en-US" sz="1200">
                <a:ea typeface="楷体" panose="02010609060101010101" pitchFamily="49" charset="-122"/>
              </a:rPr>
            </a:fld>
            <a:endParaRPr lang="zh-CN" altLang="en-US" sz="1200">
              <a:ea typeface="楷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200">
                <a:ea typeface="楷体" panose="02010609060101010101" pitchFamily="49" charset="-122"/>
              </a:rPr>
              <a:t>状元成才路</a:t>
            </a:r>
            <a:endParaRPr lang="zh-CN" altLang="en-US" sz="1200">
              <a:ea typeface="楷体" panose="02010609060101010101" pitchFamily="49" charset="-122"/>
            </a:endParaRPr>
          </a:p>
        </p:txBody>
      </p:sp>
      <p:sp>
        <p:nvSpPr>
          <p:cNvPr id="8195" name="日期占位符 2"/>
          <p:cNvSpPr>
            <a:spLocks noGrp="1"/>
          </p:cNvSpPr>
          <p:nvPr>
            <p:ph type="dt" idx="9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D5A42579-3DC4-4920-98B6-2B8A0747F111}" type="datetime1">
              <a:rPr lang="zh-CN" altLang="en-US" sz="1200">
                <a:ea typeface="楷体" panose="02010609060101010101" pitchFamily="49" charset="-122"/>
              </a:rPr>
            </a:fld>
            <a:endParaRPr lang="zh-CN" altLang="en-US" sz="1200">
              <a:ea typeface="楷体" panose="02010609060101010101" pitchFamily="49" charset="-122"/>
            </a:endParaRPr>
          </a:p>
        </p:txBody>
      </p:sp>
      <p:sp>
        <p:nvSpPr>
          <p:cNvPr id="8196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8197" name="备注占位符 4"/>
          <p:cNvSpPr>
            <a:spLocks noGrp="1"/>
          </p:cNvSpPr>
          <p:nvPr>
            <p:ph type="body" sz="quarter" idx="29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marL="0" lvl="0" indent="0" defTabSz="914400"/>
            <a:r>
              <a:t>编辑母版文本样式</a:t>
            </a:r>
          </a:p>
          <a:p>
            <a:pPr marL="457200" lvl="1" indent="0" defTabSz="914400"/>
            <a:r>
              <a:t>第二级</a:t>
            </a:r>
          </a:p>
          <a:p>
            <a:pPr marL="914400" lvl="2" indent="0" defTabSz="914400"/>
            <a:r>
              <a:t>第三级</a:t>
            </a:r>
          </a:p>
          <a:p>
            <a:pPr marL="1371600" lvl="3" indent="0" defTabSz="914400"/>
            <a:r>
              <a:t>第四级</a:t>
            </a:r>
          </a:p>
          <a:p>
            <a:pPr marL="1828800" lvl="4" indent="0" defTabSz="914400"/>
            <a:r>
              <a:t>第五级</a:t>
            </a:r>
          </a:p>
        </p:txBody>
      </p:sp>
      <p:sp>
        <p:nvSpPr>
          <p:cNvPr id="8198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ea typeface="楷体" panose="02010609060101010101" pitchFamily="49" charset="-122"/>
              </a:rPr>
              <a:t>状元成才路</a:t>
            </a:r>
            <a:endParaRPr lang="zh-CN" altLang="en-US" sz="1200">
              <a:ea typeface="楷体" panose="02010609060101010101" pitchFamily="49" charset="-122"/>
            </a:endParaRPr>
          </a:p>
        </p:txBody>
      </p:sp>
      <p:sp>
        <p:nvSpPr>
          <p:cNvPr id="8199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CB09DFE2-81E2-40DB-9188-917DE4EE8D7A}" type="slidenum">
              <a:rPr lang="zh-CN" altLang="en-US" sz="1200">
                <a:ea typeface="楷体" panose="02010609060101010101" pitchFamily="49" charset="-122"/>
              </a:rPr>
            </a:fld>
            <a:endParaRPr lang="zh-CN" altLang="en-US" sz="1200">
              <a:ea typeface="楷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1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61442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61443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楷体" panose="02010609060101010101" pitchFamily="49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61444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楷体" panose="02010609060101010101" pitchFamily="49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925" y="233363"/>
            <a:ext cx="8312150" cy="4676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1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925" y="233363"/>
            <a:ext cx="8312150" cy="4676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5" name="图片 3"/>
          <p:cNvPicPr>
            <a:picLocks noChangeAspect="1"/>
          </p:cNvPicPr>
          <p:nvPr/>
        </p:nvPicPr>
        <p:blipFill>
          <a:blip r:embed="rId3"/>
          <a:srcRect l="22768" r="1307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1938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5122" name="组合 6"/>
          <p:cNvGrpSpPr/>
          <p:nvPr/>
        </p:nvGrpSpPr>
        <p:grpSpPr>
          <a:xfrm>
            <a:off x="-73025" y="0"/>
            <a:ext cx="9237663" cy="5143500"/>
            <a:chOff x="-32086" y="0"/>
            <a:chExt cx="12256170" cy="6898105"/>
          </a:xfrm>
        </p:grpSpPr>
        <p:pic>
          <p:nvPicPr>
            <p:cNvPr id="5123" name="图片 7"/>
            <p:cNvPicPr>
              <a:picLocks noChangeAspect="1"/>
            </p:cNvPicPr>
            <p:nvPr/>
          </p:nvPicPr>
          <p:blipFill>
            <a:blip r:embed="rId2"/>
            <a:srcRect b="15123"/>
            <a:stretch>
              <a:fillRect/>
            </a:stretch>
          </p:blipFill>
          <p:spPr>
            <a:xfrm>
              <a:off x="0" y="0"/>
              <a:ext cx="12192000" cy="689810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5124" name="图片 8"/>
            <p:cNvPicPr>
              <a:picLocks noChangeAspect="1"/>
            </p:cNvPicPr>
            <p:nvPr/>
          </p:nvPicPr>
          <p:blipFill>
            <a:blip r:embed="rId3"/>
            <a:srcRect l="27034" t="1913" r="11086" b="51752"/>
            <a:stretch>
              <a:fillRect/>
            </a:stretch>
          </p:blipFill>
          <p:spPr>
            <a:xfrm flipH="1">
              <a:off x="2422359" y="1941644"/>
              <a:ext cx="9801725" cy="489229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5125" name="图片 9"/>
            <p:cNvPicPr>
              <a:picLocks noChangeAspect="1"/>
            </p:cNvPicPr>
            <p:nvPr/>
          </p:nvPicPr>
          <p:blipFill>
            <a:blip r:embed="rId4"/>
            <a:srcRect l="13104" t="21282"/>
            <a:stretch>
              <a:fillRect/>
            </a:stretch>
          </p:blipFill>
          <p:spPr>
            <a:xfrm>
              <a:off x="-16042" y="0"/>
              <a:ext cx="8740350" cy="5278086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5126" name="矩形 6"/>
            <p:cNvSpPr/>
            <p:nvPr/>
          </p:nvSpPr>
          <p:spPr>
            <a:xfrm>
              <a:off x="384948" y="385358"/>
              <a:ext cx="11422102" cy="60720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/>
              <a:endParaRPr lang="zh-CN" altLang="en-US" sz="180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127" name="图片 11"/>
            <p:cNvPicPr>
              <a:picLocks noChangeAspect="1"/>
            </p:cNvPicPr>
            <p:nvPr/>
          </p:nvPicPr>
          <p:blipFill>
            <a:blip r:embed="rId5"/>
            <a:srcRect l="13349" t="5037" r="57443" b="60964"/>
            <a:stretch>
              <a:fillRect/>
            </a:stretch>
          </p:blipFill>
          <p:spPr>
            <a:xfrm>
              <a:off x="-6508" y="5127730"/>
              <a:ext cx="1795378" cy="139307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5128" name="图片 12"/>
            <p:cNvPicPr>
              <a:picLocks noChangeAspect="1"/>
            </p:cNvPicPr>
            <p:nvPr/>
          </p:nvPicPr>
          <p:blipFill>
            <a:blip r:embed="rId6"/>
            <a:srcRect l="8075" t="58126" r="59895" b="27555"/>
            <a:stretch>
              <a:fillRect/>
            </a:stretch>
          </p:blipFill>
          <p:spPr>
            <a:xfrm flipH="1">
              <a:off x="-32086" y="5863645"/>
              <a:ext cx="3336759" cy="99435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146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6147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725" y="338138"/>
            <a:ext cx="8437563" cy="46021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8.jpeg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800" b="1" kern="12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20000"/>
        </a:lnSpc>
        <a:spcBef>
          <a:spcPct val="0"/>
        </a:spcBef>
        <a:spcAft>
          <a:spcPct val="0"/>
        </a:spcAft>
        <a:buClrTx/>
        <a:buSzTx/>
        <a:buFontTx/>
        <a:buNone/>
        <a:defRPr sz="2400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457200" indent="0" algn="l" defTabSz="9144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Tx/>
        <a:buSzTx/>
        <a:buFontTx/>
        <a:buNone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Tx/>
        <a:buSzTx/>
        <a:buFontTx/>
        <a:buNone/>
        <a:defRPr sz="18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Tx/>
        <a:buSzTx/>
        <a:buFontTx/>
        <a:buNone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Tx/>
        <a:buSzTx/>
        <a:buFontTx/>
        <a:buNone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slide" Target="slide34.xml"/><Relationship Id="rId2" Type="http://schemas.openxmlformats.org/officeDocument/2006/relationships/slide" Target="slide3.xml"/><Relationship Id="rId1" Type="http://schemas.openxmlformats.org/officeDocument/2006/relationships/image" Target="../media/image20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6.png"/><Relationship Id="rId2" Type="http://schemas.openxmlformats.org/officeDocument/2006/relationships/image" Target="../media/image37.png"/><Relationship Id="rId1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8.png"/><Relationship Id="rId1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3.png"/><Relationship Id="rId1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4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43.png"/><Relationship Id="rId2" Type="http://schemas.openxmlformats.org/officeDocument/2006/relationships/image" Target="../media/image26.png"/><Relationship Id="rId1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6.png"/><Relationship Id="rId2" Type="http://schemas.openxmlformats.org/officeDocument/2006/relationships/image" Target="../media/image44.png"/><Relationship Id="rId1" Type="http://schemas.openxmlformats.org/officeDocument/2006/relationships/audio" Target="NULL" TargetMode="Externa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4.png"/><Relationship Id="rId2" Type="http://schemas.openxmlformats.org/officeDocument/2006/relationships/audio" Target="NULL" TargetMode="External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5.GIF"/><Relationship Id="rId3" Type="http://schemas.openxmlformats.org/officeDocument/2006/relationships/image" Target="../media/image24.png"/><Relationship Id="rId2" Type="http://schemas.openxmlformats.org/officeDocument/2006/relationships/hyperlink" Target="&#39640;&#23665;&#27969;&#27700;.mp4" TargetMode="External"/><Relationship Id="rId1" Type="http://schemas.openxmlformats.org/officeDocument/2006/relationships/image" Target="../media/image23.pn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46.png"/><Relationship Id="rId3" Type="http://schemas.openxmlformats.org/officeDocument/2006/relationships/image" Target="../media/image45.png"/><Relationship Id="rId2" Type="http://schemas.microsoft.com/office/2007/relationships/media" Target="file:///\\pc-2\2020&#21333;&#20010;&#23383;&#31508;&#39034;&#23383;&#24211;\&#20845;&#19978;\&#21705;.mp4" TargetMode="External"/><Relationship Id="rId1" Type="http://schemas.openxmlformats.org/officeDocument/2006/relationships/video" Target="file:///\\pc-2\2020&#21333;&#20010;&#23383;&#31508;&#39034;&#23383;&#24211;\&#20845;&#19978;\&#21705;.mp4" TargetMode="External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46.png"/><Relationship Id="rId3" Type="http://schemas.openxmlformats.org/officeDocument/2006/relationships/image" Target="../media/image47.png"/><Relationship Id="rId2" Type="http://schemas.microsoft.com/office/2007/relationships/media" Target="file:///\\pc-2\2020&#21333;&#20010;&#23383;&#31508;&#39034;&#23383;&#24211;\&#20845;&#19978;\&#24013;.mp4" TargetMode="External"/><Relationship Id="rId1" Type="http://schemas.openxmlformats.org/officeDocument/2006/relationships/video" Target="file:///\\pc-2\2020&#21333;&#20010;&#23383;&#31508;&#39034;&#23383;&#24211;\&#20845;&#19978;\&#24013;.mp4" TargetMode="External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46.png"/><Relationship Id="rId3" Type="http://schemas.openxmlformats.org/officeDocument/2006/relationships/image" Target="../media/image48.png"/><Relationship Id="rId2" Type="http://schemas.microsoft.com/office/2007/relationships/media" Target="file:///\\pc-2\2020&#21333;&#20010;&#23383;&#31508;&#39034;&#23383;&#24211;\&#20845;&#19978;\&#24358;.mp4" TargetMode="External"/><Relationship Id="rId1" Type="http://schemas.openxmlformats.org/officeDocument/2006/relationships/video" Target="file:///\\pc-2\2020&#21333;&#20010;&#23383;&#31508;&#39034;&#23383;&#24211;\&#20845;&#19978;\&#24358;.mp4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6.png"/><Relationship Id="rId1" Type="http://schemas.openxmlformats.org/officeDocument/2006/relationships/image" Target="../media/image4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3.png"/><Relationship Id="rId1" Type="http://schemas.openxmlformats.org/officeDocument/2006/relationships/image" Target="../media/image50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6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55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3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4.png"/><Relationship Id="rId1" Type="http://schemas.openxmlformats.org/officeDocument/2006/relationships/image" Target="../media/image32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6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7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6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59.png"/><Relationship Id="rId5" Type="http://schemas.microsoft.com/office/2007/relationships/media" Target="file:///\\pc-2\21&#31179;&#23567;&#35821;&#19978;&#35838;&#26657;&#23545;\6&#35821;&#19978;\&#26032;&#25945;&#26696;&#29256;\&#31532;&#19971;&#21333;&#20803;\21%20&#25991;&#35328;&#25991;&#20108;&#21017;%20&#12304;&#25945;&#26696;&#21305;&#37197;&#29256;&#12305;&#25512;&#33616;&#10084;\&#26333;.mp4" TargetMode="External"/><Relationship Id="rId4" Type="http://schemas.openxmlformats.org/officeDocument/2006/relationships/video" Target="file:///\\pc-2\21&#31179;&#23567;&#35821;&#19978;&#35838;&#26657;&#23545;\6&#35821;&#19978;\&#26032;&#25945;&#26696;&#29256;\&#31532;&#19971;&#21333;&#20803;\21%20&#25991;&#35328;&#25991;&#20108;&#21017;%20&#12304;&#25945;&#26696;&#21305;&#37197;&#29256;&#12305;&#25512;&#33616;&#10084;\&#26333;.mp4" TargetMode="External"/><Relationship Id="rId3" Type="http://schemas.openxmlformats.org/officeDocument/2006/relationships/image" Target="../media/image58.png"/><Relationship Id="rId2" Type="http://schemas.microsoft.com/office/2007/relationships/media" Target="file:///\\pc-2\21&#31179;&#23567;&#35821;&#19978;&#35838;&#26657;&#23545;\6&#35821;&#19978;\&#26032;&#25945;&#26696;&#29256;\&#31532;&#19971;&#21333;&#20803;\21%20&#25991;&#35328;&#25991;&#20108;&#21017;%20&#12304;&#25945;&#26696;&#21305;&#37197;&#29256;&#12305;&#25512;&#33616;&#10084;\&#38182;.mp4" TargetMode="External"/><Relationship Id="rId1" Type="http://schemas.openxmlformats.org/officeDocument/2006/relationships/video" Target="file:///\\pc-2\21&#31179;&#23567;&#35821;&#19978;&#35838;&#26657;&#23545;\6&#35821;&#19978;\&#26032;&#25945;&#26696;&#29256;\&#31532;&#19971;&#21333;&#20803;\21%20&#25991;&#35328;&#25991;&#20108;&#21017;%20&#12304;&#25945;&#26696;&#21305;&#37197;&#29256;&#12305;&#25512;&#33616;&#10084;\&#38182;.mp4" TargetMode="Externa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6.png"/><Relationship Id="rId1" Type="http://schemas.openxmlformats.org/officeDocument/2006/relationships/image" Target="../media/image60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217" name="组合 5"/>
          <p:cNvGrpSpPr/>
          <p:nvPr/>
        </p:nvGrpSpPr>
        <p:grpSpPr>
          <a:xfrm>
            <a:off x="2722563" y="1409700"/>
            <a:ext cx="2657475" cy="1754188"/>
            <a:chOff x="2338210" y="1458844"/>
            <a:chExt cx="2655794" cy="1754307"/>
          </a:xfrm>
        </p:grpSpPr>
        <p:pic>
          <p:nvPicPr>
            <p:cNvPr id="9218" name="图片 3"/>
            <p:cNvPicPr>
              <a:picLocks noGrp="1"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239697" y="1458844"/>
              <a:ext cx="1754307" cy="1754307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9219" name="文本框 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2338210" y="1541400"/>
              <a:ext cx="2655794" cy="708073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hangingPunct="0"/>
              <a:r>
                <a:rPr lang="zh-CN" altLang="en-US" sz="4000" b="1" spc="0">
                  <a:solidFill>
                    <a:srgbClr val="1E1C1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4000" b="1" spc="0">
                  <a:solidFill>
                    <a:srgbClr val="1E1C1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4000" b="1" spc="0">
                  <a:solidFill>
                    <a:srgbClr val="1E1C1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课时</a:t>
              </a:r>
              <a:endParaRPr lang="zh-CN" altLang="en-US" sz="4000" b="1">
                <a:solidFill>
                  <a:srgbClr val="1E1C1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220" name="组合 6"/>
          <p:cNvGrpSpPr/>
          <p:nvPr/>
        </p:nvGrpSpPr>
        <p:grpSpPr>
          <a:xfrm>
            <a:off x="2722563" y="2879725"/>
            <a:ext cx="2657475" cy="1754188"/>
            <a:chOff x="2338210" y="1458844"/>
            <a:chExt cx="2655794" cy="1754307"/>
          </a:xfrm>
        </p:grpSpPr>
        <p:pic>
          <p:nvPicPr>
            <p:cNvPr id="9221" name="图片 7"/>
            <p:cNvPicPr>
              <a:picLocks noGrp="1"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239697" y="1458844"/>
              <a:ext cx="1754307" cy="1754307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9222" name="文本框 8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2338210" y="1517586"/>
              <a:ext cx="2655794" cy="708073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hangingPunct="0"/>
              <a:r>
                <a:rPr lang="zh-CN" altLang="en-US" sz="4000" b="1" spc="0">
                  <a:solidFill>
                    <a:srgbClr val="1E1C1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4000" b="1" spc="0">
                  <a:solidFill>
                    <a:srgbClr val="1E1C1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4000" b="1" spc="0">
                  <a:solidFill>
                    <a:srgbClr val="1E1C1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课时</a:t>
              </a:r>
              <a:endParaRPr lang="zh-CN" altLang="en-US" sz="4000" b="1">
                <a:solidFill>
                  <a:srgbClr val="1E1C1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33" name="组合 1"/>
          <p:cNvGrpSpPr/>
          <p:nvPr/>
        </p:nvGrpSpPr>
        <p:grpSpPr>
          <a:xfrm>
            <a:off x="523875" y="1343025"/>
            <a:ext cx="8347075" cy="1677988"/>
            <a:chOff x="579438" y="560388"/>
            <a:chExt cx="8347075" cy="1677987"/>
          </a:xfrm>
        </p:grpSpPr>
        <p:pic>
          <p:nvPicPr>
            <p:cNvPr id="18434" name="图片 3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b="35906"/>
            <a:stretch>
              <a:fillRect/>
            </a:stretch>
          </p:blipFill>
          <p:spPr>
            <a:xfrm>
              <a:off x="7613650" y="560388"/>
              <a:ext cx="1312863" cy="167798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8435" name="矩形 1"/>
            <p:cNvSpPr>
              <a:spLocks noChangeArrowheads="1"/>
            </p:cNvSpPr>
            <p:nvPr/>
          </p:nvSpPr>
          <p:spPr bwMode="auto">
            <a:xfrm>
              <a:off x="579438" y="757238"/>
              <a:ext cx="7550150" cy="642938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790575" algn="l" defTabSz="914400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lang="zh-CN" altLang="en-US" sz="2800" b="0" i="0" u="none" baseline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  <a:lvl2pPr marL="742950" indent="-28575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lang="zh-CN" altLang="en-US" sz="2400" b="0" i="0" u="none" baseline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2pPr>
              <a:lvl3pPr marL="11430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lang="zh-CN" altLang="en-US" sz="2000" b="0" i="0" u="none" baseline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lang="zh-CN" altLang="en-US" sz="1800" b="0" i="0" u="none" baseline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4pPr>
              <a:lvl5pPr marL="20574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lang="zh-CN" altLang="en-US" sz="1800" b="0" i="0" u="none" baseline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9pPr>
            </a:lstStyle>
            <a:p>
              <a:pPr marL="0" lvl="0" indent="790575" eaLnBrk="1" hangingPunct="0">
                <a:lnSpc>
                  <a:spcPct val="130000"/>
                </a:lnSpc>
              </a:pPr>
              <a:r>
                <a:rPr lang="zh-CN" altLang="en-US" sz="3200" b="1" spc="0">
                  <a:latin typeface="宋体" panose="02010600030101010101" pitchFamily="2" charset="-122"/>
                  <a:ea typeface="宋体" panose="02010600030101010101" pitchFamily="2" charset="-122"/>
                </a:rPr>
                <a:t>谁能结合注释具体说说句子的意思？</a:t>
              </a:r>
              <a:endParaRPr lang="zh-CN" altLang="en-US" sz="32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8436" name="组合 8"/>
          <p:cNvGrpSpPr/>
          <p:nvPr/>
        </p:nvGrpSpPr>
        <p:grpSpPr>
          <a:xfrm>
            <a:off x="493713" y="1974850"/>
            <a:ext cx="3808412" cy="1968500"/>
            <a:chOff x="493336" y="1663022"/>
            <a:chExt cx="3808464" cy="1968016"/>
          </a:xfrm>
        </p:grpSpPr>
        <p:pic>
          <p:nvPicPr>
            <p:cNvPr id="18437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3336" y="1663022"/>
              <a:ext cx="750210" cy="142815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8438" name="矩形: 圆角 2"/>
            <p:cNvSpPr/>
            <p:nvPr/>
          </p:nvSpPr>
          <p:spPr>
            <a:xfrm>
              <a:off x="1081146" y="2377099"/>
              <a:ext cx="3220654" cy="1253939"/>
            </a:xfrm>
            <a:prstGeom prst="roundRect">
              <a:avLst>
                <a:gd name="adj" fmla="val 16667"/>
              </a:avLst>
            </a:prstGeom>
            <a:solidFill>
              <a:srgbClr val="93AB95"/>
            </a:solidFill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790575" eaLnBrk="1" hangingPunct="1">
                <a:lnSpc>
                  <a:spcPct val="1300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弹得好呀，就像那巍峨高山。</a:t>
              </a:r>
              <a:endPara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439" name="组合 2"/>
          <p:cNvGrpSpPr/>
          <p:nvPr/>
        </p:nvGrpSpPr>
        <p:grpSpPr>
          <a:xfrm>
            <a:off x="4400550" y="2439988"/>
            <a:ext cx="4006850" cy="2274887"/>
            <a:chOff x="4514850" y="2349500"/>
            <a:chExt cx="4006544" cy="2274888"/>
          </a:xfrm>
        </p:grpSpPr>
        <p:sp>
          <p:nvSpPr>
            <p:cNvPr id="18440" name="矩形: 圆角 3"/>
            <p:cNvSpPr/>
            <p:nvPr/>
          </p:nvSpPr>
          <p:spPr>
            <a:xfrm>
              <a:off x="4514850" y="2349500"/>
              <a:ext cx="3071169" cy="1873492"/>
            </a:xfrm>
            <a:prstGeom prst="roundRect">
              <a:avLst>
                <a:gd name="adj" fmla="val 16667"/>
              </a:avLst>
            </a:prstGeom>
            <a:solidFill>
              <a:srgbClr val="BCC6D1"/>
            </a:solidFill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790575" eaLnBrk="1" hangingPunct="1">
                <a:lnSpc>
                  <a:spcPct val="130000"/>
                </a:lnSpc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弹得好呀，就像那浩浩汤汤的流水。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8441" name="图片 1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37782" y="3425713"/>
              <a:ext cx="783612" cy="119867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18442" name="矩形 1"/>
          <p:cNvSpPr/>
          <p:nvPr/>
        </p:nvSpPr>
        <p:spPr>
          <a:xfrm>
            <a:off x="1944688" y="293688"/>
            <a:ext cx="5954712" cy="1133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善哉乎鼓琴，巍巍乎若太山。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善哉乎鼓琴，汤汤乎若流水。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矩形 1"/>
          <p:cNvSpPr/>
          <p:nvPr/>
        </p:nvSpPr>
        <p:spPr>
          <a:xfrm>
            <a:off x="544513" y="1808163"/>
            <a:ext cx="7550150" cy="1281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790575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伯牙破琴绝弦，终身不复鼓琴，以为世无足复为鼓琴者。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58" name="矩形 2"/>
          <p:cNvSpPr/>
          <p:nvPr/>
        </p:nvSpPr>
        <p:spPr>
          <a:xfrm>
            <a:off x="1355725" y="1809750"/>
            <a:ext cx="162877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790575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破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59" name="矩形 9"/>
          <p:cNvSpPr/>
          <p:nvPr/>
        </p:nvSpPr>
        <p:spPr>
          <a:xfrm>
            <a:off x="2182813" y="1808163"/>
            <a:ext cx="162877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790575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绝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460" name="组合 16"/>
          <p:cNvGrpSpPr/>
          <p:nvPr/>
        </p:nvGrpSpPr>
        <p:grpSpPr>
          <a:xfrm>
            <a:off x="819150" y="715963"/>
            <a:ext cx="2651125" cy="622300"/>
            <a:chOff x="2501358" y="3276600"/>
            <a:chExt cx="2652374" cy="622300"/>
          </a:xfrm>
        </p:grpSpPr>
        <p:sp>
          <p:nvSpPr>
            <p:cNvPr id="19461" name="对话气泡: 椭圆形 14"/>
            <p:cNvSpPr/>
            <p:nvPr/>
          </p:nvSpPr>
          <p:spPr>
            <a:xfrm>
              <a:off x="3022303" y="3276600"/>
              <a:ext cx="1448482" cy="622300"/>
            </a:xfrm>
            <a:prstGeom prst="wedgeEllipseCallout">
              <a:avLst>
                <a:gd name="adj1" fmla="val 30046"/>
                <a:gd name="adj2" fmla="val 142093"/>
              </a:avLst>
            </a:prstGeom>
            <a:noFill/>
            <a:ln w="25400">
              <a:solidFill>
                <a:srgbClr val="385D8A"/>
              </a:solidFill>
              <a:round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462" name="矩形 6"/>
            <p:cNvSpPr/>
            <p:nvPr/>
          </p:nvSpPr>
          <p:spPr>
            <a:xfrm>
              <a:off x="2501358" y="3295445"/>
              <a:ext cx="2652374" cy="56784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>
                <a:lnSpc>
                  <a:spcPct val="110000"/>
                </a:lnSpc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摔断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463" name="组合 17"/>
          <p:cNvGrpSpPr/>
          <p:nvPr/>
        </p:nvGrpSpPr>
        <p:grpSpPr>
          <a:xfrm>
            <a:off x="3197225" y="677863"/>
            <a:ext cx="2651125" cy="622300"/>
            <a:chOff x="2679158" y="3276600"/>
            <a:chExt cx="2652374" cy="622300"/>
          </a:xfrm>
        </p:grpSpPr>
        <p:sp>
          <p:nvSpPr>
            <p:cNvPr id="19464" name="对话气泡: 椭圆形 18"/>
            <p:cNvSpPr/>
            <p:nvPr/>
          </p:nvSpPr>
          <p:spPr>
            <a:xfrm>
              <a:off x="3022220" y="3276600"/>
              <a:ext cx="1448482" cy="622300"/>
            </a:xfrm>
            <a:prstGeom prst="wedgeEllipseCallout">
              <a:avLst>
                <a:gd name="adj1" fmla="val -61185"/>
                <a:gd name="adj2" fmla="val 146176"/>
              </a:avLst>
            </a:prstGeom>
            <a:noFill/>
            <a:ln w="25400">
              <a:solidFill>
                <a:srgbClr val="385D8A"/>
              </a:solidFill>
              <a:round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465" name="矩形 6"/>
            <p:cNvSpPr/>
            <p:nvPr/>
          </p:nvSpPr>
          <p:spPr>
            <a:xfrm>
              <a:off x="2679158" y="3282745"/>
              <a:ext cx="2652374" cy="56784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>
                <a:lnSpc>
                  <a:spcPct val="110000"/>
                </a:lnSpc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扯断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466" name="组合 1"/>
          <p:cNvGrpSpPr/>
          <p:nvPr/>
        </p:nvGrpSpPr>
        <p:grpSpPr>
          <a:xfrm>
            <a:off x="2182813" y="1928813"/>
            <a:ext cx="5119687" cy="2095500"/>
            <a:chOff x="2600325" y="1766888"/>
            <a:chExt cx="5119688" cy="2095500"/>
          </a:xfrm>
        </p:grpSpPr>
        <p:sp>
          <p:nvSpPr>
            <p:cNvPr id="19467" name="对话气泡: 圆角矩形 20"/>
            <p:cNvSpPr/>
            <p:nvPr/>
          </p:nvSpPr>
          <p:spPr>
            <a:xfrm>
              <a:off x="2600325" y="1766888"/>
              <a:ext cx="1730375" cy="520700"/>
            </a:xfrm>
            <a:prstGeom prst="wedgeRoundRectCallout">
              <a:avLst>
                <a:gd name="adj1" fmla="val 136218"/>
                <a:gd name="adj2" fmla="val 224259"/>
                <a:gd name="adj3" fmla="val 16667"/>
              </a:avLst>
            </a:prstGeom>
            <a:noFill/>
            <a:ln w="25400">
              <a:solidFill>
                <a:srgbClr val="385D8A"/>
              </a:solidFill>
              <a:round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468" name="矩形 6"/>
            <p:cNvSpPr/>
            <p:nvPr/>
          </p:nvSpPr>
          <p:spPr>
            <a:xfrm>
              <a:off x="5067300" y="2752725"/>
              <a:ext cx="2652713" cy="110966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790575" eaLnBrk="1" hangingPunct="1">
                <a:lnSpc>
                  <a:spcPct val="110000"/>
                </a:lnSpc>
              </a:pPr>
              <a:r>
                <a:rPr lang="zh-CN" altLang="en-US" sz="3200" b="1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意思是伯牙摔琴断弦。</a:t>
              </a:r>
              <a:endParaRPr lang="zh-CN" altLang="en-US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9469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15088" y="2238375"/>
            <a:ext cx="3005137" cy="30051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矩形 1"/>
          <p:cNvSpPr>
            <a:spLocks noChangeArrowheads="1"/>
          </p:cNvSpPr>
          <p:nvPr/>
        </p:nvSpPr>
        <p:spPr bwMode="auto">
          <a:xfrm>
            <a:off x="579438" y="757238"/>
            <a:ext cx="7550150" cy="1133475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790575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790575" eaLnBrk="1" hangingPunct="0">
              <a:lnSpc>
                <a:spcPct val="13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试着用自己的话说说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伯牙破琴绝弦，终身不复鼓琴，以为世无足复为鼓琴者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的意思。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2" name="矩形 1"/>
          <p:cNvSpPr/>
          <p:nvPr/>
        </p:nvSpPr>
        <p:spPr>
          <a:xfrm>
            <a:off x="657225" y="2952750"/>
            <a:ext cx="6967538" cy="10398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790575" eaLnBrk="1" hangingPunct="1">
              <a:lnSpc>
                <a:spcPct val="110000"/>
              </a:lnSpc>
            </a:pPr>
            <a:r>
              <a:rPr lang="zh-CN" altLang="en-US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伯牙摔琴断弦，终生不再弹琴，他认为世上再也没有值得他为之弹琴的人了。</a:t>
            </a:r>
            <a:endParaRPr lang="zh-CN" altLang="en-US" sz="2800" b="1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483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15088" y="2238375"/>
            <a:ext cx="3005137" cy="30051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/>
      <p:bldP spid="2048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矩形 1"/>
          <p:cNvSpPr>
            <a:spLocks noChangeArrowheads="1"/>
          </p:cNvSpPr>
          <p:nvPr/>
        </p:nvSpPr>
        <p:spPr bwMode="auto">
          <a:xfrm>
            <a:off x="573088" y="609600"/>
            <a:ext cx="7550150" cy="64135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用自己的话说说课文的意思。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1506" name="组合 1"/>
          <p:cNvGrpSpPr/>
          <p:nvPr/>
        </p:nvGrpSpPr>
        <p:grpSpPr>
          <a:xfrm>
            <a:off x="573088" y="1401763"/>
            <a:ext cx="8216900" cy="3387725"/>
            <a:chOff x="572769" y="1401084"/>
            <a:chExt cx="8217219" cy="3388404"/>
          </a:xfrm>
        </p:grpSpPr>
        <p:sp>
          <p:nvSpPr>
            <p:cNvPr id="21507" name="对话气泡: 圆角矩形 3"/>
            <p:cNvSpPr/>
            <p:nvPr/>
          </p:nvSpPr>
          <p:spPr>
            <a:xfrm>
              <a:off x="572769" y="1401084"/>
              <a:ext cx="6945313" cy="3289411"/>
            </a:xfrm>
            <a:prstGeom prst="wedgeRoundRectCallout">
              <a:avLst>
                <a:gd name="adj1" fmla="val 54014"/>
                <a:gd name="adj2" fmla="val 30852"/>
                <a:gd name="adj3" fmla="val 16667"/>
              </a:avLst>
            </a:prstGeom>
            <a:solidFill>
              <a:srgbClr val="93AB95"/>
            </a:solidFill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30000"/>
                </a:lnSpc>
              </a:pPr>
              <a:r>
                <a:rPr lang="zh-CN" altLang="en-US" sz="24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伯牙弹琴，锺子期听他弹琴。伯牙想着高山时弹琴，锺子期说：</a:t>
              </a:r>
              <a:r>
                <a:rPr lang="zh-CN" altLang="en-US" sz="24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4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弹得好呀，就像那巍峨的高山。</a:t>
              </a:r>
              <a:r>
                <a:rPr lang="zh-CN" altLang="en-US" sz="24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24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一会儿伯牙又想到流水，锺子期说：</a:t>
              </a:r>
              <a:r>
                <a:rPr lang="zh-CN" altLang="en-US" sz="24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4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弹得好呀，就像那浩浩汤汤的流水。</a:t>
              </a:r>
              <a:r>
                <a:rPr lang="zh-CN" altLang="en-US" sz="24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24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锺子期死后，伯牙摔琴断弦，终生不再弹琴，他认为世上再也没有值得他为之弹琴的人了。</a:t>
              </a:r>
              <a:endPara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1508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632700" y="3244850"/>
              <a:ext cx="1157288" cy="154463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矩形 1"/>
          <p:cNvSpPr>
            <a:spLocks noChangeArrowheads="1"/>
          </p:cNvSpPr>
          <p:nvPr/>
        </p:nvSpPr>
        <p:spPr bwMode="auto">
          <a:xfrm>
            <a:off x="466725" y="1544638"/>
            <a:ext cx="6592888" cy="1693863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    自由朗读课文，用</a:t>
            </a: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 u="sng" spc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画出描写伯牙鼓琴的语句，用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画出锺子期听琴的句子。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2530" name="图片 7"/>
          <p:cNvPicPr>
            <a:picLocks noChangeAspect="1"/>
          </p:cNvPicPr>
          <p:nvPr/>
        </p:nvPicPr>
        <p:blipFill>
          <a:blip r:embed="rId1"/>
          <a:srcRect t="37853" b="39646"/>
          <a:stretch>
            <a:fillRect/>
          </a:stretch>
        </p:blipFill>
        <p:spPr>
          <a:xfrm>
            <a:off x="103188" y="0"/>
            <a:ext cx="3430587" cy="1171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2531" name="文本框 5"/>
          <p:cNvSpPr txBox="1"/>
          <p:nvPr/>
        </p:nvSpPr>
        <p:spPr>
          <a:xfrm>
            <a:off x="554038" y="481013"/>
            <a:ext cx="265588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品读</a:t>
            </a:r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鼓琴</a:t>
            </a:r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矩形 1"/>
          <p:cNvSpPr/>
          <p:nvPr/>
        </p:nvSpPr>
        <p:spPr>
          <a:xfrm>
            <a:off x="669925" y="909638"/>
            <a:ext cx="7550150" cy="24082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790575" eaLnBrk="1" hangingPunct="1"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伯牙鼓琴，锺子期听之。方鼓琴而志在太山，锺子期曰：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善哉乎鼓琴，巍巍乎若太山。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少选之间而志在流水，锺子期又曰：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善哉乎鼓琴，汤汤乎若流水。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4" name="矩形 5"/>
          <p:cNvSpPr/>
          <p:nvPr/>
        </p:nvSpPr>
        <p:spPr>
          <a:xfrm>
            <a:off x="669068" y="3423311"/>
            <a:ext cx="80121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8D57B"/>
                </a:highlight>
                <a:uLnTx/>
                <a:uFill>
                  <a:solidFill>
                    <a:srgbClr val="FF0000"/>
                  </a:solidFill>
                </a:uFill>
                <a:latin typeface="+mn-ea"/>
                <a:ea typeface="+mn-ea"/>
                <a:cs typeface="Times New Roman" panose="02020603050405020304" pitchFamily="18" charset="0"/>
              </a:rPr>
              <a:t>读着句子，你眼前仿佛出现了怎样的画面？</a:t>
            </a:r>
            <a:endParaRPr kumimoji="0" lang="zh-CN" altLang="en-US" sz="3200" b="1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highlight>
                <a:srgbClr val="F8D57B"/>
              </a:highlight>
              <a:uLnTx/>
              <a:uFill>
                <a:solidFill>
                  <a:srgbClr val="FF0000"/>
                </a:solidFill>
              </a:u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7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35906"/>
          <a:stretch>
            <a:fillRect/>
          </a:stretch>
        </p:blipFill>
        <p:spPr>
          <a:xfrm>
            <a:off x="7404100" y="976313"/>
            <a:ext cx="1312863" cy="16779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24578" name="组合 6"/>
          <p:cNvGrpSpPr/>
          <p:nvPr/>
        </p:nvGrpSpPr>
        <p:grpSpPr>
          <a:xfrm>
            <a:off x="544513" y="1187450"/>
            <a:ext cx="6589712" cy="1873250"/>
            <a:chOff x="631825" y="1645426"/>
            <a:chExt cx="6230144" cy="1873248"/>
          </a:xfrm>
        </p:grpSpPr>
        <p:sp>
          <p:nvSpPr>
            <p:cNvPr id="24579" name="对话气泡: 圆角矩形 4"/>
            <p:cNvSpPr/>
            <p:nvPr/>
          </p:nvSpPr>
          <p:spPr>
            <a:xfrm>
              <a:off x="631825" y="1645426"/>
              <a:ext cx="6162605" cy="1851023"/>
            </a:xfrm>
            <a:prstGeom prst="wedgeRoundRectCallout">
              <a:avLst>
                <a:gd name="adj1" fmla="val 60458"/>
                <a:gd name="adj2" fmla="val -16667"/>
                <a:gd name="adj3" fmla="val 16667"/>
              </a:avLst>
            </a:prstGeom>
            <a:solidFill>
              <a:srgbClr val="93AB95"/>
            </a:solidFill>
            <a:ln>
              <a:solidFill>
                <a:srgbClr val="93AB95"/>
              </a:solidFill>
              <a:round/>
            </a:ln>
            <a:effectLst>
              <a:outerShdw blurRad="40000" dist="20000" dir="5400000">
                <a:srgbClr val="000000">
                  <a:alpha val="37999"/>
                </a:srgbClr>
              </a:outerShdw>
            </a:effec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580" name="矩形 1"/>
            <p:cNvSpPr/>
            <p:nvPr/>
          </p:nvSpPr>
          <p:spPr>
            <a:xfrm>
              <a:off x="699294" y="1667650"/>
              <a:ext cx="6162675" cy="185102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790575" eaLnBrk="1" hangingPunct="1">
                <a:lnSpc>
                  <a:spcPct val="130000"/>
                </a:lnSpc>
              </a:pPr>
              <a:r>
                <a:rPr lang="zh-CN" altLang="en-US" sz="3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伯牙鼓琴，锺子期痴迷地听着。伯牙想着高山弹琴，锺子期情不自禁赞叹道</a:t>
              </a:r>
              <a:r>
                <a:rPr lang="en-US" altLang="zh-CN" sz="3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——</a:t>
              </a:r>
              <a:endParaRPr lang="zh-CN" altLang="en-US" sz="3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581" name="组合 3"/>
          <p:cNvGrpSpPr/>
          <p:nvPr/>
        </p:nvGrpSpPr>
        <p:grpSpPr>
          <a:xfrm>
            <a:off x="903288" y="3348038"/>
            <a:ext cx="6356350" cy="1160462"/>
            <a:chOff x="916781" y="3632153"/>
            <a:chExt cx="6355556" cy="1160509"/>
          </a:xfrm>
        </p:grpSpPr>
        <p:pic>
          <p:nvPicPr>
            <p:cNvPr id="24582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6781" y="3632153"/>
              <a:ext cx="869487" cy="1160509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4583" name="对话气泡: 圆角矩形 11"/>
            <p:cNvSpPr/>
            <p:nvPr/>
          </p:nvSpPr>
          <p:spPr>
            <a:xfrm>
              <a:off x="1786268" y="3717472"/>
              <a:ext cx="5486069" cy="646986"/>
            </a:xfrm>
            <a:prstGeom prst="wedgeRoundRectCallout">
              <a:avLst>
                <a:gd name="adj1" fmla="val -55148"/>
                <a:gd name="adj2" fmla="val 85815"/>
                <a:gd name="adj3" fmla="val 16667"/>
              </a:avLst>
            </a:prstGeom>
            <a:solidFill>
              <a:srgbClr val="BCC6D1"/>
            </a:solidFill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/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善哉乎鼓琴，巍巍乎若太山。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4584" name="图片 9"/>
          <p:cNvPicPr>
            <a:picLocks noChangeAspect="1"/>
          </p:cNvPicPr>
          <p:nvPr/>
        </p:nvPicPr>
        <p:blipFill>
          <a:blip r:embed="rId3"/>
          <a:srcRect t="37853" b="39646"/>
          <a:stretch>
            <a:fillRect/>
          </a:stretch>
        </p:blipFill>
        <p:spPr>
          <a:xfrm>
            <a:off x="103188" y="0"/>
            <a:ext cx="3430587" cy="1171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4585" name="文本框 5"/>
          <p:cNvSpPr txBox="1"/>
          <p:nvPr/>
        </p:nvSpPr>
        <p:spPr>
          <a:xfrm>
            <a:off x="857250" y="508000"/>
            <a:ext cx="1831975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接读课文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1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35906"/>
          <a:stretch>
            <a:fillRect/>
          </a:stretch>
        </p:blipFill>
        <p:spPr>
          <a:xfrm>
            <a:off x="7615238" y="366713"/>
            <a:ext cx="1312862" cy="16779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25602" name="组合 2"/>
          <p:cNvGrpSpPr/>
          <p:nvPr/>
        </p:nvGrpSpPr>
        <p:grpSpPr>
          <a:xfrm>
            <a:off x="1114425" y="577850"/>
            <a:ext cx="6230938" cy="1873250"/>
            <a:chOff x="631825" y="1645426"/>
            <a:chExt cx="6230144" cy="1873248"/>
          </a:xfrm>
        </p:grpSpPr>
        <p:sp>
          <p:nvSpPr>
            <p:cNvPr id="25603" name="对话气泡: 圆角矩形 3"/>
            <p:cNvSpPr/>
            <p:nvPr/>
          </p:nvSpPr>
          <p:spPr>
            <a:xfrm>
              <a:off x="631825" y="1645426"/>
              <a:ext cx="6161890" cy="1851023"/>
            </a:xfrm>
            <a:prstGeom prst="wedgeRoundRectCallout">
              <a:avLst>
                <a:gd name="adj1" fmla="val 59838"/>
                <a:gd name="adj2" fmla="val -6375"/>
                <a:gd name="adj3" fmla="val 16667"/>
              </a:avLst>
            </a:prstGeom>
            <a:solidFill>
              <a:srgbClr val="BCC6D1"/>
            </a:solidFill>
            <a:ln>
              <a:solidFill>
                <a:srgbClr val="BCC6D1"/>
              </a:solidFill>
              <a:round/>
            </a:ln>
            <a:effectLst>
              <a:outerShdw blurRad="40000" dist="20000" dir="5400000">
                <a:srgbClr val="000000">
                  <a:alpha val="37999"/>
                </a:srgbClr>
              </a:outerShdw>
            </a:effec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604" name="矩形 1"/>
            <p:cNvSpPr/>
            <p:nvPr/>
          </p:nvSpPr>
          <p:spPr>
            <a:xfrm>
              <a:off x="699294" y="1667650"/>
              <a:ext cx="6162675" cy="185102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790575" eaLnBrk="1" hangingPunct="1">
                <a:lnSpc>
                  <a:spcPct val="130000"/>
                </a:lnSpc>
              </a:pPr>
              <a:r>
                <a:rPr lang="zh-CN" altLang="en-US" sz="3000" b="1">
                  <a:latin typeface="楷体" panose="02010609060101010101" pitchFamily="49" charset="-122"/>
                  <a:ea typeface="楷体" panose="02010609060101010101" pitchFamily="49" charset="-122"/>
                </a:rPr>
                <a:t>伯牙鼓琴，锺子期忘我地听着。伯牙想着流水弹琴，锺子期情不自禁赞叹道</a:t>
              </a:r>
              <a:r>
                <a:rPr lang="en-US" altLang="zh-CN" sz="3000" b="1">
                  <a:latin typeface="楷体" panose="02010609060101010101" pitchFamily="49" charset="-122"/>
                  <a:ea typeface="楷体" panose="02010609060101010101" pitchFamily="49" charset="-122"/>
                </a:rPr>
                <a:t>——</a:t>
              </a:r>
              <a:endParaRPr lang="zh-CN" altLang="en-US" sz="3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5605" name="组合 5"/>
          <p:cNvGrpSpPr/>
          <p:nvPr/>
        </p:nvGrpSpPr>
        <p:grpSpPr>
          <a:xfrm>
            <a:off x="817563" y="2660650"/>
            <a:ext cx="6527800" cy="1901825"/>
            <a:chOff x="817563" y="2660650"/>
            <a:chExt cx="6527006" cy="1901268"/>
          </a:xfrm>
        </p:grpSpPr>
        <p:pic>
          <p:nvPicPr>
            <p:cNvPr id="25606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17563" y="2660650"/>
              <a:ext cx="998625" cy="190126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grpSp>
          <p:nvGrpSpPr>
            <p:cNvPr id="25607" name="组合 10"/>
            <p:cNvGrpSpPr/>
            <p:nvPr/>
          </p:nvGrpSpPr>
          <p:grpSpPr>
            <a:xfrm>
              <a:off x="2159000" y="3073400"/>
              <a:ext cx="5185569" cy="749300"/>
              <a:chOff x="2032000" y="2984500"/>
              <a:chExt cx="5185569" cy="749300"/>
            </a:xfrm>
          </p:grpSpPr>
          <p:sp>
            <p:nvSpPr>
              <p:cNvPr id="25608" name="对话气泡: 圆角矩形 8"/>
              <p:cNvSpPr/>
              <p:nvPr/>
            </p:nvSpPr>
            <p:spPr>
              <a:xfrm>
                <a:off x="2031837" y="2984379"/>
                <a:ext cx="5185732" cy="749080"/>
              </a:xfrm>
              <a:prstGeom prst="wedgeRoundRectCallout">
                <a:avLst>
                  <a:gd name="adj1" fmla="val -59014"/>
                  <a:gd name="adj2" fmla="val 31889"/>
                  <a:gd name="adj3" fmla="val 16667"/>
                </a:avLst>
              </a:prstGeom>
              <a:solidFill>
                <a:schemeClr val="accent1">
                  <a:alpha val="50000"/>
                </a:schemeClr>
              </a:solidFill>
              <a:ln>
                <a:noFill/>
                <a:miter lim="800000"/>
              </a:ln>
            </p:spPr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hangingPunct="0"/>
                <a:endParaRPr lang="zh-CN" altLang="en-US" sz="1800">
                  <a:solidFill>
                    <a:srgbClr val="95B3D7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609" name="矩形 1"/>
              <p:cNvSpPr/>
              <p:nvPr/>
            </p:nvSpPr>
            <p:spPr>
              <a:xfrm>
                <a:off x="2235200" y="3035300"/>
                <a:ext cx="4918869" cy="607410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eaLnBrk="1" hangingPunct="1">
                  <a:lnSpc>
                    <a:spcPct val="130000"/>
                  </a:lnSpc>
                </a:pPr>
                <a:r>
                  <a:rPr lang="zh-CN" altLang="en-US" sz="3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善哉乎鼓琴，汤汤乎若流水。</a:t>
                </a:r>
                <a:endParaRPr lang="zh-CN" altLang="en-US" sz="3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矩形 1"/>
          <p:cNvSpPr>
            <a:spLocks noChangeArrowheads="1"/>
          </p:cNvSpPr>
          <p:nvPr/>
        </p:nvSpPr>
        <p:spPr bwMode="auto">
          <a:xfrm>
            <a:off x="609600" y="1111250"/>
            <a:ext cx="7550150" cy="128270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7905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790575" eaLnBrk="1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伯牙的琴声不仅表现了高山流水，还表现了哪些美丽动人的场景？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26" name="对话气泡: 圆角矩形 12"/>
          <p:cNvSpPr/>
          <p:nvPr/>
        </p:nvSpPr>
        <p:spPr>
          <a:xfrm>
            <a:off x="806450" y="2679700"/>
            <a:ext cx="7261225" cy="1873250"/>
          </a:xfrm>
          <a:prstGeom prst="wedgeRoundRectCallout">
            <a:avLst>
              <a:gd name="adj1" fmla="val 49407"/>
              <a:gd name="adj2" fmla="val 29995"/>
              <a:gd name="adj3" fmla="val 16667"/>
            </a:avLst>
          </a:prstGeom>
          <a:solidFill>
            <a:srgbClr val="D1E7DD"/>
          </a:solidFill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杨柳依依    炊烟袅袅    清风徐徐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白雪皑皑    明月皎皎    波光粼粼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金光闪闪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627" name="图片 14"/>
          <p:cNvPicPr>
            <a:picLocks noChangeAspect="1"/>
          </p:cNvPicPr>
          <p:nvPr/>
        </p:nvPicPr>
        <p:blipFill>
          <a:blip r:embed="rId1"/>
          <a:srcRect t="37853" b="39646"/>
          <a:stretch>
            <a:fillRect/>
          </a:stretch>
        </p:blipFill>
        <p:spPr>
          <a:xfrm>
            <a:off x="2720975" y="-60325"/>
            <a:ext cx="3430588" cy="1171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6628" name="文本框 5"/>
          <p:cNvSpPr txBox="1"/>
          <p:nvPr/>
        </p:nvSpPr>
        <p:spPr>
          <a:xfrm>
            <a:off x="3467100" y="419100"/>
            <a:ext cx="1833563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想象拓展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矩形 1"/>
          <p:cNvSpPr>
            <a:spLocks noChangeArrowheads="1"/>
          </p:cNvSpPr>
          <p:nvPr/>
        </p:nvSpPr>
        <p:spPr bwMode="auto">
          <a:xfrm>
            <a:off x="481013" y="266700"/>
            <a:ext cx="7683500" cy="1133475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7905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790575" eaLnBrk="1" hangingPunct="0">
              <a:lnSpc>
                <a:spcPct val="13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相识满天下，知音能几人？模仿句式，想象写话，体验知音心有灵犀一点通。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50" name="矩形 1"/>
          <p:cNvSpPr/>
          <p:nvPr/>
        </p:nvSpPr>
        <p:spPr>
          <a:xfrm>
            <a:off x="803275" y="1474788"/>
            <a:ext cx="7861300" cy="34528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伯牙鼓琴而志在高山，锺子期曰：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善哉乎鼓琴，巍巍乎若太山。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伯牙鼓琴而志在白雪，锺子期曰：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__________________________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伯牙鼓琴而志在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，锺子期曰：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__________________________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1" name="文本框 6"/>
          <p:cNvSpPr txBox="1"/>
          <p:nvPr/>
        </p:nvSpPr>
        <p:spPr>
          <a:xfrm>
            <a:off x="7050088" y="2584450"/>
            <a:ext cx="1614487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善哉乎鼓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7652" name="文本框 7"/>
          <p:cNvSpPr txBox="1"/>
          <p:nvPr/>
        </p:nvSpPr>
        <p:spPr>
          <a:xfrm>
            <a:off x="7050088" y="3630613"/>
            <a:ext cx="1681162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善哉乎鼓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7653" name="文本框 8"/>
          <p:cNvSpPr txBox="1"/>
          <p:nvPr/>
        </p:nvSpPr>
        <p:spPr>
          <a:xfrm>
            <a:off x="3713163" y="3754438"/>
            <a:ext cx="112712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清风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7654" name="文本框 9"/>
          <p:cNvSpPr txBox="1"/>
          <p:nvPr/>
        </p:nvSpPr>
        <p:spPr>
          <a:xfrm>
            <a:off x="1211263" y="3106738"/>
            <a:ext cx="359092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琴，皑皑乎若白雪。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7655" name="文本框 10"/>
          <p:cNvSpPr txBox="1"/>
          <p:nvPr/>
        </p:nvSpPr>
        <p:spPr>
          <a:xfrm>
            <a:off x="1293813" y="4259263"/>
            <a:ext cx="3546475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琴，徐徐乎若清风。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7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2765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0242" name="组合 1"/>
          <p:cNvGrpSpPr/>
          <p:nvPr/>
        </p:nvGrpSpPr>
        <p:grpSpPr>
          <a:xfrm>
            <a:off x="581025" y="1711325"/>
            <a:ext cx="4740275" cy="923925"/>
            <a:chOff x="2425480" y="877435"/>
            <a:chExt cx="4740275" cy="923081"/>
          </a:xfrm>
        </p:grpSpPr>
        <p:sp>
          <p:nvSpPr>
            <p:cNvPr id="10243" name="椭圆 5"/>
            <p:cNvSpPr/>
            <p:nvPr/>
          </p:nvSpPr>
          <p:spPr>
            <a:xfrm>
              <a:off x="2512793" y="1031282"/>
              <a:ext cx="765175" cy="769234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5400" b="1">
                <a:solidFill>
                  <a:srgbClr val="FF66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44" name="标题 1"/>
            <p:cNvSpPr txBox="1"/>
            <p:nvPr/>
          </p:nvSpPr>
          <p:spPr>
            <a:xfrm>
              <a:off x="2425480" y="877435"/>
              <a:ext cx="4740275" cy="92308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 eaLnBrk="1" hangingPunct="1"/>
              <a:r>
                <a:rPr lang="en-US" altLang="zh-CN" sz="54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22</a:t>
              </a:r>
              <a:r>
                <a:rPr lang="en-US" altLang="zh-CN" sz="5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5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文言文二则</a:t>
              </a:r>
              <a:endParaRPr lang="zh-CN" altLang="en-US" sz="5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024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" y="119063"/>
            <a:ext cx="2227263" cy="4603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3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32425" y="3219450"/>
            <a:ext cx="1368425" cy="13668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8674" name="矩形 4"/>
          <p:cNvSpPr>
            <a:spLocks noChangeArrowheads="1"/>
          </p:cNvSpPr>
          <p:nvPr/>
        </p:nvSpPr>
        <p:spPr bwMode="auto">
          <a:xfrm>
            <a:off x="542925" y="1204913"/>
            <a:ext cx="6362700" cy="2308225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790575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400" b="1" spc="0">
                <a:latin typeface="宋体" panose="02010600030101010101" pitchFamily="2" charset="-122"/>
                <a:ea typeface="宋体" panose="02010600030101010101" pitchFamily="2" charset="-122"/>
              </a:rPr>
              <a:t>    一边读句子一边想象画面，可以像锺子期一样，感受伯牙心中所念，感受乐曲的变化。不管伯牙的琴声在表达什么，锺子期都能听出来。你想用哪个词来形容他俩？再次朗读课文，体验这种情感。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75" name="矩形 7"/>
          <p:cNvSpPr/>
          <p:nvPr/>
        </p:nvSpPr>
        <p:spPr bwMode="auto">
          <a:xfrm>
            <a:off x="5613400" y="3611563"/>
            <a:ext cx="1008063" cy="584200"/>
          </a:xfrm>
          <a:prstGeom prst="rect">
            <a:avLst/>
          </a:prstGeom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200" b="1" spc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知音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676" name="图片 8"/>
          <p:cNvPicPr>
            <a:picLocks noChangeAspect="1"/>
          </p:cNvPicPr>
          <p:nvPr/>
        </p:nvPicPr>
        <p:blipFill>
          <a:blip r:embed="rId2"/>
          <a:srcRect t="31325" b="32576"/>
          <a:stretch>
            <a:fillRect/>
          </a:stretch>
        </p:blipFill>
        <p:spPr>
          <a:xfrm>
            <a:off x="-274637" y="120650"/>
            <a:ext cx="3875087" cy="8747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8677" name="文本框 5"/>
          <p:cNvSpPr txBox="1"/>
          <p:nvPr/>
        </p:nvSpPr>
        <p:spPr>
          <a:xfrm>
            <a:off x="1158875" y="296863"/>
            <a:ext cx="10096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小结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矩形 7"/>
          <p:cNvSpPr>
            <a:spLocks noChangeArrowheads="1"/>
          </p:cNvSpPr>
          <p:nvPr/>
        </p:nvSpPr>
        <p:spPr bwMode="auto">
          <a:xfrm>
            <a:off x="446088" y="385763"/>
            <a:ext cx="7550150" cy="608013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000" b="1" spc="0">
                <a:latin typeface="宋体" panose="02010600030101010101" pitchFamily="2" charset="-122"/>
                <a:ea typeface="宋体" panose="02010600030101010101" pitchFamily="2" charset="-122"/>
              </a:rPr>
              <a:t>再读课文，体验文中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知音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的情感。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9698" name="组合 1"/>
          <p:cNvGrpSpPr/>
          <p:nvPr/>
        </p:nvGrpSpPr>
        <p:grpSpPr>
          <a:xfrm>
            <a:off x="1073150" y="1212850"/>
            <a:ext cx="7778750" cy="1260475"/>
            <a:chOff x="882518" y="1280152"/>
            <a:chExt cx="7779549" cy="1260697"/>
          </a:xfrm>
        </p:grpSpPr>
        <p:grpSp>
          <p:nvGrpSpPr>
            <p:cNvPr id="29699" name="组合 9"/>
            <p:cNvGrpSpPr/>
            <p:nvPr/>
          </p:nvGrpSpPr>
          <p:grpSpPr>
            <a:xfrm>
              <a:off x="882518" y="1413191"/>
              <a:ext cx="7257388" cy="572784"/>
              <a:chOff x="257482" y="441636"/>
              <a:chExt cx="6791039" cy="898876"/>
            </a:xfrm>
          </p:grpSpPr>
          <p:sp>
            <p:nvSpPr>
              <p:cNvPr id="29700" name="对话气泡: 圆角矩形 10"/>
              <p:cNvSpPr/>
              <p:nvPr/>
            </p:nvSpPr>
            <p:spPr>
              <a:xfrm>
                <a:off x="257482" y="442160"/>
                <a:ext cx="6357063" cy="894528"/>
              </a:xfrm>
              <a:prstGeom prst="wedgeRoundRectCallout">
                <a:avLst>
                  <a:gd name="adj1" fmla="val 53130"/>
                  <a:gd name="adj2" fmla="val 10454"/>
                  <a:gd name="adj3" fmla="val 16667"/>
                </a:avLst>
              </a:prstGeom>
              <a:solidFill>
                <a:srgbClr val="93AB95"/>
              </a:solidFill>
              <a:ln>
                <a:solidFill>
                  <a:srgbClr val="93AB95"/>
                </a:solidFill>
                <a:round/>
              </a:ln>
              <a:effectLst>
                <a:outerShdw blurRad="40000" dist="20000" dir="5400000">
                  <a:srgbClr val="000000">
                    <a:alpha val="37999"/>
                  </a:srgbClr>
                </a:outerShdw>
              </a:effectLst>
            </p:spPr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hangingPunct="0"/>
                <a:endParaRPr lang="zh-CN" altLang="en-US" sz="18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9701" name="矩形 1"/>
              <p:cNvSpPr/>
              <p:nvPr/>
            </p:nvSpPr>
            <p:spPr>
              <a:xfrm>
                <a:off x="330272" y="441636"/>
                <a:ext cx="6718249" cy="898876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eaLnBrk="1" hangingPunct="1">
                  <a:lnSpc>
                    <a:spcPct val="130000"/>
                  </a:lnSpc>
                </a:pPr>
                <a:r>
                  <a:rPr lang="zh-CN" altLang="en-US" sz="28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伯牙方鼓琴而志在太山，锺子期曰</a:t>
                </a:r>
                <a:r>
                  <a:rPr lang="en-US" altLang="zh-CN" sz="28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——</a:t>
                </a:r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9702" name="图片 3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b="35906"/>
            <a:stretch>
              <a:fillRect/>
            </a:stretch>
          </p:blipFill>
          <p:spPr>
            <a:xfrm>
              <a:off x="7675693" y="1280152"/>
              <a:ext cx="986374" cy="126069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29703" name="组合 12"/>
          <p:cNvGrpSpPr/>
          <p:nvPr/>
        </p:nvGrpSpPr>
        <p:grpSpPr>
          <a:xfrm>
            <a:off x="446088" y="1920875"/>
            <a:ext cx="5192712" cy="803275"/>
            <a:chOff x="825340" y="2234657"/>
            <a:chExt cx="5193424" cy="804464"/>
          </a:xfrm>
        </p:grpSpPr>
        <p:sp>
          <p:nvSpPr>
            <p:cNvPr id="29704" name="矩形: 圆角 2"/>
            <p:cNvSpPr/>
            <p:nvPr/>
          </p:nvSpPr>
          <p:spPr>
            <a:xfrm>
              <a:off x="1344414" y="2377151"/>
              <a:ext cx="4674350" cy="661970"/>
            </a:xfrm>
            <a:prstGeom prst="roundRect">
              <a:avLst>
                <a:gd name="adj" fmla="val 23255"/>
              </a:avLst>
            </a:prstGeom>
            <a:solidFill>
              <a:srgbClr val="BCC6D1"/>
            </a:solidFill>
            <a:ln>
              <a:solidFill>
                <a:srgbClr val="BCC6D1"/>
              </a:solidFill>
              <a:round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30000"/>
                </a:lnSpc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善哉乎鼓琴，巍巍乎若太山。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9705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25340" y="2234657"/>
              <a:ext cx="738018" cy="77773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29706" name="组合 22"/>
          <p:cNvGrpSpPr/>
          <p:nvPr/>
        </p:nvGrpSpPr>
        <p:grpSpPr>
          <a:xfrm>
            <a:off x="2438400" y="3490913"/>
            <a:ext cx="6327775" cy="1090612"/>
            <a:chOff x="2059781" y="1987926"/>
            <a:chExt cx="6327475" cy="1089705"/>
          </a:xfrm>
        </p:grpSpPr>
        <p:sp>
          <p:nvSpPr>
            <p:cNvPr id="29707" name="矩形: 圆角 3"/>
            <p:cNvSpPr/>
            <p:nvPr/>
          </p:nvSpPr>
          <p:spPr>
            <a:xfrm>
              <a:off x="2059781" y="2424252"/>
              <a:ext cx="5852347" cy="645274"/>
            </a:xfrm>
            <a:prstGeom prst="roundRect">
              <a:avLst>
                <a:gd name="adj" fmla="val 19352"/>
              </a:avLst>
            </a:prstGeom>
            <a:solidFill>
              <a:srgbClr val="BCC6D1"/>
            </a:solidFill>
            <a:ln>
              <a:solidFill>
                <a:srgbClr val="BCC6D1"/>
              </a:solidFill>
              <a:round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30000"/>
                </a:lnSpc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弹得好呀，就像那浩浩汤汤的流水。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9708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881" y="1987926"/>
              <a:ext cx="712375" cy="108970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29709" name="组合 1"/>
          <p:cNvGrpSpPr/>
          <p:nvPr/>
        </p:nvGrpSpPr>
        <p:grpSpPr>
          <a:xfrm>
            <a:off x="1073150" y="2324100"/>
            <a:ext cx="7924800" cy="1260475"/>
            <a:chOff x="882518" y="858097"/>
            <a:chExt cx="7924861" cy="1260697"/>
          </a:xfrm>
        </p:grpSpPr>
        <p:grpSp>
          <p:nvGrpSpPr>
            <p:cNvPr id="29710" name="组合 9"/>
            <p:cNvGrpSpPr/>
            <p:nvPr/>
          </p:nvGrpSpPr>
          <p:grpSpPr>
            <a:xfrm>
              <a:off x="882518" y="1413191"/>
              <a:ext cx="7257388" cy="653628"/>
              <a:chOff x="257482" y="441636"/>
              <a:chExt cx="6791039" cy="1025746"/>
            </a:xfrm>
          </p:grpSpPr>
          <p:sp>
            <p:nvSpPr>
              <p:cNvPr id="29711" name="对话气泡: 圆角矩形 10"/>
              <p:cNvSpPr/>
              <p:nvPr/>
            </p:nvSpPr>
            <p:spPr>
              <a:xfrm>
                <a:off x="257482" y="442623"/>
                <a:ext cx="6600082" cy="1024098"/>
              </a:xfrm>
              <a:prstGeom prst="wedgeRoundRectCallout">
                <a:avLst>
                  <a:gd name="adj1" fmla="val 53130"/>
                  <a:gd name="adj2" fmla="val 10454"/>
                  <a:gd name="adj3" fmla="val 16667"/>
                </a:avLst>
              </a:prstGeom>
              <a:solidFill>
                <a:srgbClr val="93AB95"/>
              </a:solidFill>
              <a:ln>
                <a:solidFill>
                  <a:srgbClr val="93AB95"/>
                </a:solidFill>
                <a:round/>
              </a:ln>
              <a:effectLst>
                <a:outerShdw blurRad="40000" dist="20000" dir="5400000">
                  <a:srgbClr val="000000">
                    <a:alpha val="37999"/>
                  </a:srgbClr>
                </a:outerShdw>
              </a:effectLst>
            </p:spPr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hangingPunct="0"/>
                <a:endParaRPr lang="zh-CN" altLang="en-US" sz="18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9712" name="矩形 1"/>
              <p:cNvSpPr/>
              <p:nvPr/>
            </p:nvSpPr>
            <p:spPr>
              <a:xfrm>
                <a:off x="330272" y="441636"/>
                <a:ext cx="6718249" cy="898876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eaLnBrk="1" hangingPunct="1">
                  <a:lnSpc>
                    <a:spcPct val="130000"/>
                  </a:lnSpc>
                </a:pPr>
                <a:r>
                  <a:rPr lang="zh-CN" altLang="en-US" sz="28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伯牙少选之间而志在流水，锺子期又曰</a:t>
                </a:r>
                <a:r>
                  <a:rPr lang="en-US" altLang="zh-CN" sz="28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——</a:t>
                </a:r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9713" name="图片 3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b="35906"/>
            <a:stretch>
              <a:fillRect/>
            </a:stretch>
          </p:blipFill>
          <p:spPr>
            <a:xfrm>
              <a:off x="7821005" y="858097"/>
              <a:ext cx="986374" cy="126069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矩形 1"/>
          <p:cNvSpPr/>
          <p:nvPr/>
        </p:nvSpPr>
        <p:spPr>
          <a:xfrm>
            <a:off x="285750" y="1201738"/>
            <a:ext cx="7280275" cy="192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790575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相识满天下，知音能几人？伯牙、锺子期真是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心心相印，心有灵犀一点通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矩形 1"/>
          <p:cNvSpPr/>
          <p:nvPr/>
        </p:nvSpPr>
        <p:spPr>
          <a:xfrm>
            <a:off x="595313" y="3078163"/>
            <a:ext cx="6107112" cy="1212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790575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锺子期死，伯牙破琴绝弦，终身不复鼓琴，以为世无足复为鼓琴者。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746" name="Picture 2" descr="E:\上课课件\人六语上\人六语状元大课堂\KWT25.T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80000">
            <a:off x="6735763" y="3025775"/>
            <a:ext cx="1649412" cy="12382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1747" name="矩形 9"/>
          <p:cNvSpPr/>
          <p:nvPr/>
        </p:nvSpPr>
        <p:spPr bwMode="auto">
          <a:xfrm>
            <a:off x="1258888" y="1196975"/>
            <a:ext cx="1039813" cy="58420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200" b="1" spc="0">
                <a:solidFill>
                  <a:srgbClr val="84706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思考</a:t>
            </a:r>
            <a:endParaRPr lang="zh-CN" altLang="en-US" sz="3200">
              <a:solidFill>
                <a:srgbClr val="84706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8" name="矩形 1"/>
          <p:cNvSpPr>
            <a:spLocks noChangeArrowheads="1"/>
          </p:cNvSpPr>
          <p:nvPr/>
        </p:nvSpPr>
        <p:spPr bwMode="auto">
          <a:xfrm>
            <a:off x="595313" y="1814513"/>
            <a:ext cx="8193088" cy="1133475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    锺子期死后，伯牙是怎么做的？你体会到伯牙怎样的心情？请用原文回答。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1749" name="图片 12"/>
          <p:cNvPicPr>
            <a:picLocks noChangeAspect="1"/>
          </p:cNvPicPr>
          <p:nvPr/>
        </p:nvPicPr>
        <p:blipFill>
          <a:blip r:embed="rId2"/>
          <a:srcRect t="37853" b="39646"/>
          <a:stretch>
            <a:fillRect/>
          </a:stretch>
        </p:blipFill>
        <p:spPr>
          <a:xfrm>
            <a:off x="2720975" y="-60325"/>
            <a:ext cx="3430588" cy="1171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1750" name="文本框 5"/>
          <p:cNvSpPr txBox="1"/>
          <p:nvPr/>
        </p:nvSpPr>
        <p:spPr>
          <a:xfrm>
            <a:off x="3143250" y="438150"/>
            <a:ext cx="26574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研读</a:t>
            </a:r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破琴</a:t>
            </a:r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751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188" y="923925"/>
            <a:ext cx="960437" cy="9985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  <p:bldP spid="3174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矩形 1"/>
          <p:cNvSpPr>
            <a:spLocks noChangeArrowheads="1"/>
          </p:cNvSpPr>
          <p:nvPr/>
        </p:nvSpPr>
        <p:spPr bwMode="auto">
          <a:xfrm>
            <a:off x="354013" y="519113"/>
            <a:ext cx="8435975" cy="120650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000" b="1" spc="0">
                <a:latin typeface="宋体" panose="02010600030101010101" pitchFamily="2" charset="-122"/>
                <a:ea typeface="宋体" panose="02010600030101010101" pitchFamily="2" charset="-122"/>
              </a:rPr>
              <a:t>    他为什么这样做？结合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资料袋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，和同学交流你的感受。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2770" name="组合 3"/>
          <p:cNvGrpSpPr/>
          <p:nvPr/>
        </p:nvGrpSpPr>
        <p:grpSpPr>
          <a:xfrm>
            <a:off x="449263" y="1779588"/>
            <a:ext cx="8247062" cy="2139950"/>
            <a:chOff x="580629" y="1732945"/>
            <a:chExt cx="8057805" cy="2165539"/>
          </a:xfrm>
        </p:grpSpPr>
        <p:sp>
          <p:nvSpPr>
            <p:cNvPr id="32771" name="矩形: 圆角 1"/>
            <p:cNvSpPr/>
            <p:nvPr/>
          </p:nvSpPr>
          <p:spPr>
            <a:xfrm>
              <a:off x="580629" y="1774714"/>
              <a:ext cx="8057805" cy="212377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772" name="矩形 1"/>
            <p:cNvSpPr/>
            <p:nvPr/>
          </p:nvSpPr>
          <p:spPr>
            <a:xfrm>
              <a:off x="640558" y="1732945"/>
              <a:ext cx="7997876" cy="196733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30000"/>
                </a:lnSpc>
              </a:pP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     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伯牙、锺子期相传为春秋时期人。关于他们二人成为知音的传说，</a:t>
              </a: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《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吕氏春秋</a:t>
              </a: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》《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列子</a:t>
              </a: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》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等古书均有记载，也流传于民间。由于这个传说，人们把真正了解自己的人叫作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知音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。用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高山流水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比喻知音难觅或乐曲高妙。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矩形 1"/>
          <p:cNvSpPr/>
          <p:nvPr/>
        </p:nvSpPr>
        <p:spPr>
          <a:xfrm>
            <a:off x="539750" y="1495425"/>
            <a:ext cx="8347075" cy="2684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2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锺期一见知，山水千秋闻。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孟浩然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示孟郊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2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锺期久已没，世上无知音。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李白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月夜听卢子顺弹琴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2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故人舍我归黄壤，流水高山心自知。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王安石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伯牙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4" name="文本框 3"/>
          <p:cNvSpPr txBox="1"/>
          <p:nvPr/>
        </p:nvSpPr>
        <p:spPr>
          <a:xfrm>
            <a:off x="-293687" y="841375"/>
            <a:ext cx="8745537" cy="6080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790575" eaLnBrk="1" hangingPunct="1"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我国古诗常提及伯牙、锺子期的传说，如：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/>
      <p:bldP spid="3379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4817" name="组合 4"/>
          <p:cNvGrpSpPr/>
          <p:nvPr/>
        </p:nvGrpSpPr>
        <p:grpSpPr>
          <a:xfrm>
            <a:off x="441325" y="336550"/>
            <a:ext cx="8443913" cy="1677988"/>
            <a:chOff x="441325" y="335787"/>
            <a:chExt cx="8443912" cy="1677987"/>
          </a:xfrm>
        </p:grpSpPr>
        <p:sp>
          <p:nvSpPr>
            <p:cNvPr id="34818" name="矩形 1"/>
            <p:cNvSpPr>
              <a:spLocks noChangeArrowheads="1"/>
            </p:cNvSpPr>
            <p:nvPr/>
          </p:nvSpPr>
          <p:spPr bwMode="auto">
            <a:xfrm>
              <a:off x="441325" y="843787"/>
              <a:ext cx="7550149" cy="642938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790575" algn="l" defTabSz="914400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lang="zh-CN" altLang="en-US" sz="2800" b="0" i="0" u="none" baseline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  <a:lvl2pPr marL="742950" indent="-28575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lang="zh-CN" altLang="en-US" sz="2400" b="0" i="0" u="none" baseline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2pPr>
              <a:lvl3pPr marL="11430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lang="zh-CN" altLang="en-US" sz="2000" b="0" i="0" u="none" baseline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lang="zh-CN" altLang="en-US" sz="1800" b="0" i="0" u="none" baseline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4pPr>
              <a:lvl5pPr marL="20574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lang="zh-CN" altLang="en-US" sz="1800" b="0" i="0" u="none" baseline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9pPr>
            </a:lstStyle>
            <a:p>
              <a:pPr marL="0" lvl="0" indent="790575" eaLnBrk="1" hangingPunct="0">
                <a:lnSpc>
                  <a:spcPct val="130000"/>
                </a:lnSpc>
              </a:pPr>
              <a:r>
                <a:rPr lang="zh-CN" altLang="en-US" sz="3200" b="1" spc="0">
                  <a:latin typeface="宋体" panose="02010600030101010101" pitchFamily="2" charset="-122"/>
                  <a:ea typeface="宋体" panose="02010600030101010101" pitchFamily="2" charset="-122"/>
                </a:rPr>
                <a:t>请同学们有感情地朗读最后一句话。</a:t>
              </a:r>
              <a:endParaRPr lang="zh-CN" altLang="en-US" sz="32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34819" name="图片 3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b="35906"/>
            <a:stretch>
              <a:fillRect/>
            </a:stretch>
          </p:blipFill>
          <p:spPr>
            <a:xfrm>
              <a:off x="7572374" y="335787"/>
              <a:ext cx="1312863" cy="167798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34820" name="矩形 3"/>
          <p:cNvSpPr/>
          <p:nvPr/>
        </p:nvSpPr>
        <p:spPr>
          <a:xfrm>
            <a:off x="1244600" y="2193925"/>
            <a:ext cx="6965950" cy="573088"/>
          </a:xfrm>
          <a:prstGeom prst="rect">
            <a:avLst/>
          </a:prstGeom>
          <a:solidFill>
            <a:srgbClr val="E7E6E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30000"/>
              </a:lnSpc>
            </a:pP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锺期久已没，世上无知音。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21" name="矩形 5"/>
          <p:cNvSpPr/>
          <p:nvPr/>
        </p:nvSpPr>
        <p:spPr>
          <a:xfrm>
            <a:off x="906463" y="3349625"/>
            <a:ext cx="7904162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知音已逝，再没人听得懂伯牙的琴声了。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4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矩形 1"/>
          <p:cNvSpPr/>
          <p:nvPr/>
        </p:nvSpPr>
        <p:spPr>
          <a:xfrm>
            <a:off x="593725" y="1138238"/>
            <a:ext cx="7964488" cy="3608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790575" eaLnBrk="1" hangingPunct="1"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伯牙诵云：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忆昔去年春，江边曾会君。今日重来访，不见知音人！但见一抔土，惨然伤我心！伤心伤心复伤心，不忍泪珠纷！来欢去何苦，江畔起愁云。子期子期兮，你我千金义，历尽天涯无足语，此曲终兮不复弹，三尺瑶琴为君死！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5842" name="如诗般宁静.mp3">
            <a:hlinkClick r:id="" action="ppaction://media"/>
          </p:cNvPr>
          <p:cNvPicPr>
            <a:picLocks noChangeAspec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7743825" y="4137025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5843" name="图片 8"/>
          <p:cNvPicPr>
            <a:picLocks noChangeAspect="1"/>
          </p:cNvPicPr>
          <p:nvPr/>
        </p:nvPicPr>
        <p:blipFill>
          <a:blip r:embed="rId3"/>
          <a:srcRect t="37853" b="39646"/>
          <a:stretch>
            <a:fillRect/>
          </a:stretch>
        </p:blipFill>
        <p:spPr>
          <a:xfrm>
            <a:off x="2720975" y="-60325"/>
            <a:ext cx="3430588" cy="1171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5844" name="文本框 5"/>
          <p:cNvSpPr txBox="1"/>
          <p:nvPr/>
        </p:nvSpPr>
        <p:spPr>
          <a:xfrm>
            <a:off x="3519488" y="431800"/>
            <a:ext cx="1833562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58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58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842"/>
                </p:tgtEl>
              </p:cMediaNode>
            </p:audio>
          </p:childTnLst>
        </p:cTn>
      </p:par>
    </p:tnLst>
    <p:bldLst>
      <p:bldP spid="3584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矩形 1"/>
          <p:cNvSpPr>
            <a:spLocks noChangeArrowheads="1"/>
          </p:cNvSpPr>
          <p:nvPr/>
        </p:nvSpPr>
        <p:spPr bwMode="auto">
          <a:xfrm>
            <a:off x="106363" y="1265238"/>
            <a:ext cx="7559675" cy="128270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790575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790575" eaLnBrk="1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面对伯牙的痛苦与绝望，你想对他说什么？将你的想法写下来。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6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矩形 1"/>
          <p:cNvSpPr>
            <a:spLocks noChangeArrowheads="1"/>
          </p:cNvSpPr>
          <p:nvPr/>
        </p:nvSpPr>
        <p:spPr bwMode="auto">
          <a:xfrm>
            <a:off x="942975" y="554038"/>
            <a:ext cx="8342313" cy="57308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hangingPunct="0">
              <a:lnSpc>
                <a:spcPct val="130000"/>
              </a:lnSpc>
            </a:pPr>
            <a:r>
              <a:rPr lang="zh-CN" altLang="en-US" sz="2800" b="1" spc="0">
                <a:solidFill>
                  <a:srgbClr val="84706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听</a:t>
            </a:r>
            <a:r>
              <a:rPr lang="en-US" altLang="zh-CN" sz="2800" b="1" spc="0">
                <a:solidFill>
                  <a:srgbClr val="847067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800" b="1" spc="0">
                <a:solidFill>
                  <a:srgbClr val="84706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高山流水</a:t>
            </a:r>
            <a:r>
              <a:rPr lang="en-US" altLang="zh-CN" sz="2800" b="1" spc="0">
                <a:solidFill>
                  <a:srgbClr val="847067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800" b="1" spc="0">
                <a:solidFill>
                  <a:srgbClr val="84706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乐曲，同学们试着背诵课文。</a:t>
            </a:r>
            <a:endParaRPr lang="zh-CN" altLang="en-US" sz="2800" b="1">
              <a:solidFill>
                <a:srgbClr val="847067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890" name="矩形 1"/>
          <p:cNvSpPr/>
          <p:nvPr/>
        </p:nvSpPr>
        <p:spPr>
          <a:xfrm>
            <a:off x="601663" y="1397000"/>
            <a:ext cx="8204200" cy="2813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790575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伯牙鼓琴，锺子期听之。方鼓琴而志在太山，锺子期曰：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善哉乎鼓琴，巍巍乎若太山。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少选之间而志在流水，锺子期死，锺子期又曰：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善哉乎鼓琴，汤汤乎若流水。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锺子期死，伯牙破琴绝弦，终身不复鼓琴，以为世无足复为鼓琴者。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7891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975" y="282575"/>
            <a:ext cx="962025" cy="10001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7892" name="高山流水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7832725" y="4019550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7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378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892"/>
                </p:tgtEl>
              </p:cMediaNode>
            </p:audio>
          </p:childTnLst>
        </p:cTn>
      </p:par>
    </p:tnLst>
    <p:bldLst>
      <p:bldP spid="37889" grpId="0"/>
      <p:bldP spid="3789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74637" y="-617537"/>
            <a:ext cx="3875087" cy="24209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1266" name="矩形 1"/>
          <p:cNvSpPr>
            <a:spLocks noChangeArrowheads="1"/>
          </p:cNvSpPr>
          <p:nvPr/>
        </p:nvSpPr>
        <p:spPr bwMode="auto">
          <a:xfrm>
            <a:off x="1924050" y="4052888"/>
            <a:ext cx="6645275" cy="504825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  <a:spcBef>
                <a:spcPts val="600"/>
              </a:spcBef>
            </a:pPr>
            <a:r>
              <a:rPr lang="zh-CN" altLang="en-US" sz="2400" b="1" spc="0">
                <a:latin typeface="宋体" panose="02010600030101010101" pitchFamily="2" charset="-122"/>
                <a:ea typeface="宋体" panose="02010600030101010101" pitchFamily="2" charset="-122"/>
              </a:rPr>
              <a:t>听了这首乐曲，大家有什么感受呢？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267" name="图片 2">
            <a:hlinkClick r:id="rId2" action="ppaction://hlinkfile"/>
          </p:cNvPr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1975" y="1098550"/>
            <a:ext cx="5318125" cy="277336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1268" name="Picture 4" descr="点击画面">
            <a:hlinkClick r:id="rId2" action="ppaction://hlinkfil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0450" y="3482975"/>
            <a:ext cx="2228850" cy="5699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1269" name="文本框 5"/>
          <p:cNvSpPr txBox="1"/>
          <p:nvPr/>
        </p:nvSpPr>
        <p:spPr>
          <a:xfrm>
            <a:off x="587375" y="296863"/>
            <a:ext cx="162718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3" name="哉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84238" y="1597025"/>
            <a:ext cx="2095500" cy="20669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38914" name="组合 14"/>
          <p:cNvGrpSpPr/>
          <p:nvPr/>
        </p:nvGrpSpPr>
        <p:grpSpPr>
          <a:xfrm>
            <a:off x="3252788" y="1597025"/>
            <a:ext cx="5138737" cy="2043113"/>
            <a:chOff x="3715113" y="1433789"/>
            <a:chExt cx="5140603" cy="2042236"/>
          </a:xfrm>
        </p:grpSpPr>
        <p:grpSp>
          <p:nvGrpSpPr>
            <p:cNvPr id="38915" name="组合 2"/>
            <p:cNvGrpSpPr/>
            <p:nvPr/>
          </p:nvGrpSpPr>
          <p:grpSpPr>
            <a:xfrm>
              <a:off x="3715113" y="1433789"/>
              <a:ext cx="4464348" cy="1550529"/>
              <a:chOff x="4390463" y="1699826"/>
              <a:chExt cx="4464348" cy="1550529"/>
            </a:xfrm>
          </p:grpSpPr>
          <p:sp>
            <p:nvSpPr>
              <p:cNvPr id="38916" name="文本框 3"/>
              <p:cNvSpPr txBox="1"/>
              <p:nvPr/>
            </p:nvSpPr>
            <p:spPr>
              <a:xfrm>
                <a:off x="4390463" y="1699826"/>
                <a:ext cx="4464348" cy="1550529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lIns="0" tIns="0" rIns="0" bIns="0"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eaLnBrk="1" hangingPunct="1">
                  <a:lnSpc>
                    <a:spcPct val="180000"/>
                  </a:lnSpc>
                </a:pPr>
                <a:r>
                  <a:rPr lang="zh-CN" altLang="en-US" sz="2800" b="1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结构：</a:t>
                </a:r>
                <a:endParaRPr lang="en-US" altLang="zh-CN" sz="28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lvl="0" eaLnBrk="1" hangingPunct="1">
                  <a:lnSpc>
                    <a:spcPct val="180000"/>
                  </a:lnSpc>
                </a:pPr>
                <a:r>
                  <a:rPr lang="zh-CN" altLang="en-US" sz="2800" b="1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关键笔画：</a:t>
                </a:r>
                <a:endPara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8917" name="文本框 5"/>
              <p:cNvSpPr txBox="1"/>
              <p:nvPr/>
            </p:nvSpPr>
            <p:spPr>
              <a:xfrm>
                <a:off x="5353496" y="1862812"/>
                <a:ext cx="1539466" cy="448392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lIns="0" tIns="0" rIns="0" bIns="0"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eaLnBrk="1" hangingPunct="1">
                  <a:lnSpc>
                    <a:spcPct val="120000"/>
                  </a:lnSpc>
                </a:pPr>
                <a:r>
                  <a:rPr lang="zh-CN" altLang="en-US" sz="28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半包围</a:t>
                </a:r>
                <a:endParaRPr lang="zh-CN" altLang="en-US" sz="2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8918" name="文本框 12"/>
            <p:cNvSpPr txBox="1"/>
            <p:nvPr/>
          </p:nvSpPr>
          <p:spPr>
            <a:xfrm>
              <a:off x="5188093" y="2418235"/>
              <a:ext cx="3667623" cy="105779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zh-CN" altLang="en-US" sz="2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戈</a:t>
              </a:r>
              <a:r>
                <a:rPr lang="zh-CN" altLang="en-US" sz="2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2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的笔画顺序</a:t>
              </a:r>
              <a:endPara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eaLnBrk="1" hangingPunct="1">
                <a:lnSpc>
                  <a:spcPct val="120000"/>
                </a:lnSpc>
              </a:pPr>
              <a:r>
                <a:rPr lang="zh-CN" altLang="en-US" sz="2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是先撇后点。</a:t>
              </a:r>
              <a:endPara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8919" name="图片 7"/>
          <p:cNvPicPr>
            <a:picLocks noChangeAspect="1"/>
          </p:cNvPicPr>
          <p:nvPr/>
        </p:nvPicPr>
        <p:blipFill>
          <a:blip r:embed="rId4"/>
          <a:srcRect l="63201" t="5101" r="9143" b="-2481"/>
          <a:stretch>
            <a:fillRect/>
          </a:stretch>
        </p:blipFill>
        <p:spPr>
          <a:xfrm>
            <a:off x="6530975" y="263525"/>
            <a:ext cx="2008188" cy="47164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40" fill="hold"/>
                                        <p:tgtEl>
                                          <p:spTgt spid="389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38913"/>
                </p:tgtEl>
              </p:cMediaNode>
            </p:vide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89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389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913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7" name="巍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28663" y="1265238"/>
            <a:ext cx="2108200" cy="20669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39938" name="组合 11"/>
          <p:cNvGrpSpPr/>
          <p:nvPr/>
        </p:nvGrpSpPr>
        <p:grpSpPr>
          <a:xfrm>
            <a:off x="3225800" y="1330325"/>
            <a:ext cx="5116513" cy="2519363"/>
            <a:chOff x="3774461" y="814605"/>
            <a:chExt cx="5116846" cy="2520489"/>
          </a:xfrm>
        </p:grpSpPr>
        <p:grpSp>
          <p:nvGrpSpPr>
            <p:cNvPr id="39939" name="组合 2"/>
            <p:cNvGrpSpPr/>
            <p:nvPr/>
          </p:nvGrpSpPr>
          <p:grpSpPr>
            <a:xfrm>
              <a:off x="3774461" y="814605"/>
              <a:ext cx="4464348" cy="1551761"/>
              <a:chOff x="4081511" y="692844"/>
              <a:chExt cx="4464348" cy="1551761"/>
            </a:xfrm>
          </p:grpSpPr>
          <p:sp>
            <p:nvSpPr>
              <p:cNvPr id="39940" name="文本框 3"/>
              <p:cNvSpPr txBox="1"/>
              <p:nvPr/>
            </p:nvSpPr>
            <p:spPr>
              <a:xfrm>
                <a:off x="4081511" y="692844"/>
                <a:ext cx="4464348" cy="1551761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lIns="0" tIns="0" rIns="0" bIns="0"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eaLnBrk="1" hangingPunct="1">
                  <a:lnSpc>
                    <a:spcPct val="180000"/>
                  </a:lnSpc>
                </a:pPr>
                <a:r>
                  <a:rPr lang="zh-CN" altLang="en-US" sz="2800" b="1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结构：</a:t>
                </a:r>
                <a:endParaRPr lang="en-US" altLang="zh-CN" sz="28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lvl="0" eaLnBrk="1" hangingPunct="1">
                  <a:lnSpc>
                    <a:spcPct val="180000"/>
                  </a:lnSpc>
                </a:pPr>
                <a:r>
                  <a:rPr lang="zh-CN" altLang="en-US" sz="2800" b="1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关键笔画：</a:t>
                </a:r>
                <a:endParaRPr lang="en-US" altLang="zh-CN" sz="28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9941" name="文本框 5"/>
              <p:cNvSpPr txBox="1"/>
              <p:nvPr/>
            </p:nvSpPr>
            <p:spPr>
              <a:xfrm>
                <a:off x="5029311" y="885001"/>
                <a:ext cx="1539975" cy="517254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lIns="0" tIns="0" rIns="0" bIns="0"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eaLnBrk="1" hangingPunct="1">
                  <a:lnSpc>
                    <a:spcPct val="120000"/>
                  </a:lnSpc>
                </a:pPr>
                <a:r>
                  <a:rPr lang="zh-CN" altLang="en-US" sz="28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上下</a:t>
                </a:r>
                <a:endParaRPr lang="zh-CN" altLang="en-US" sz="2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9942" name="文本框 9"/>
            <p:cNvSpPr txBox="1"/>
            <p:nvPr/>
          </p:nvSpPr>
          <p:spPr>
            <a:xfrm>
              <a:off x="5430332" y="1783334"/>
              <a:ext cx="3460975" cy="155176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lIns="0" tIns="0" rIns="0" bIns="0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zh-CN" altLang="en-US" sz="2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要注意写好</a:t>
              </a:r>
              <a:r>
                <a:rPr lang="zh-CN" altLang="en-US" sz="2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禾</a:t>
              </a:r>
              <a:r>
                <a:rPr lang="zh-CN" altLang="en-US" sz="2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endPara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eaLnBrk="1" hangingPunct="1">
                <a:lnSpc>
                  <a:spcPct val="120000"/>
                </a:lnSpc>
              </a:pPr>
              <a:r>
                <a:rPr lang="zh-CN" altLang="en-US" sz="2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的点和</a:t>
              </a:r>
              <a:r>
                <a:rPr lang="zh-CN" altLang="en-US" sz="2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女</a:t>
              </a:r>
              <a:r>
                <a:rPr lang="zh-CN" altLang="en-US" sz="2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2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endPara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eaLnBrk="1" hangingPunct="1">
                <a:lnSpc>
                  <a:spcPct val="120000"/>
                </a:lnSpc>
              </a:pPr>
              <a:r>
                <a:rPr lang="zh-CN" altLang="en-US" sz="2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撇点。</a:t>
              </a:r>
              <a:endPara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9943" name="图片 7"/>
          <p:cNvPicPr>
            <a:picLocks noChangeAspect="1"/>
          </p:cNvPicPr>
          <p:nvPr/>
        </p:nvPicPr>
        <p:blipFill>
          <a:blip r:embed="rId4"/>
          <a:srcRect l="63201" t="5101" r="9143" b="-2481"/>
          <a:stretch>
            <a:fillRect/>
          </a:stretch>
        </p:blipFill>
        <p:spPr>
          <a:xfrm>
            <a:off x="6530975" y="263525"/>
            <a:ext cx="2008188" cy="47164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480" fill="hold"/>
                                        <p:tgtEl>
                                          <p:spTgt spid="399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39937"/>
                </p:tgtEl>
              </p:cMediaNode>
            </p:vide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99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399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937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1" name="弦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28663" y="1265238"/>
            <a:ext cx="2108200" cy="20669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40962" name="组合 10"/>
          <p:cNvGrpSpPr/>
          <p:nvPr/>
        </p:nvGrpSpPr>
        <p:grpSpPr>
          <a:xfrm>
            <a:off x="3113088" y="1617663"/>
            <a:ext cx="5005387" cy="1933575"/>
            <a:chOff x="3761761" y="763805"/>
            <a:chExt cx="5006458" cy="1933487"/>
          </a:xfrm>
        </p:grpSpPr>
        <p:grpSp>
          <p:nvGrpSpPr>
            <p:cNvPr id="40963" name="组合 2"/>
            <p:cNvGrpSpPr/>
            <p:nvPr/>
          </p:nvGrpSpPr>
          <p:grpSpPr>
            <a:xfrm>
              <a:off x="3761761" y="763805"/>
              <a:ext cx="4464348" cy="1550917"/>
              <a:chOff x="4081511" y="692844"/>
              <a:chExt cx="4464348" cy="1550917"/>
            </a:xfrm>
          </p:grpSpPr>
          <p:sp>
            <p:nvSpPr>
              <p:cNvPr id="40964" name="文本框 3"/>
              <p:cNvSpPr txBox="1"/>
              <p:nvPr/>
            </p:nvSpPr>
            <p:spPr>
              <a:xfrm>
                <a:off x="4081511" y="692844"/>
                <a:ext cx="4464348" cy="1550917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lIns="0" tIns="0" rIns="0" bIns="0"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eaLnBrk="1" hangingPunct="1">
                  <a:lnSpc>
                    <a:spcPct val="180000"/>
                  </a:lnSpc>
                </a:pPr>
                <a:r>
                  <a:rPr lang="zh-CN" altLang="en-US" sz="2800" b="1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结构：</a:t>
                </a:r>
                <a:endParaRPr lang="en-US" altLang="zh-CN" sz="28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lvl="0" eaLnBrk="1" hangingPunct="1">
                  <a:lnSpc>
                    <a:spcPct val="180000"/>
                  </a:lnSpc>
                </a:pPr>
                <a:r>
                  <a:rPr lang="zh-CN" altLang="en-US" sz="2800" b="1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关键笔画：</a:t>
                </a:r>
                <a:endParaRPr lang="en-US" altLang="zh-CN" sz="28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0965" name="文本框 5"/>
              <p:cNvSpPr txBox="1"/>
              <p:nvPr/>
            </p:nvSpPr>
            <p:spPr>
              <a:xfrm>
                <a:off x="5018336" y="853153"/>
                <a:ext cx="1541792" cy="449182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lIns="0" tIns="0" rIns="0" bIns="0"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eaLnBrk="1" hangingPunct="1">
                  <a:lnSpc>
                    <a:spcPct val="120000"/>
                  </a:lnSpc>
                </a:pPr>
                <a:r>
                  <a:rPr lang="zh-CN" altLang="en-US" sz="28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左右</a:t>
                </a:r>
                <a:endParaRPr lang="zh-CN" altLang="en-US" sz="2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0966" name="文本框 9"/>
            <p:cNvSpPr txBox="1"/>
            <p:nvPr/>
          </p:nvSpPr>
          <p:spPr>
            <a:xfrm>
              <a:off x="5432168" y="1732007"/>
              <a:ext cx="3336051" cy="96528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lIns="0" tIns="0" rIns="0" bIns="0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zh-CN" altLang="en-US" sz="2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书写时注意左右</a:t>
              </a:r>
              <a:endPara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eaLnBrk="1" hangingPunct="1">
                <a:lnSpc>
                  <a:spcPct val="120000"/>
                </a:lnSpc>
              </a:pPr>
              <a:r>
                <a:rPr lang="zh-CN" altLang="en-US" sz="2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比例。</a:t>
              </a:r>
              <a:endPara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0967" name="图片 7"/>
          <p:cNvPicPr>
            <a:picLocks noChangeAspect="1"/>
          </p:cNvPicPr>
          <p:nvPr/>
        </p:nvPicPr>
        <p:blipFill>
          <a:blip r:embed="rId4"/>
          <a:srcRect l="63201" t="5101" r="9143" b="-2481"/>
          <a:stretch>
            <a:fillRect/>
          </a:stretch>
        </p:blipFill>
        <p:spPr>
          <a:xfrm>
            <a:off x="6530975" y="263525"/>
            <a:ext cx="2008188" cy="47164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20" fill="hold"/>
                                        <p:tgtEl>
                                          <p:spTgt spid="409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40961"/>
                </p:tgtEl>
              </p:cMediaNode>
            </p:vide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09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409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61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TextBox 1"/>
          <p:cNvSpPr txBox="1"/>
          <p:nvPr/>
        </p:nvSpPr>
        <p:spPr>
          <a:xfrm>
            <a:off x="660400" y="1998663"/>
            <a:ext cx="1247775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伯牙：</a:t>
            </a: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86" name="TextBox 3"/>
          <p:cNvSpPr txBox="1"/>
          <p:nvPr/>
        </p:nvSpPr>
        <p:spPr>
          <a:xfrm>
            <a:off x="1773238" y="1990725"/>
            <a:ext cx="2281237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志在太山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87" name="TextBox 21"/>
          <p:cNvSpPr txBox="1"/>
          <p:nvPr/>
        </p:nvSpPr>
        <p:spPr>
          <a:xfrm>
            <a:off x="1889125" y="3209925"/>
            <a:ext cx="1470025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巍巍乎若太山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88" name="左大括号 29"/>
          <p:cNvSpPr/>
          <p:nvPr/>
        </p:nvSpPr>
        <p:spPr>
          <a:xfrm flipH="1">
            <a:off x="7023100" y="2227263"/>
            <a:ext cx="227013" cy="2027237"/>
          </a:xfrm>
          <a:prstGeom prst="leftBrace">
            <a:avLst>
              <a:gd name="adj1" fmla="val 80701"/>
              <a:gd name="adj2" fmla="val 50000"/>
            </a:avLst>
          </a:prstGeom>
          <a:noFill/>
          <a:ln w="25400">
            <a:solidFill>
              <a:srgbClr val="D98D09"/>
            </a:solidFill>
            <a:round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3000">
              <a:ea typeface="楷体" panose="02010609060101010101" pitchFamily="49" charset="-122"/>
            </a:endParaRPr>
          </a:p>
        </p:txBody>
      </p:sp>
      <p:grpSp>
        <p:nvGrpSpPr>
          <p:cNvPr id="41989" name="组合 5"/>
          <p:cNvGrpSpPr/>
          <p:nvPr/>
        </p:nvGrpSpPr>
        <p:grpSpPr>
          <a:xfrm>
            <a:off x="6281738" y="561975"/>
            <a:ext cx="2093912" cy="1379538"/>
            <a:chOff x="3125774" y="491332"/>
            <a:chExt cx="1873259" cy="1534438"/>
          </a:xfrm>
        </p:grpSpPr>
        <p:pic>
          <p:nvPicPr>
            <p:cNvPr id="41990" name="图片 4"/>
            <p:cNvPicPr>
              <a:picLocks noGrp="1"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865781" y="160748"/>
              <a:ext cx="2404342" cy="2202068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41991" name="TextBox 1"/>
            <p:cNvSpPr txBox="1"/>
            <p:nvPr/>
          </p:nvSpPr>
          <p:spPr>
            <a:xfrm>
              <a:off x="3125774" y="491332"/>
              <a:ext cx="1696135" cy="56532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伯牙鼓琴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1992" name="TextBox 1"/>
          <p:cNvSpPr txBox="1"/>
          <p:nvPr/>
        </p:nvSpPr>
        <p:spPr>
          <a:xfrm>
            <a:off x="390525" y="3209925"/>
            <a:ext cx="1631950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锺子期：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93" name="TextBox 3"/>
          <p:cNvSpPr txBox="1"/>
          <p:nvPr/>
        </p:nvSpPr>
        <p:spPr>
          <a:xfrm>
            <a:off x="3576638" y="1990725"/>
            <a:ext cx="2281237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志在流水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94" name="TextBox 3"/>
          <p:cNvSpPr txBox="1"/>
          <p:nvPr/>
        </p:nvSpPr>
        <p:spPr>
          <a:xfrm>
            <a:off x="5338763" y="1990725"/>
            <a:ext cx="2281237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破琴绝弦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95" name="TextBox 21"/>
          <p:cNvSpPr txBox="1"/>
          <p:nvPr/>
        </p:nvSpPr>
        <p:spPr>
          <a:xfrm>
            <a:off x="3695700" y="3209925"/>
            <a:ext cx="1470025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汤汤乎若流水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96" name="TextBox 21"/>
          <p:cNvSpPr txBox="1"/>
          <p:nvPr/>
        </p:nvSpPr>
        <p:spPr>
          <a:xfrm>
            <a:off x="5907088" y="3248025"/>
            <a:ext cx="990600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死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97" name="箭头: 下 20"/>
          <p:cNvSpPr/>
          <p:nvPr/>
        </p:nvSpPr>
        <p:spPr>
          <a:xfrm>
            <a:off x="2543175" y="2678113"/>
            <a:ext cx="161925" cy="417513"/>
          </a:xfrm>
          <a:prstGeom prst="downArrow">
            <a:avLst/>
          </a:prstGeom>
          <a:solidFill>
            <a:srgbClr val="D98D09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  <p:sp>
        <p:nvSpPr>
          <p:cNvPr id="41998" name="箭头: 下 22"/>
          <p:cNvSpPr/>
          <p:nvPr/>
        </p:nvSpPr>
        <p:spPr>
          <a:xfrm>
            <a:off x="4343400" y="2678113"/>
            <a:ext cx="161925" cy="417513"/>
          </a:xfrm>
          <a:prstGeom prst="downArrow">
            <a:avLst/>
          </a:prstGeom>
          <a:solidFill>
            <a:srgbClr val="D98D09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  <p:sp>
        <p:nvSpPr>
          <p:cNvPr id="41999" name="箭头: 下 23"/>
          <p:cNvSpPr/>
          <p:nvPr/>
        </p:nvSpPr>
        <p:spPr>
          <a:xfrm rot="10800000">
            <a:off x="6119813" y="2697163"/>
            <a:ext cx="161925" cy="417513"/>
          </a:xfrm>
          <a:prstGeom prst="downArrow">
            <a:avLst/>
          </a:prstGeom>
          <a:solidFill>
            <a:srgbClr val="D98D09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  <p:grpSp>
        <p:nvGrpSpPr>
          <p:cNvPr id="42000" name="组合 1"/>
          <p:cNvGrpSpPr/>
          <p:nvPr/>
        </p:nvGrpSpPr>
        <p:grpSpPr>
          <a:xfrm>
            <a:off x="7270750" y="2251075"/>
            <a:ext cx="1260475" cy="1925638"/>
            <a:chOff x="7824876" y="2251868"/>
            <a:chExt cx="1261158" cy="1924845"/>
          </a:xfrm>
        </p:grpSpPr>
        <p:sp>
          <p:nvSpPr>
            <p:cNvPr id="42001" name="TextBox 30"/>
            <p:cNvSpPr txBox="1"/>
            <p:nvPr/>
          </p:nvSpPr>
          <p:spPr>
            <a:xfrm>
              <a:off x="7824876" y="2261389"/>
              <a:ext cx="665502" cy="191532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vert="eaVert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zh-CN" altLang="en-US" sz="30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知音难觅</a:t>
              </a:r>
              <a:endParaRPr lang="zh-CN" altLang="en-US" sz="3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002" name="TextBox 30"/>
            <p:cNvSpPr txBox="1"/>
            <p:nvPr/>
          </p:nvSpPr>
          <p:spPr>
            <a:xfrm>
              <a:off x="8420532" y="2251868"/>
              <a:ext cx="665502" cy="191532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vert="eaVert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zh-CN" altLang="en-US" sz="30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高山流水</a:t>
              </a:r>
              <a:endParaRPr lang="zh-CN" altLang="en-US" sz="3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2003" name="图片 24"/>
          <p:cNvPicPr>
            <a:picLocks noChangeAspect="1"/>
          </p:cNvPicPr>
          <p:nvPr/>
        </p:nvPicPr>
        <p:blipFill>
          <a:blip r:embed="rId2"/>
          <a:srcRect t="37853" b="39646"/>
          <a:stretch>
            <a:fillRect/>
          </a:stretch>
        </p:blipFill>
        <p:spPr>
          <a:xfrm>
            <a:off x="103188" y="0"/>
            <a:ext cx="3430587" cy="1171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2004" name="文本框 5"/>
          <p:cNvSpPr txBox="1"/>
          <p:nvPr/>
        </p:nvSpPr>
        <p:spPr>
          <a:xfrm>
            <a:off x="857250" y="508000"/>
            <a:ext cx="1831975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1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1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42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5" grpId="0"/>
      <p:bldP spid="41986" grpId="0"/>
      <p:bldP spid="41987" grpId="0"/>
      <p:bldP spid="41988" grpId="0" animBg="1"/>
      <p:bldP spid="41992" grpId="0"/>
      <p:bldP spid="41993" grpId="0"/>
      <p:bldP spid="41994" grpId="0"/>
      <p:bldP spid="41995" grpId="0"/>
      <p:bldP spid="41996" grpId="0"/>
      <p:bldP spid="41997" grpId="0" animBg="1"/>
      <p:bldP spid="41998" grpId="0" animBg="1"/>
      <p:bldP spid="4199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09" name="Picture 11" descr="C:\Documents and Settings\Administrator\桌面\42a98226cffc1e171138df1f4a90f603738de91d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2325" y="1778000"/>
            <a:ext cx="2349500" cy="23447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sp>
        <p:nvSpPr>
          <p:cNvPr id="43010" name="Text Box 5"/>
          <p:cNvSpPr txBox="1"/>
          <p:nvPr/>
        </p:nvSpPr>
        <p:spPr>
          <a:xfrm>
            <a:off x="596900" y="1624013"/>
            <a:ext cx="5370513" cy="26527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790575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唐代著名画家戴嵩画了一幅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斗牛图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。几百年后，关于这幅图，苏轼写了一篇文章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书戴嵩画牛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3011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8" y="-249237"/>
            <a:ext cx="3875087" cy="24209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3012" name="文本框 5"/>
          <p:cNvSpPr txBox="1"/>
          <p:nvPr/>
        </p:nvSpPr>
        <p:spPr>
          <a:xfrm>
            <a:off x="984250" y="665163"/>
            <a:ext cx="162718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3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3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4034" name="标题 1"/>
          <p:cNvSpPr txBox="1"/>
          <p:nvPr/>
        </p:nvSpPr>
        <p:spPr>
          <a:xfrm>
            <a:off x="4022725" y="665163"/>
            <a:ext cx="3906838" cy="769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书 戴嵩画牛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35" name="文本框 4"/>
          <p:cNvSpPr txBox="1"/>
          <p:nvPr/>
        </p:nvSpPr>
        <p:spPr>
          <a:xfrm>
            <a:off x="4908550" y="727075"/>
            <a:ext cx="665163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sz="400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grpSp>
        <p:nvGrpSpPr>
          <p:cNvPr id="44036" name="组合 6"/>
          <p:cNvGrpSpPr/>
          <p:nvPr/>
        </p:nvGrpSpPr>
        <p:grpSpPr>
          <a:xfrm>
            <a:off x="5186363" y="1997075"/>
            <a:ext cx="3906837" cy="2524125"/>
            <a:chOff x="1982619" y="172144"/>
            <a:chExt cx="11967114" cy="2521108"/>
          </a:xfrm>
        </p:grpSpPr>
        <p:sp>
          <p:nvSpPr>
            <p:cNvPr id="44037" name="圆角矩形标注 3"/>
            <p:cNvSpPr/>
            <p:nvPr/>
          </p:nvSpPr>
          <p:spPr>
            <a:xfrm>
              <a:off x="1982619" y="172144"/>
              <a:ext cx="11967114" cy="2062869"/>
            </a:xfrm>
            <a:prstGeom prst="wedgeRoundRectCallout">
              <a:avLst>
                <a:gd name="adj1" fmla="val -55213"/>
                <a:gd name="adj2" fmla="val -83157"/>
                <a:gd name="adj3" fmla="val 16667"/>
              </a:avLst>
            </a:prstGeom>
            <a:solidFill>
              <a:srgbClr val="FFFFFF"/>
            </a:solidFill>
            <a:ln>
              <a:solidFill>
                <a:srgbClr val="BE954C"/>
              </a:solidFill>
              <a:round/>
            </a:ln>
            <a:effectLst>
              <a:outerShdw blurRad="40000" dist="20000" dir="5400000">
                <a:srgbClr val="000000">
                  <a:alpha val="37999"/>
                </a:srgbClr>
              </a:outerShdw>
            </a:effec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0">
                <a:lnSpc>
                  <a:spcPct val="120000"/>
                </a:lnSpc>
              </a:pPr>
              <a:endParaRPr lang="zh-CN" altLang="en-US" sz="1800">
                <a:solidFill>
                  <a:srgbClr val="000000"/>
                </a:solidFill>
                <a:ea typeface="楷体" panose="02010609060101010101" pitchFamily="49" charset="-122"/>
              </a:endParaRPr>
            </a:p>
          </p:txBody>
        </p:sp>
        <p:sp>
          <p:nvSpPr>
            <p:cNvPr id="44038" name="矩形 8"/>
            <p:cNvSpPr/>
            <p:nvPr/>
          </p:nvSpPr>
          <p:spPr>
            <a:xfrm>
              <a:off x="2084734" y="240320"/>
              <a:ext cx="11864999" cy="245293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zh-CN" altLang="en-US" sz="3200" b="1">
                  <a:solidFill>
                    <a:srgbClr val="BE954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书：书写。</a:t>
              </a:r>
              <a:endParaRPr lang="en-US" altLang="zh-CN" sz="3200" b="1">
                <a:solidFill>
                  <a:srgbClr val="BE954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eaLnBrk="1" hangingPunct="1">
                <a:lnSpc>
                  <a:spcPct val="120000"/>
                </a:lnSpc>
              </a:pPr>
              <a:r>
                <a:rPr lang="zh-CN" altLang="en-US" sz="3200" b="1">
                  <a:solidFill>
                    <a:srgbClr val="BE954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书戴嵩画牛：书写戴嵩画牛的故事。</a:t>
              </a:r>
              <a:endParaRPr lang="en-US" altLang="zh-CN" sz="3200" b="1">
                <a:solidFill>
                  <a:srgbClr val="BE954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eaLnBrk="1" hangingPunct="1">
                <a:lnSpc>
                  <a:spcPct val="120000"/>
                </a:lnSpc>
              </a:pPr>
              <a:endParaRPr lang="zh-CN" altLang="en-US" sz="3200" b="1">
                <a:solidFill>
                  <a:srgbClr val="BE954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文本框 5"/>
          <p:cNvSpPr txBox="1">
            <a:spLocks noChangeArrowheads="1"/>
          </p:cNvSpPr>
          <p:nvPr/>
        </p:nvSpPr>
        <p:spPr bwMode="auto">
          <a:xfrm>
            <a:off x="568325" y="1250950"/>
            <a:ext cx="8285163" cy="335438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457200" indent="-4572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457200" lvl="0" indent="-457200" eaLnBrk="1" hangingPunct="0">
              <a:lnSpc>
                <a:spcPct val="120000"/>
              </a:lnSpc>
              <a:spcBef>
                <a:spcPts val="1200"/>
              </a:spcBef>
              <a:buClrTx/>
              <a:buFont typeface="Wingdings" panose="05000000000000000000" pitchFamily="2" charset="2"/>
              <a:buChar char="l"/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朗读课文，借助拼音读准生字字音，注意多音字的读音。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lvl="0" indent="-457200" eaLnBrk="1" hangingPunct="0">
              <a:lnSpc>
                <a:spcPct val="120000"/>
              </a:lnSpc>
              <a:spcBef>
                <a:spcPts val="1200"/>
              </a:spcBef>
              <a:buClrTx/>
              <a:buFont typeface="Wingdings" panose="05000000000000000000" pitchFamily="2" charset="2"/>
              <a:buChar char="l"/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用</a:t>
            </a: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en-US" altLang="zh-CN" sz="3200" b="1" spc="0">
                <a:latin typeface="宋体" panose="02010600030101010101" pitchFamily="2" charset="-122"/>
              </a:rPr>
              <a:t>/</a:t>
            </a:r>
            <a:r>
              <a:rPr lang="en-US" altLang="zh-CN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画出长句子的停顿，多读两遍。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lvl="0" indent="-457200" eaLnBrk="1" hangingPunct="0">
              <a:lnSpc>
                <a:spcPct val="120000"/>
              </a:lnSpc>
              <a:spcBef>
                <a:spcPts val="1200"/>
              </a:spcBef>
              <a:buClrTx/>
              <a:buFont typeface="Wingdings" panose="05000000000000000000" pitchFamily="2" charset="2"/>
              <a:buChar char="l"/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同桌互相听读，纠正读得不准的字音和不恰当的停顿。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pic>
        <p:nvPicPr>
          <p:cNvPr id="45058" name="图片 7"/>
          <p:cNvPicPr>
            <a:picLocks noChangeAspect="1"/>
          </p:cNvPicPr>
          <p:nvPr/>
        </p:nvPicPr>
        <p:blipFill>
          <a:blip r:embed="rId1"/>
          <a:srcRect t="37853" b="39646"/>
          <a:stretch>
            <a:fillRect/>
          </a:stretch>
        </p:blipFill>
        <p:spPr>
          <a:xfrm>
            <a:off x="2720975" y="-60325"/>
            <a:ext cx="3430588" cy="1171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5059" name="文本框 5"/>
          <p:cNvSpPr txBox="1"/>
          <p:nvPr/>
        </p:nvSpPr>
        <p:spPr>
          <a:xfrm>
            <a:off x="3519488" y="431800"/>
            <a:ext cx="1833562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多样读文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文本框 5"/>
          <p:cNvSpPr txBox="1"/>
          <p:nvPr/>
        </p:nvSpPr>
        <p:spPr>
          <a:xfrm>
            <a:off x="868363" y="1552575"/>
            <a:ext cx="7473950" cy="2193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790575" eaLnBrk="1" hangingPunct="1">
              <a:lnSpc>
                <a:spcPct val="150000"/>
              </a:lnSpc>
              <a:spcBef>
                <a:spcPts val="12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蜀中 有杜处士，好书画，所宝 以百数。有戴嵩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牛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一轴，尤所爱，锦囊玉轴，常以自随。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82" name="文本框 3"/>
          <p:cNvSpPr txBox="1">
            <a:spLocks noChangeArrowheads="1"/>
          </p:cNvSpPr>
          <p:nvPr/>
        </p:nvSpPr>
        <p:spPr bwMode="auto">
          <a:xfrm>
            <a:off x="1533525" y="1196975"/>
            <a:ext cx="1114425" cy="58420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0" hangingPunct="0"/>
            <a:r>
              <a:rPr lang="en-US" altLang="zh-CN" sz="3200" b="1" spc="0">
                <a:solidFill>
                  <a:srgbClr val="FF0000"/>
                </a:solidFill>
                <a:latin typeface="宋体" panose="02010600030101010101" pitchFamily="2" charset="-122"/>
              </a:rPr>
              <a:t>shǔ</a:t>
            </a:r>
            <a:endParaRPr lang="zh-CN" altLang="en-US" sz="32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083" name="文本框 5"/>
          <p:cNvSpPr txBox="1">
            <a:spLocks noChangeArrowheads="1"/>
          </p:cNvSpPr>
          <p:nvPr/>
        </p:nvSpPr>
        <p:spPr bwMode="auto">
          <a:xfrm>
            <a:off x="3387725" y="1185863"/>
            <a:ext cx="1058863" cy="58420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0" hangingPunct="0"/>
            <a:r>
              <a:rPr lang="en-US" altLang="zh-CN" sz="3200" b="1" spc="0">
                <a:solidFill>
                  <a:srgbClr val="FF0000"/>
                </a:solidFill>
                <a:latin typeface="宋体" panose="02010600030101010101" pitchFamily="2" charset="-122"/>
              </a:rPr>
              <a:t>chǔ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084" name="文本框 7"/>
          <p:cNvSpPr txBox="1">
            <a:spLocks noChangeArrowheads="1"/>
          </p:cNvSpPr>
          <p:nvPr/>
        </p:nvSpPr>
        <p:spPr bwMode="auto">
          <a:xfrm>
            <a:off x="4624388" y="1195388"/>
            <a:ext cx="1217613" cy="58420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0" hangingPunct="0"/>
            <a:r>
              <a:rPr lang="en-US" altLang="zh-CN" sz="3200" b="1" spc="0">
                <a:solidFill>
                  <a:srgbClr val="FF0000"/>
                </a:solidFill>
                <a:latin typeface="宋体" panose="02010600030101010101" pitchFamily="2" charset="-122"/>
              </a:rPr>
              <a:t>h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o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085" name="文本框 9"/>
          <p:cNvSpPr txBox="1">
            <a:spLocks noChangeArrowheads="1"/>
          </p:cNvSpPr>
          <p:nvPr/>
        </p:nvSpPr>
        <p:spPr bwMode="auto">
          <a:xfrm>
            <a:off x="1201738" y="2000250"/>
            <a:ext cx="1193800" cy="58420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0" hangingPunct="0"/>
            <a:r>
              <a:rPr lang="en-US" altLang="zh-CN" sz="3200" b="1" spc="0">
                <a:solidFill>
                  <a:srgbClr val="FF0000"/>
                </a:solidFill>
                <a:latin typeface="宋体" panose="02010600030101010101" pitchFamily="2" charset="-122"/>
              </a:rPr>
              <a:t>shǔ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086" name="文本框 11"/>
          <p:cNvSpPr txBox="1">
            <a:spLocks noChangeArrowheads="1"/>
          </p:cNvSpPr>
          <p:nvPr/>
        </p:nvSpPr>
        <p:spPr bwMode="auto">
          <a:xfrm>
            <a:off x="1533525" y="2740025"/>
            <a:ext cx="1327150" cy="58420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0" hangingPunct="0"/>
            <a:r>
              <a:rPr lang="en-US" altLang="zh-CN" sz="3200" b="1" spc="0">
                <a:solidFill>
                  <a:srgbClr val="FF0000"/>
                </a:solidFill>
                <a:latin typeface="宋体" panose="02010600030101010101" pitchFamily="2" charset="-122"/>
              </a:rPr>
              <a:t>zh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ó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u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087" name="文本框 13"/>
          <p:cNvSpPr txBox="1">
            <a:spLocks noChangeArrowheads="1"/>
          </p:cNvSpPr>
          <p:nvPr/>
        </p:nvSpPr>
        <p:spPr bwMode="auto">
          <a:xfrm>
            <a:off x="7505700" y="1987550"/>
            <a:ext cx="1169988" cy="58420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0" hangingPunct="0"/>
            <a:r>
              <a:rPr lang="en-US" altLang="zh-CN" sz="3200" b="1" spc="0">
                <a:solidFill>
                  <a:srgbClr val="FF0000"/>
                </a:solidFill>
                <a:latin typeface="宋体" panose="02010600030101010101" pitchFamily="2" charset="-122"/>
              </a:rPr>
              <a:t>jǐn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088" name="文本框 29"/>
          <p:cNvSpPr txBox="1"/>
          <p:nvPr/>
        </p:nvSpPr>
        <p:spPr>
          <a:xfrm>
            <a:off x="2447925" y="1706563"/>
            <a:ext cx="401638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6089" name="文本框 31"/>
          <p:cNvSpPr txBox="1"/>
          <p:nvPr/>
        </p:nvSpPr>
        <p:spPr>
          <a:xfrm>
            <a:off x="7199313" y="1706563"/>
            <a:ext cx="403225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90" name="文本框 33"/>
          <p:cNvSpPr txBox="1"/>
          <p:nvPr/>
        </p:nvSpPr>
        <p:spPr>
          <a:xfrm>
            <a:off x="4446588" y="2400300"/>
            <a:ext cx="52863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6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46083" grpId="0"/>
      <p:bldP spid="46084" grpId="0"/>
      <p:bldP spid="46085" grpId="0"/>
      <p:bldP spid="46087" grpId="0"/>
      <p:bldP spid="46088" grpId="0"/>
      <p:bldP spid="46089" grpId="0"/>
      <p:bldP spid="4609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文本框 5"/>
          <p:cNvSpPr txBox="1"/>
          <p:nvPr/>
        </p:nvSpPr>
        <p:spPr>
          <a:xfrm>
            <a:off x="596900" y="736600"/>
            <a:ext cx="7950200" cy="3670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790575" eaLnBrk="1" hangingPunct="1">
              <a:lnSpc>
                <a:spcPct val="150000"/>
              </a:lnSpc>
              <a:spcBef>
                <a:spcPts val="12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一日 曝书画，有一牧童见之，拊掌大笑，曰：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此画斗牛也。牛斗，力在角，尾搐入两股间，今 乃掉尾而斗，谬矣。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处士 笑而然之。古语有云：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耕 当问奴，织当问婢。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不可改也。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106" name="文本框 2"/>
          <p:cNvSpPr txBox="1">
            <a:spLocks noChangeArrowheads="1"/>
          </p:cNvSpPr>
          <p:nvPr/>
        </p:nvSpPr>
        <p:spPr bwMode="auto">
          <a:xfrm>
            <a:off x="2397125" y="344488"/>
            <a:ext cx="849313" cy="58420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0" hangingPunct="0"/>
            <a:r>
              <a:rPr lang="en-US" altLang="zh-CN" sz="3200" b="1" spc="0">
                <a:solidFill>
                  <a:srgbClr val="FF0000"/>
                </a:solidFill>
                <a:latin typeface="宋体" panose="02010600030101010101" pitchFamily="2" charset="-122"/>
              </a:rPr>
              <a:t>p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ù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107" name="文本框 3"/>
          <p:cNvSpPr txBox="1">
            <a:spLocks noChangeArrowheads="1"/>
          </p:cNvSpPr>
          <p:nvPr/>
        </p:nvSpPr>
        <p:spPr bwMode="auto">
          <a:xfrm>
            <a:off x="6888163" y="344488"/>
            <a:ext cx="941388" cy="58420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0" hangingPunct="0"/>
            <a:r>
              <a:rPr lang="en-US" altLang="zh-CN" sz="3200" b="1" spc="0">
                <a:solidFill>
                  <a:srgbClr val="FF0000"/>
                </a:solidFill>
                <a:latin typeface="宋体" panose="02010600030101010101" pitchFamily="2" charset="-122"/>
              </a:rPr>
              <a:t>fǔ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108" name="文本框 4"/>
          <p:cNvSpPr txBox="1">
            <a:spLocks noChangeArrowheads="1"/>
          </p:cNvSpPr>
          <p:nvPr/>
        </p:nvSpPr>
        <p:spPr bwMode="auto">
          <a:xfrm>
            <a:off x="515938" y="1924050"/>
            <a:ext cx="1219200" cy="58420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0" hangingPunct="0"/>
            <a:r>
              <a:rPr lang="en-US" altLang="zh-CN" sz="3200" b="1" spc="0">
                <a:solidFill>
                  <a:srgbClr val="FF0000"/>
                </a:solidFill>
                <a:latin typeface="宋体" panose="02010600030101010101" pitchFamily="2" charset="-122"/>
              </a:rPr>
              <a:t>ch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ù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109" name="文本框 5"/>
          <p:cNvSpPr txBox="1">
            <a:spLocks noChangeArrowheads="1"/>
          </p:cNvSpPr>
          <p:nvPr/>
        </p:nvSpPr>
        <p:spPr bwMode="auto">
          <a:xfrm>
            <a:off x="5891213" y="1924050"/>
            <a:ext cx="1182688" cy="58420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0" hangingPunct="0"/>
            <a:r>
              <a:rPr lang="en-US" altLang="zh-CN" sz="3200" b="1" spc="0">
                <a:solidFill>
                  <a:srgbClr val="FF0000"/>
                </a:solidFill>
                <a:latin typeface="宋体" panose="02010600030101010101" pitchFamily="2" charset="-122"/>
              </a:rPr>
              <a:t>mi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ù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110" name="文本框 6"/>
          <p:cNvSpPr txBox="1">
            <a:spLocks noChangeArrowheads="1"/>
          </p:cNvSpPr>
          <p:nvPr/>
        </p:nvSpPr>
        <p:spPr bwMode="auto">
          <a:xfrm>
            <a:off x="6645275" y="1911350"/>
            <a:ext cx="858838" cy="58420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0" hangingPunct="0"/>
            <a:r>
              <a:rPr lang="en-US" altLang="zh-CN" sz="3200" b="1" spc="0">
                <a:solidFill>
                  <a:srgbClr val="FF0000"/>
                </a:solidFill>
                <a:latin typeface="宋体" panose="02010600030101010101" pitchFamily="2" charset="-122"/>
              </a:rPr>
              <a:t>yǐ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111" name="文本框 7"/>
          <p:cNvSpPr txBox="1">
            <a:spLocks noChangeArrowheads="1"/>
          </p:cNvSpPr>
          <p:nvPr/>
        </p:nvSpPr>
        <p:spPr bwMode="auto">
          <a:xfrm>
            <a:off x="7143750" y="2609850"/>
            <a:ext cx="850900" cy="58420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0" hangingPunct="0"/>
            <a:r>
              <a:rPr lang="en-US" altLang="zh-CN" sz="3200" b="1" spc="0">
                <a:solidFill>
                  <a:srgbClr val="FF0000"/>
                </a:solidFill>
                <a:latin typeface="宋体" panose="02010600030101010101" pitchFamily="2" charset="-122"/>
              </a:rPr>
              <a:t>n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ú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112" name="文本框 8"/>
          <p:cNvSpPr txBox="1">
            <a:spLocks noChangeArrowheads="1"/>
          </p:cNvSpPr>
          <p:nvPr/>
        </p:nvSpPr>
        <p:spPr bwMode="auto">
          <a:xfrm>
            <a:off x="1447800" y="3384550"/>
            <a:ext cx="900113" cy="58578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0" hangingPunct="0"/>
            <a:r>
              <a:rPr lang="en-US" altLang="zh-CN" sz="3200" b="1" spc="0">
                <a:solidFill>
                  <a:srgbClr val="FF0000"/>
                </a:solidFill>
                <a:latin typeface="宋体" panose="02010600030101010101" pitchFamily="2" charset="-122"/>
              </a:rPr>
              <a:t>b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ì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113" name="文本框 9"/>
          <p:cNvSpPr txBox="1"/>
          <p:nvPr/>
        </p:nvSpPr>
        <p:spPr>
          <a:xfrm>
            <a:off x="8326438" y="3074988"/>
            <a:ext cx="4032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7114" name="文本框 10"/>
          <p:cNvSpPr txBox="1"/>
          <p:nvPr/>
        </p:nvSpPr>
        <p:spPr>
          <a:xfrm>
            <a:off x="2170113" y="881063"/>
            <a:ext cx="4032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7115" name="文本框 11"/>
          <p:cNvSpPr txBox="1"/>
          <p:nvPr/>
        </p:nvSpPr>
        <p:spPr>
          <a:xfrm>
            <a:off x="8345488" y="1619250"/>
            <a:ext cx="40163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7116" name="文本框 12"/>
          <p:cNvSpPr txBox="1"/>
          <p:nvPr/>
        </p:nvSpPr>
        <p:spPr>
          <a:xfrm>
            <a:off x="3427413" y="2362200"/>
            <a:ext cx="4032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7117" name="文本框 13"/>
          <p:cNvSpPr txBox="1"/>
          <p:nvPr/>
        </p:nvSpPr>
        <p:spPr>
          <a:xfrm>
            <a:off x="1046163" y="3067050"/>
            <a:ext cx="401637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7118" name="文本框 14"/>
          <p:cNvSpPr txBox="1"/>
          <p:nvPr/>
        </p:nvSpPr>
        <p:spPr>
          <a:xfrm>
            <a:off x="6132513" y="3067050"/>
            <a:ext cx="401637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7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47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47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47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47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5" grpId="0"/>
      <p:bldP spid="47106" grpId="0"/>
      <p:bldP spid="47107" grpId="0"/>
      <p:bldP spid="47108" grpId="0"/>
      <p:bldP spid="47109" grpId="0"/>
      <p:bldP spid="47110" grpId="0"/>
      <p:bldP spid="47111" grpId="0"/>
      <p:bldP spid="47112" grpId="0"/>
      <p:bldP spid="47113" grpId="0"/>
      <p:bldP spid="47114" grpId="0"/>
      <p:bldP spid="47115" grpId="0"/>
      <p:bldP spid="47116" grpId="0"/>
      <p:bldP spid="47117" grpId="0"/>
      <p:bldP spid="4711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文本框 7"/>
          <p:cNvSpPr txBox="1">
            <a:spLocks noChangeArrowheads="1"/>
          </p:cNvSpPr>
          <p:nvPr/>
        </p:nvSpPr>
        <p:spPr bwMode="auto">
          <a:xfrm>
            <a:off x="658813" y="1854200"/>
            <a:ext cx="7554913" cy="1922463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790575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790575" eaLnBrk="1" hangingPunct="0">
              <a:lnSpc>
                <a:spcPct val="130000"/>
              </a:lnSpc>
              <a:spcBef>
                <a:spcPts val="1200"/>
              </a:spcBef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默读课文：借助注释及联系上下文说说课文的意思；用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标出不理解的词句，和同桌讨论。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pic>
        <p:nvPicPr>
          <p:cNvPr id="48130" name="图片 8"/>
          <p:cNvPicPr>
            <a:picLocks noChangeAspect="1"/>
          </p:cNvPicPr>
          <p:nvPr/>
        </p:nvPicPr>
        <p:blipFill>
          <a:blip r:embed="rId1"/>
          <a:srcRect t="37853" b="39646"/>
          <a:stretch>
            <a:fillRect/>
          </a:stretch>
        </p:blipFill>
        <p:spPr>
          <a:xfrm>
            <a:off x="2720975" y="-60325"/>
            <a:ext cx="3430588" cy="1171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8131" name="文本框 5"/>
          <p:cNvSpPr txBox="1"/>
          <p:nvPr/>
        </p:nvSpPr>
        <p:spPr>
          <a:xfrm>
            <a:off x="3519488" y="431800"/>
            <a:ext cx="1833562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理解文意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89" name="图片 2"/>
          <p:cNvPicPr>
            <a:picLocks noChangeAspect="1"/>
          </p:cNvPicPr>
          <p:nvPr/>
        </p:nvPicPr>
        <p:blipFill>
          <a:blip r:embed="rId1"/>
          <a:srcRect t="37853" b="39646"/>
          <a:stretch>
            <a:fillRect/>
          </a:stretch>
        </p:blipFill>
        <p:spPr>
          <a:xfrm>
            <a:off x="103188" y="0"/>
            <a:ext cx="3430587" cy="1171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2290" name="矩形 1"/>
          <p:cNvSpPr/>
          <p:nvPr/>
        </p:nvSpPr>
        <p:spPr>
          <a:xfrm>
            <a:off x="228600" y="1377950"/>
            <a:ext cx="7550150" cy="1930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790575" eaLnBrk="1" hangingPunct="1">
              <a:lnSpc>
                <a:spcPct val="150000"/>
              </a:lnSpc>
              <a:spcBef>
                <a:spcPts val="6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这首动人的乐曲叫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高山流水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，诉说着流传千年的知音难觅的感人故事。让我们一起来学习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伯牙鼓琴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的故事。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1" name="文本框 5"/>
          <p:cNvSpPr txBox="1"/>
          <p:nvPr/>
        </p:nvSpPr>
        <p:spPr>
          <a:xfrm>
            <a:off x="849313" y="479425"/>
            <a:ext cx="1833562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导入课题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文本框 5"/>
          <p:cNvSpPr txBox="1"/>
          <p:nvPr/>
        </p:nvSpPr>
        <p:spPr>
          <a:xfrm>
            <a:off x="752475" y="1811338"/>
            <a:ext cx="7761288" cy="1282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790575" eaLnBrk="1" hangingPunct="1">
              <a:lnSpc>
                <a:spcPct val="130000"/>
              </a:lnSpc>
              <a:spcBef>
                <a:spcPts val="12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此画斗牛也。牛斗，力在角，尾搐入两股间。今乃掉尾而斗，谬矣。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9154" name="图片 2"/>
          <p:cNvPicPr>
            <a:picLocks noChangeAspect="1"/>
          </p:cNvPicPr>
          <p:nvPr/>
        </p:nvPicPr>
        <p:blipFill>
          <a:blip r:embed="rId1"/>
          <a:srcRect t="37853" b="39646"/>
          <a:stretch>
            <a:fillRect/>
          </a:stretch>
        </p:blipFill>
        <p:spPr>
          <a:xfrm>
            <a:off x="2720975" y="-60325"/>
            <a:ext cx="3430588" cy="1171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9155" name="文本框 5"/>
          <p:cNvSpPr txBox="1"/>
          <p:nvPr/>
        </p:nvSpPr>
        <p:spPr>
          <a:xfrm>
            <a:off x="3519488" y="431800"/>
            <a:ext cx="1833562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理解文意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0177" name="图片 2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92675" y="414338"/>
            <a:ext cx="3046413" cy="204152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50178" name="图片 4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163" y="409575"/>
            <a:ext cx="3443287" cy="204628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50179" name="文本框 5"/>
          <p:cNvSpPr txBox="1">
            <a:spLocks noChangeArrowheads="1"/>
          </p:cNvSpPr>
          <p:nvPr/>
        </p:nvSpPr>
        <p:spPr bwMode="auto">
          <a:xfrm>
            <a:off x="180975" y="2571750"/>
            <a:ext cx="8180388" cy="64135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790575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790575" eaLnBrk="1" hangingPunct="0">
              <a:lnSpc>
                <a:spcPct val="130000"/>
              </a:lnSpc>
              <a:spcBef>
                <a:spcPts val="1200"/>
              </a:spcBef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哪一幅图是两牛打斗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尾搐入两股间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50180" name="矩形 9"/>
          <p:cNvSpPr/>
          <p:nvPr/>
        </p:nvSpPr>
        <p:spPr>
          <a:xfrm>
            <a:off x="1027113" y="3381375"/>
            <a:ext cx="7391400" cy="1281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  <a:spcBef>
                <a:spcPts val="12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第一幅图牛尾巴紧紧地夹在两腿中间。第二幅图牛尾巴翘起来摆动。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0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  <p:bldP spid="5018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1201" name="组合 10"/>
          <p:cNvGrpSpPr/>
          <p:nvPr/>
        </p:nvGrpSpPr>
        <p:grpSpPr>
          <a:xfrm>
            <a:off x="0" y="2582863"/>
            <a:ext cx="8801100" cy="1747837"/>
            <a:chOff x="51365" y="2270178"/>
            <a:chExt cx="8799952" cy="1747954"/>
          </a:xfrm>
        </p:grpSpPr>
        <p:grpSp>
          <p:nvGrpSpPr>
            <p:cNvPr id="51202" name="组合 9"/>
            <p:cNvGrpSpPr/>
            <p:nvPr/>
          </p:nvGrpSpPr>
          <p:grpSpPr>
            <a:xfrm>
              <a:off x="51365" y="2270178"/>
              <a:ext cx="8799952" cy="1747954"/>
              <a:chOff x="51365" y="2270178"/>
              <a:chExt cx="8799952" cy="1747954"/>
            </a:xfrm>
          </p:grpSpPr>
          <p:sp>
            <p:nvSpPr>
              <p:cNvPr id="51203" name="对话气泡: 圆角矩形 6"/>
              <p:cNvSpPr/>
              <p:nvPr/>
            </p:nvSpPr>
            <p:spPr>
              <a:xfrm>
                <a:off x="956122" y="2270178"/>
                <a:ext cx="7895195" cy="1747954"/>
              </a:xfrm>
              <a:prstGeom prst="wedgeRoundRectCallout">
                <a:avLst>
                  <a:gd name="adj1" fmla="val -57347"/>
                  <a:gd name="adj2" fmla="val -4509"/>
                  <a:gd name="adj3" fmla="val 16667"/>
                </a:avLst>
              </a:prstGeom>
              <a:solidFill>
                <a:srgbClr val="9BBB59">
                  <a:alpha val="50000"/>
                </a:srgbClr>
              </a:solidFill>
              <a:ln>
                <a:noFill/>
                <a:miter lim="800000"/>
              </a:ln>
            </p:spPr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hangingPunct="0"/>
                <a:endParaRPr lang="zh-CN" altLang="en-US" sz="1800">
                  <a:solidFill>
                    <a:srgbClr val="FFFFFF"/>
                  </a:solidFill>
                  <a:ea typeface="楷体" panose="02010609060101010101" pitchFamily="49" charset="-122"/>
                </a:endParaRPr>
              </a:p>
            </p:txBody>
          </p:sp>
          <p:pic>
            <p:nvPicPr>
              <p:cNvPr id="51204" name="图片 5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51365" y="2499930"/>
                <a:ext cx="1027307" cy="1035146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</p:grpSp>
        <p:sp>
          <p:nvSpPr>
            <p:cNvPr id="51205" name="矩形 7"/>
            <p:cNvSpPr/>
            <p:nvPr/>
          </p:nvSpPr>
          <p:spPr>
            <a:xfrm>
              <a:off x="956262" y="2270178"/>
              <a:ext cx="7895055" cy="169303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790575" eaLnBrk="1" hangingPunct="1">
                <a:lnSpc>
                  <a:spcPct val="130000"/>
                </a:lnSpc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这张画画的是斗牛啊！牛打斗的时候，力气用在角上，尾巴紧紧地夹在两腿中间，现在这幅画上的牛却是翘着尾巴在斗，错了。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1206" name="矩形 1"/>
          <p:cNvSpPr>
            <a:spLocks noChangeArrowheads="1"/>
          </p:cNvSpPr>
          <p:nvPr/>
        </p:nvSpPr>
        <p:spPr bwMode="auto">
          <a:xfrm>
            <a:off x="514350" y="1754188"/>
            <a:ext cx="7927975" cy="608013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000" b="1" spc="0">
                <a:solidFill>
                  <a:srgbClr val="84706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同学们可以用自己的话说说句子的意思吗？</a:t>
            </a:r>
            <a:endParaRPr lang="zh-CN" altLang="en-US" sz="3000" b="1">
              <a:solidFill>
                <a:srgbClr val="847067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07" name="文本框 5"/>
          <p:cNvSpPr txBox="1"/>
          <p:nvPr/>
        </p:nvSpPr>
        <p:spPr>
          <a:xfrm>
            <a:off x="436563" y="390525"/>
            <a:ext cx="8451850" cy="1281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  <a:spcBef>
                <a:spcPts val="12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此画斗牛也。牛斗，力在角，尾搐入两股间。今乃掉尾而斗，谬矣。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文本框 4"/>
          <p:cNvSpPr txBox="1"/>
          <p:nvPr/>
        </p:nvSpPr>
        <p:spPr>
          <a:xfrm>
            <a:off x="430213" y="1192213"/>
            <a:ext cx="7981950" cy="1281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  <a:spcBef>
                <a:spcPts val="12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自由读文，边读边思考：哪句话揭示了这篇短文蕴含的道理？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2226" name="图片 7"/>
          <p:cNvPicPr>
            <a:picLocks noChangeAspect="1"/>
          </p:cNvPicPr>
          <p:nvPr/>
        </p:nvPicPr>
        <p:blipFill>
          <a:blip r:embed="rId1"/>
          <a:srcRect t="1593" b="11897"/>
          <a:stretch>
            <a:fillRect/>
          </a:stretch>
        </p:blipFill>
        <p:spPr>
          <a:xfrm>
            <a:off x="0" y="-20637"/>
            <a:ext cx="9144000" cy="51641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2227" name="矩形: 圆角 8"/>
          <p:cNvSpPr/>
          <p:nvPr/>
        </p:nvSpPr>
        <p:spPr>
          <a:xfrm>
            <a:off x="242888" y="193675"/>
            <a:ext cx="8612188" cy="4756150"/>
          </a:xfrm>
          <a:prstGeom prst="roundRect">
            <a:avLst/>
          </a:prstGeom>
          <a:solidFill>
            <a:srgbClr val="FFFFFF">
              <a:alpha val="6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ea typeface="楷体" panose="02010609060101010101" pitchFamily="49" charset="-122"/>
            </a:endParaRPr>
          </a:p>
        </p:txBody>
      </p:sp>
      <p:sp>
        <p:nvSpPr>
          <p:cNvPr id="52228" name="文本框 5"/>
          <p:cNvSpPr txBox="1"/>
          <p:nvPr/>
        </p:nvSpPr>
        <p:spPr>
          <a:xfrm>
            <a:off x="242888" y="923925"/>
            <a:ext cx="7761287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790575" eaLnBrk="1" hangingPunct="1">
              <a:lnSpc>
                <a:spcPct val="130000"/>
              </a:lnSpc>
              <a:spcBef>
                <a:spcPts val="12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古语有云：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耕当问奴，织当问婢。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29" name="文本框 5"/>
          <p:cNvSpPr txBox="1"/>
          <p:nvPr/>
        </p:nvSpPr>
        <p:spPr>
          <a:xfrm>
            <a:off x="3478213" y="923925"/>
            <a:ext cx="6572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  <a:spcBef>
                <a:spcPts val="12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耕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30" name="文本框 5"/>
          <p:cNvSpPr txBox="1"/>
          <p:nvPr/>
        </p:nvSpPr>
        <p:spPr>
          <a:xfrm>
            <a:off x="5524500" y="923925"/>
            <a:ext cx="6572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  <a:spcBef>
                <a:spcPts val="12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织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31" name="文本框 5"/>
          <p:cNvSpPr txBox="1"/>
          <p:nvPr/>
        </p:nvSpPr>
        <p:spPr>
          <a:xfrm>
            <a:off x="4706938" y="933450"/>
            <a:ext cx="6572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  <a:spcBef>
                <a:spcPts val="1200"/>
              </a:spcBef>
            </a:pPr>
            <a:r>
              <a:rPr lang="zh-CN" altLang="en-US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奴</a:t>
            </a:r>
            <a:endParaRPr lang="en-US" altLang="zh-CN" sz="3200" b="1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32" name="文本框 13"/>
          <p:cNvSpPr txBox="1"/>
          <p:nvPr/>
        </p:nvSpPr>
        <p:spPr>
          <a:xfrm>
            <a:off x="6746875" y="925513"/>
            <a:ext cx="6572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  <a:spcBef>
                <a:spcPts val="1200"/>
              </a:spcBef>
            </a:pPr>
            <a:r>
              <a:rPr lang="zh-CN" altLang="en-US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婢</a:t>
            </a:r>
            <a:endParaRPr lang="en-US" altLang="zh-CN" sz="3200" b="1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2233" name="组合 14"/>
          <p:cNvGrpSpPr/>
          <p:nvPr/>
        </p:nvGrpSpPr>
        <p:grpSpPr>
          <a:xfrm>
            <a:off x="2128838" y="161925"/>
            <a:ext cx="2182812" cy="676275"/>
            <a:chOff x="3957659" y="2835238"/>
            <a:chExt cx="2181853" cy="676170"/>
          </a:xfrm>
        </p:grpSpPr>
        <p:sp>
          <p:nvSpPr>
            <p:cNvPr id="52234" name="对话气泡: 椭圆形 15"/>
            <p:cNvSpPr/>
            <p:nvPr/>
          </p:nvSpPr>
          <p:spPr>
            <a:xfrm>
              <a:off x="3957659" y="2870158"/>
              <a:ext cx="2181853" cy="641250"/>
            </a:xfrm>
            <a:prstGeom prst="wedgeEllipseCallout">
              <a:avLst>
                <a:gd name="adj1" fmla="val 24449"/>
                <a:gd name="adj2" fmla="val 87875"/>
              </a:avLst>
            </a:prstGeom>
            <a:noFill/>
            <a:ln>
              <a:solidFill>
                <a:srgbClr val="BE4B48"/>
              </a:solidFill>
              <a:round/>
            </a:ln>
            <a:effectLst>
              <a:outerShdw blurRad="40000" dist="23000" dir="5400000">
                <a:srgbClr val="000000">
                  <a:alpha val="34999"/>
                </a:srgbClr>
              </a:outerShdw>
            </a:effec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ea typeface="楷体" panose="02010609060101010101" pitchFamily="49" charset="-122"/>
              </a:endParaRPr>
            </a:p>
          </p:txBody>
        </p:sp>
        <p:sp>
          <p:nvSpPr>
            <p:cNvPr id="52235" name="文本框 5"/>
            <p:cNvSpPr txBox="1"/>
            <p:nvPr/>
          </p:nvSpPr>
          <p:spPr>
            <a:xfrm>
              <a:off x="4189305" y="2835238"/>
              <a:ext cx="1877947" cy="60741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30000"/>
                </a:lnSpc>
                <a:spcBef>
                  <a:spcPts val="1200"/>
                </a:spcBef>
              </a:pPr>
              <a:r>
                <a:rPr lang="zh-CN" altLang="en-US" sz="3000" b="1">
                  <a:latin typeface="楷体" panose="02010609060101010101" pitchFamily="49" charset="-122"/>
                  <a:ea typeface="楷体" panose="02010609060101010101" pitchFamily="49" charset="-122"/>
                </a:rPr>
                <a:t>耕田种地</a:t>
              </a:r>
              <a:endParaRPr lang="en-US" altLang="zh-CN" sz="3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2236" name="组合 17"/>
          <p:cNvGrpSpPr/>
          <p:nvPr/>
        </p:nvGrpSpPr>
        <p:grpSpPr>
          <a:xfrm>
            <a:off x="5035550" y="127000"/>
            <a:ext cx="2181225" cy="676275"/>
            <a:chOff x="3957659" y="2835238"/>
            <a:chExt cx="2181853" cy="676170"/>
          </a:xfrm>
        </p:grpSpPr>
        <p:sp>
          <p:nvSpPr>
            <p:cNvPr id="52237" name="对话气泡: 椭圆形 18"/>
            <p:cNvSpPr/>
            <p:nvPr/>
          </p:nvSpPr>
          <p:spPr>
            <a:xfrm>
              <a:off x="3957659" y="2870158"/>
              <a:ext cx="2181853" cy="641250"/>
            </a:xfrm>
            <a:prstGeom prst="wedgeEllipseCallout">
              <a:avLst>
                <a:gd name="adj1" fmla="val -14588"/>
                <a:gd name="adj2" fmla="val 103491"/>
              </a:avLst>
            </a:prstGeom>
            <a:noFill/>
            <a:ln>
              <a:solidFill>
                <a:srgbClr val="BE4B48"/>
              </a:solidFill>
              <a:round/>
            </a:ln>
            <a:effectLst>
              <a:outerShdw blurRad="40000" dist="23000" dir="5400000">
                <a:srgbClr val="000000">
                  <a:alpha val="34999"/>
                </a:srgbClr>
              </a:outerShdw>
            </a:effec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ea typeface="楷体" panose="02010609060101010101" pitchFamily="49" charset="-122"/>
              </a:endParaRPr>
            </a:p>
          </p:txBody>
        </p:sp>
        <p:sp>
          <p:nvSpPr>
            <p:cNvPr id="52238" name="文本框 5"/>
            <p:cNvSpPr txBox="1"/>
            <p:nvPr/>
          </p:nvSpPr>
          <p:spPr>
            <a:xfrm>
              <a:off x="4189305" y="2835238"/>
              <a:ext cx="1877947" cy="60741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30000"/>
                </a:lnSpc>
                <a:spcBef>
                  <a:spcPts val="1200"/>
                </a:spcBef>
              </a:pPr>
              <a:r>
                <a:rPr lang="zh-CN" altLang="en-US" sz="3000" b="1">
                  <a:latin typeface="楷体" panose="02010609060101010101" pitchFamily="49" charset="-122"/>
                  <a:ea typeface="楷体" panose="02010609060101010101" pitchFamily="49" charset="-122"/>
                </a:rPr>
                <a:t>纺纱织布</a:t>
              </a:r>
              <a:endParaRPr lang="en-US" altLang="zh-CN" sz="3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2239" name="组合 20"/>
          <p:cNvGrpSpPr/>
          <p:nvPr/>
        </p:nvGrpSpPr>
        <p:grpSpPr>
          <a:xfrm>
            <a:off x="3163888" y="1766888"/>
            <a:ext cx="2065337" cy="1208087"/>
            <a:chOff x="3314298" y="2633143"/>
            <a:chExt cx="2065243" cy="1207575"/>
          </a:xfrm>
        </p:grpSpPr>
        <p:sp>
          <p:nvSpPr>
            <p:cNvPr id="52240" name="对话气泡: 圆角矩形 21"/>
            <p:cNvSpPr/>
            <p:nvPr/>
          </p:nvSpPr>
          <p:spPr>
            <a:xfrm>
              <a:off x="3314298" y="2633143"/>
              <a:ext cx="2044067" cy="1207575"/>
            </a:xfrm>
            <a:prstGeom prst="wedgeRoundRectCallout">
              <a:avLst>
                <a:gd name="adj1" fmla="val 39111"/>
                <a:gd name="adj2" fmla="val -72597"/>
                <a:gd name="adj3" fmla="val 16667"/>
              </a:avLst>
            </a:prstGeom>
            <a:noFill/>
            <a:ln>
              <a:solidFill>
                <a:schemeClr val="tx2"/>
              </a:solidFill>
              <a:round/>
            </a:ln>
            <a:effectLst>
              <a:outerShdw blurRad="40000" dist="23000" dir="5400000">
                <a:srgbClr val="000000">
                  <a:alpha val="34999"/>
                </a:srgbClr>
              </a:outerShdw>
            </a:effec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ea typeface="楷体" panose="02010609060101010101" pitchFamily="49" charset="-122"/>
              </a:endParaRPr>
            </a:p>
          </p:txBody>
        </p:sp>
        <p:sp>
          <p:nvSpPr>
            <p:cNvPr id="52241" name="文本框 5"/>
            <p:cNvSpPr txBox="1"/>
            <p:nvPr/>
          </p:nvSpPr>
          <p:spPr>
            <a:xfrm>
              <a:off x="3501594" y="2633143"/>
              <a:ext cx="1877947" cy="12075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30000"/>
                </a:lnSpc>
                <a:spcBef>
                  <a:spcPts val="1200"/>
                </a:spcBef>
              </a:pPr>
              <a:r>
                <a:rPr lang="zh-CN" altLang="en-US" sz="3000" b="1">
                  <a:latin typeface="楷体" panose="02010609060101010101" pitchFamily="49" charset="-122"/>
                  <a:ea typeface="楷体" panose="02010609060101010101" pitchFamily="49" charset="-122"/>
                </a:rPr>
                <a:t>耕田种地的农民。</a:t>
              </a:r>
              <a:endParaRPr lang="en-US" altLang="zh-CN" sz="3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2242" name="组合 23"/>
          <p:cNvGrpSpPr/>
          <p:nvPr/>
        </p:nvGrpSpPr>
        <p:grpSpPr>
          <a:xfrm>
            <a:off x="6049963" y="1766888"/>
            <a:ext cx="2065337" cy="1208087"/>
            <a:chOff x="3314298" y="2633143"/>
            <a:chExt cx="2065243" cy="1207575"/>
          </a:xfrm>
        </p:grpSpPr>
        <p:sp>
          <p:nvSpPr>
            <p:cNvPr id="52243" name="对话气泡: 圆角矩形 24"/>
            <p:cNvSpPr/>
            <p:nvPr/>
          </p:nvSpPr>
          <p:spPr>
            <a:xfrm>
              <a:off x="3314298" y="2633143"/>
              <a:ext cx="2044067" cy="1207575"/>
            </a:xfrm>
            <a:prstGeom prst="wedgeRoundRectCallout">
              <a:avLst>
                <a:gd name="adj1" fmla="val 4792"/>
                <a:gd name="adj2" fmla="val -75713"/>
                <a:gd name="adj3" fmla="val 16667"/>
              </a:avLst>
            </a:prstGeom>
            <a:noFill/>
            <a:ln>
              <a:solidFill>
                <a:schemeClr val="tx2"/>
              </a:solidFill>
              <a:round/>
            </a:ln>
            <a:effectLst>
              <a:outerShdw blurRad="40000" dist="23000" dir="5400000">
                <a:srgbClr val="000000">
                  <a:alpha val="34999"/>
                </a:srgbClr>
              </a:outerShdw>
            </a:effec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ea typeface="楷体" panose="02010609060101010101" pitchFamily="49" charset="-122"/>
              </a:endParaRPr>
            </a:p>
          </p:txBody>
        </p:sp>
        <p:sp>
          <p:nvSpPr>
            <p:cNvPr id="52244" name="文本框 5"/>
            <p:cNvSpPr txBox="1"/>
            <p:nvPr/>
          </p:nvSpPr>
          <p:spPr>
            <a:xfrm>
              <a:off x="3501594" y="2633143"/>
              <a:ext cx="1877947" cy="12075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30000"/>
                </a:lnSpc>
                <a:spcBef>
                  <a:spcPts val="1200"/>
                </a:spcBef>
              </a:pPr>
              <a:r>
                <a:rPr lang="zh-CN" altLang="en-US" sz="3000" b="1">
                  <a:latin typeface="楷体" panose="02010609060101010101" pitchFamily="49" charset="-122"/>
                  <a:ea typeface="楷体" panose="02010609060101010101" pitchFamily="49" charset="-122"/>
                </a:rPr>
                <a:t>纺纱织布的女佣。</a:t>
              </a:r>
              <a:endParaRPr lang="en-US" altLang="zh-CN" sz="3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2245" name="组合 1"/>
          <p:cNvGrpSpPr/>
          <p:nvPr/>
        </p:nvGrpSpPr>
        <p:grpSpPr>
          <a:xfrm>
            <a:off x="739775" y="3262313"/>
            <a:ext cx="7469188" cy="1728787"/>
            <a:chOff x="685227" y="3180077"/>
            <a:chExt cx="7469217" cy="1728425"/>
          </a:xfrm>
        </p:grpSpPr>
        <p:pic>
          <p:nvPicPr>
            <p:cNvPr id="52246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5227" y="3180077"/>
              <a:ext cx="907841" cy="172842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52247" name="矩形 27"/>
            <p:cNvSpPr/>
            <p:nvPr/>
          </p:nvSpPr>
          <p:spPr>
            <a:xfrm>
              <a:off x="1336105" y="3572107"/>
              <a:ext cx="6818339" cy="120783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790575" eaLnBrk="1" hangingPunct="1">
                <a:lnSpc>
                  <a:spcPct val="130000"/>
                </a:lnSpc>
                <a:spcBef>
                  <a:spcPts val="1200"/>
                </a:spcBef>
              </a:pPr>
              <a:r>
                <a:rPr lang="zh-CN" altLang="en-US" sz="3000" b="1">
                  <a:latin typeface="楷体" panose="02010609060101010101" pitchFamily="49" charset="-122"/>
                  <a:ea typeface="楷体" panose="02010609060101010101" pitchFamily="49" charset="-122"/>
                </a:rPr>
                <a:t>古人有句话说：</a:t>
              </a:r>
              <a:r>
                <a:rPr lang="zh-CN" altLang="en-US" sz="3000" b="1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3000" b="1">
                  <a:latin typeface="楷体" panose="02010609060101010101" pitchFamily="49" charset="-122"/>
                  <a:ea typeface="楷体" panose="02010609060101010101" pitchFamily="49" charset="-122"/>
                </a:rPr>
                <a:t>耕种的事应该去问农民，织布的事应该去问女佣。</a:t>
              </a:r>
              <a:r>
                <a:rPr lang="zh-CN" altLang="en-US" sz="3000" b="1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endParaRPr lang="zh-CN" altLang="en-US" sz="3000" b="1">
                <a:solidFill>
                  <a:srgbClr val="BE954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2248" name="矩形 28"/>
          <p:cNvSpPr>
            <a:spLocks noChangeArrowheads="1"/>
          </p:cNvSpPr>
          <p:nvPr/>
        </p:nvSpPr>
        <p:spPr bwMode="auto">
          <a:xfrm>
            <a:off x="811213" y="2901950"/>
            <a:ext cx="7789863" cy="57308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7905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790575" eaLnBrk="1" hangingPunct="0">
              <a:lnSpc>
                <a:spcPct val="130000"/>
              </a:lnSpc>
              <a:spcBef>
                <a:spcPts val="1200"/>
              </a:spcBef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用自己的话说说这句话的意思。</a:t>
            </a:r>
            <a:endParaRPr lang="zh-CN" altLang="en-US" sz="2800" b="1">
              <a:solidFill>
                <a:srgbClr val="BE954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2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52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52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52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2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2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2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9" grpId="0"/>
      <p:bldP spid="52230" grpId="0"/>
      <p:bldP spid="52231" grpId="0"/>
      <p:bldP spid="52232" grpId="0"/>
      <p:bldP spid="5224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矩形 2"/>
          <p:cNvSpPr/>
          <p:nvPr/>
        </p:nvSpPr>
        <p:spPr>
          <a:xfrm>
            <a:off x="708025" y="1822450"/>
            <a:ext cx="7829550" cy="2562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790575" eaLnBrk="1" hangingPunct="1">
              <a:lnSpc>
                <a:spcPct val="130000"/>
              </a:lnSpc>
              <a:spcBef>
                <a:spcPts val="12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四川有个杜处士，喜爱书画，他所珍藏的书画数以百计。其中有一幅是戴嵩画的牛，杜处士尤其珍爱。他用玉做了画轴，用锦囊装起来，经常随身带着。</a:t>
            </a:r>
            <a:endParaRPr lang="zh-CN" altLang="en-US" sz="3200" b="1">
              <a:solidFill>
                <a:srgbClr val="BE954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50" name="矩形 1"/>
          <p:cNvSpPr>
            <a:spLocks noChangeArrowheads="1"/>
          </p:cNvSpPr>
          <p:nvPr/>
        </p:nvSpPr>
        <p:spPr bwMode="auto">
          <a:xfrm>
            <a:off x="469900" y="906463"/>
            <a:ext cx="7789863" cy="64293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790575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790575" eaLnBrk="1" hangingPunct="0">
              <a:lnSpc>
                <a:spcPct val="130000"/>
              </a:lnSpc>
              <a:spcBef>
                <a:spcPts val="1200"/>
              </a:spcBef>
            </a:pPr>
            <a:r>
              <a:rPr lang="zh-CN" altLang="en-US" sz="3200" b="1" spc="0">
                <a:solidFill>
                  <a:srgbClr val="84706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请同学试着用自己的话说说课文意思。</a:t>
            </a:r>
            <a:endParaRPr lang="zh-CN" altLang="en-US" sz="3200" b="1">
              <a:solidFill>
                <a:srgbClr val="847067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3251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900" y="728663"/>
            <a:ext cx="962025" cy="10001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4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矩形 1"/>
          <p:cNvSpPr/>
          <p:nvPr/>
        </p:nvSpPr>
        <p:spPr>
          <a:xfrm>
            <a:off x="688975" y="604838"/>
            <a:ext cx="7834313" cy="3883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  <a:spcBef>
                <a:spcPts val="1200"/>
              </a:spcBef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有一天，他摊开了书画晒太阳，有个牧童看见了戴嵩画的牛，拍手大笑着说：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这张画画的是斗牛啊！牛打斗的时候，力气用在角上，尾巴紧紧地夹在两腿中间，现在这幅画上的牛却是翘着尾巴在斗，错了！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杜处士笑笑，觉得他说得很有道理。古人有句话说：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耕种的事应该去问农民，织布的事应该去问女佣。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这个道理是不会改变的。</a:t>
            </a:r>
            <a:endParaRPr lang="zh-CN" altLang="en-US" sz="2400" b="1">
              <a:solidFill>
                <a:srgbClr val="BE954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7" name="文本框 8"/>
          <p:cNvSpPr txBox="1">
            <a:spLocks noChangeArrowheads="1"/>
          </p:cNvSpPr>
          <p:nvPr/>
        </p:nvSpPr>
        <p:spPr bwMode="auto">
          <a:xfrm>
            <a:off x="754063" y="698500"/>
            <a:ext cx="3894138" cy="585788"/>
          </a:xfrm>
          <a:prstGeom prst="rect">
            <a:avLst/>
          </a:prstGeom>
          <a:noFill/>
          <a:ln>
            <a:noFill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hangingPunct="0"/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想象趣读，走入情境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298" name="矩形 2"/>
          <p:cNvSpPr>
            <a:spLocks noChangeArrowheads="1"/>
          </p:cNvSpPr>
          <p:nvPr/>
        </p:nvSpPr>
        <p:spPr bwMode="auto">
          <a:xfrm>
            <a:off x="858838" y="1624013"/>
            <a:ext cx="7426325" cy="2652713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791845" eaLnBrk="1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自由朗读课文，用</a:t>
            </a: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 u="sng" spc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画出描写杜处士的语句，用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画出描写牧童的语句，说说他们对待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戴嵩画牛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不同的表现。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1" name="矩形 2"/>
          <p:cNvSpPr/>
          <p:nvPr/>
        </p:nvSpPr>
        <p:spPr>
          <a:xfrm>
            <a:off x="777875" y="2728913"/>
            <a:ext cx="7570788" cy="1281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790575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有戴嵩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牛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一轴，尤所爱，锦囊玉轴，常以自随。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322" name="椭圆 2"/>
          <p:cNvSpPr/>
          <p:nvPr/>
        </p:nvSpPr>
        <p:spPr>
          <a:xfrm>
            <a:off x="5180013" y="2728913"/>
            <a:ext cx="1490663" cy="72548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ea typeface="楷体" panose="02010609060101010101" pitchFamily="49" charset="-122"/>
            </a:endParaRPr>
          </a:p>
        </p:txBody>
      </p:sp>
      <p:sp>
        <p:nvSpPr>
          <p:cNvPr id="56323" name="箭头: 右弧形 3"/>
          <p:cNvSpPr/>
          <p:nvPr/>
        </p:nvSpPr>
        <p:spPr>
          <a:xfrm rot="16200000">
            <a:off x="6732588" y="1749425"/>
            <a:ext cx="419100" cy="1587500"/>
          </a:xfrm>
          <a:prstGeom prst="curvedLeftArrow">
            <a:avLst>
              <a:gd name="adj1" fmla="val 24989"/>
              <a:gd name="adj2" fmla="val 49997"/>
              <a:gd name="adj3" fmla="val 25000"/>
            </a:avLst>
          </a:prstGeom>
          <a:solidFill>
            <a:schemeClr val="accent1"/>
          </a:solidFill>
          <a:ln w="25400">
            <a:solidFill>
              <a:srgbClr val="385D8A"/>
            </a:solidFill>
            <a:round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ea typeface="楷体" panose="02010609060101010101" pitchFamily="49" charset="-122"/>
            </a:endParaRPr>
          </a:p>
        </p:txBody>
      </p:sp>
      <p:sp>
        <p:nvSpPr>
          <p:cNvPr id="56324" name="矩形: 圆角 4"/>
          <p:cNvSpPr/>
          <p:nvPr/>
        </p:nvSpPr>
        <p:spPr>
          <a:xfrm>
            <a:off x="6942138" y="2809875"/>
            <a:ext cx="1339850" cy="53975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ea typeface="楷体" panose="02010609060101010101" pitchFamily="49" charset="-122"/>
            </a:endParaRPr>
          </a:p>
        </p:txBody>
      </p:sp>
      <p:sp>
        <p:nvSpPr>
          <p:cNvPr id="56325" name="矩形: 圆角 5"/>
          <p:cNvSpPr/>
          <p:nvPr/>
        </p:nvSpPr>
        <p:spPr>
          <a:xfrm>
            <a:off x="817563" y="3454400"/>
            <a:ext cx="2508250" cy="53975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ea typeface="楷体" panose="02010609060101010101" pitchFamily="49" charset="-122"/>
            </a:endParaRPr>
          </a:p>
        </p:txBody>
      </p:sp>
      <p:grpSp>
        <p:nvGrpSpPr>
          <p:cNvPr id="56326" name="组合 8"/>
          <p:cNvGrpSpPr/>
          <p:nvPr/>
        </p:nvGrpSpPr>
        <p:grpSpPr>
          <a:xfrm>
            <a:off x="5526088" y="1489075"/>
            <a:ext cx="2598737" cy="787400"/>
            <a:chOff x="5505449" y="869950"/>
            <a:chExt cx="2598797" cy="786875"/>
          </a:xfrm>
        </p:grpSpPr>
        <p:sp>
          <p:nvSpPr>
            <p:cNvPr id="56327" name="思想气泡: 云 6"/>
            <p:cNvSpPr/>
            <p:nvPr/>
          </p:nvSpPr>
          <p:spPr>
            <a:xfrm>
              <a:off x="5505449" y="869950"/>
              <a:ext cx="2519420" cy="786875"/>
            </a:xfrm>
            <a:prstGeom prst="cloudCallout">
              <a:avLst>
                <a:gd name="adj1" fmla="val -17300"/>
                <a:gd name="adj2" fmla="val 81433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ea typeface="楷体" panose="02010609060101010101" pitchFamily="49" charset="-122"/>
              </a:endParaRPr>
            </a:p>
          </p:txBody>
        </p:sp>
        <p:sp>
          <p:nvSpPr>
            <p:cNvPr id="56328" name="矩形 2"/>
            <p:cNvSpPr/>
            <p:nvPr/>
          </p:nvSpPr>
          <p:spPr>
            <a:xfrm>
              <a:off x="5585129" y="926272"/>
              <a:ext cx="2519117" cy="60700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30000"/>
                </a:lnSpc>
              </a:pPr>
              <a:r>
                <a:rPr lang="zh-CN" altLang="en-US" sz="3000" b="1">
                  <a:latin typeface="楷体" panose="02010609060101010101" pitchFamily="49" charset="-122"/>
                  <a:ea typeface="楷体" panose="02010609060101010101" pitchFamily="49" charset="-122"/>
                </a:rPr>
                <a:t>表现的地方？</a:t>
              </a:r>
              <a:endParaRPr lang="zh-CN" altLang="en-US" sz="3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6329" name="矩形 2"/>
          <p:cNvSpPr/>
          <p:nvPr/>
        </p:nvSpPr>
        <p:spPr>
          <a:xfrm>
            <a:off x="706438" y="1266825"/>
            <a:ext cx="4560887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描写杜处士的语句。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 animBg="1"/>
      <p:bldP spid="56323" grpId="0" animBg="1"/>
      <p:bldP spid="56324" grpId="0" animBg="1"/>
      <p:bldP spid="5632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5" name="矩形 1"/>
          <p:cNvSpPr>
            <a:spLocks noChangeArrowheads="1"/>
          </p:cNvSpPr>
          <p:nvPr/>
        </p:nvSpPr>
        <p:spPr bwMode="auto">
          <a:xfrm>
            <a:off x="839788" y="649288"/>
            <a:ext cx="7831138" cy="1922463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790575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790575" eaLnBrk="1" hangingPunct="0">
              <a:lnSpc>
                <a:spcPct val="130000"/>
              </a:lnSpc>
              <a:spcBef>
                <a:spcPts val="1200"/>
              </a:spcBef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同学们觉得杜处士会在哪些时候带着戴嵩画的</a:t>
            </a:r>
            <a:r>
              <a:rPr lang="en-US" altLang="zh-CN" sz="3200" b="1" spc="0">
                <a:latin typeface="宋体" panose="02010600030101010101" pitchFamily="2" charset="-122"/>
              </a:rPr>
              <a:t>《</a:t>
            </a: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斗牛图</a:t>
            </a:r>
            <a:r>
              <a:rPr lang="en-US" altLang="zh-CN" sz="3200" b="1" spc="0">
                <a:latin typeface="宋体" panose="02010600030101010101" pitchFamily="2" charset="-122"/>
              </a:rPr>
              <a:t>》</a:t>
            </a: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？请你想象一下他的举止，试着说一说。</a:t>
            </a:r>
            <a:endParaRPr lang="zh-CN" altLang="en-US" sz="3200" b="1">
              <a:solidFill>
                <a:srgbClr val="BE954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7346" name="矩形 2"/>
          <p:cNvSpPr/>
          <p:nvPr/>
        </p:nvSpPr>
        <p:spPr>
          <a:xfrm>
            <a:off x="839788" y="2684463"/>
            <a:ext cx="7796212" cy="192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790575" eaLnBrk="1" hangingPunct="1">
              <a:lnSpc>
                <a:spcPct val="130000"/>
              </a:lnSpc>
              <a:spcBef>
                <a:spcPts val="1200"/>
              </a:spcBef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杜处士真是爱</a:t>
            </a:r>
            <a:r>
              <a:rPr lang="en-US" altLang="zh-CN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斗牛图</a:t>
            </a:r>
            <a:r>
              <a:rPr lang="en-US" altLang="zh-CN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呀！吃饭的时候，睡觉的时候，做客的时候，游玩的时候</a:t>
            </a:r>
            <a:r>
              <a:rPr lang="en-US" altLang="zh-CN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8369" name="Picture 2" descr="E:\文件中转站\课题图\21.画家和牧童 副本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3067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8370" name="矩形 3"/>
          <p:cNvSpPr/>
          <p:nvPr/>
        </p:nvSpPr>
        <p:spPr>
          <a:xfrm>
            <a:off x="523945" y="2081817"/>
            <a:ext cx="8096110" cy="2653035"/>
          </a:xfrm>
          <a:prstGeom prst="rect">
            <a:avLst/>
          </a:prstGeom>
          <a:solidFill>
            <a:srgbClr val="FFFFFF">
              <a:alpha val="70000"/>
            </a:srgbClr>
          </a:solidFill>
          <a:effectLst>
            <a:softEdge rad="63500"/>
          </a:effectLst>
        </p:spPr>
        <p:txBody>
          <a:bodyPr>
            <a:spAutoFit/>
          </a:bodyPr>
          <a:lstStyle/>
          <a:p>
            <a:pPr marL="0" marR="0" lvl="0" indent="791845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一日曝书画，有一牧童见之，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拊掌大笑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，曰：“此画斗牛也。牛斗，力在角，尾搐入两股间。今乃掉尾而斗，谬矣。”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58371" name="组合 4"/>
          <p:cNvGrpSpPr/>
          <p:nvPr/>
        </p:nvGrpSpPr>
        <p:grpSpPr>
          <a:xfrm>
            <a:off x="2003425" y="4062413"/>
            <a:ext cx="6448425" cy="773112"/>
            <a:chOff x="1982619" y="172145"/>
            <a:chExt cx="6449400" cy="772286"/>
          </a:xfrm>
        </p:grpSpPr>
        <p:sp>
          <p:nvSpPr>
            <p:cNvPr id="58372" name="圆角矩形标注 3"/>
            <p:cNvSpPr/>
            <p:nvPr/>
          </p:nvSpPr>
          <p:spPr>
            <a:xfrm>
              <a:off x="1982619" y="172145"/>
              <a:ext cx="6449400" cy="772286"/>
            </a:xfrm>
            <a:prstGeom prst="wedgeRoundRectCallout">
              <a:avLst>
                <a:gd name="adj1" fmla="val -39505"/>
                <a:gd name="adj2" fmla="val -75269"/>
                <a:gd name="adj3" fmla="val 16667"/>
              </a:avLst>
            </a:prstGeom>
            <a:solidFill>
              <a:srgbClr val="FFFFFF"/>
            </a:solidFill>
            <a:ln>
              <a:solidFill>
                <a:srgbClr val="BE954C"/>
              </a:solidFill>
              <a:round/>
            </a:ln>
            <a:effectLst>
              <a:outerShdw blurRad="40000" dist="20000" dir="5400000">
                <a:srgbClr val="000000">
                  <a:alpha val="37999"/>
                </a:srgbClr>
              </a:outerShdw>
            </a:effec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0">
                <a:lnSpc>
                  <a:spcPct val="120000"/>
                </a:lnSpc>
              </a:pPr>
              <a:endParaRPr lang="zh-CN" altLang="en-US" sz="1800">
                <a:solidFill>
                  <a:srgbClr val="000000"/>
                </a:solidFill>
                <a:ea typeface="楷体" panose="02010609060101010101" pitchFamily="49" charset="-122"/>
              </a:endParaRPr>
            </a:p>
          </p:txBody>
        </p:sp>
        <p:sp>
          <p:nvSpPr>
            <p:cNvPr id="58373" name="矩形 6"/>
            <p:cNvSpPr/>
            <p:nvPr/>
          </p:nvSpPr>
          <p:spPr>
            <a:xfrm>
              <a:off x="2084234" y="240334"/>
              <a:ext cx="6347785" cy="60419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zh-CN" altLang="en-US" sz="3200" b="1">
                  <a:solidFill>
                    <a:srgbClr val="BE954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想象画面，体验牧童的天真可爱。</a:t>
              </a:r>
              <a:endParaRPr lang="zh-CN" altLang="en-US" sz="3200" b="1">
                <a:solidFill>
                  <a:srgbClr val="BE954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8374" name="矩形 2"/>
          <p:cNvSpPr/>
          <p:nvPr/>
        </p:nvSpPr>
        <p:spPr>
          <a:xfrm>
            <a:off x="615950" y="0"/>
            <a:ext cx="4560888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描写牧童的语句。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标题 1"/>
          <p:cNvSpPr txBox="1"/>
          <p:nvPr/>
        </p:nvSpPr>
        <p:spPr>
          <a:xfrm>
            <a:off x="3660775" y="1036638"/>
            <a:ext cx="3906838" cy="769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伯牙鼓琴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4" name="流程图: 接点 1"/>
          <p:cNvSpPr/>
          <p:nvPr/>
        </p:nvSpPr>
        <p:spPr>
          <a:xfrm>
            <a:off x="6140450" y="1117600"/>
            <a:ext cx="654050" cy="647700"/>
          </a:xfrm>
          <a:prstGeom prst="flowChartConnector">
            <a:avLst/>
          </a:prstGeom>
          <a:noFill/>
          <a:ln w="38100">
            <a:solidFill>
              <a:srgbClr val="FF0000"/>
            </a:solidFill>
            <a:round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ea typeface="楷体" panose="02010609060101010101" pitchFamily="49" charset="-122"/>
            </a:endParaRPr>
          </a:p>
        </p:txBody>
      </p:sp>
      <p:grpSp>
        <p:nvGrpSpPr>
          <p:cNvPr id="13315" name="组合 5"/>
          <p:cNvGrpSpPr/>
          <p:nvPr/>
        </p:nvGrpSpPr>
        <p:grpSpPr>
          <a:xfrm>
            <a:off x="6877050" y="712788"/>
            <a:ext cx="1328738" cy="1414462"/>
            <a:chOff x="6877050" y="712788"/>
            <a:chExt cx="1328194" cy="1414462"/>
          </a:xfrm>
        </p:grpSpPr>
        <p:sp>
          <p:nvSpPr>
            <p:cNvPr id="13316" name="左大括号 2"/>
            <p:cNvSpPr/>
            <p:nvPr/>
          </p:nvSpPr>
          <p:spPr>
            <a:xfrm>
              <a:off x="6877050" y="892175"/>
              <a:ext cx="391952" cy="1092200"/>
            </a:xfrm>
            <a:prstGeom prst="leftBrace">
              <a:avLst>
                <a:gd name="adj1" fmla="val 8321"/>
                <a:gd name="adj2" fmla="val 50000"/>
              </a:avLst>
            </a:prstGeom>
            <a:noFill/>
            <a:ln w="28575">
              <a:solidFill>
                <a:srgbClr val="4A7EBB"/>
              </a:solidFill>
              <a:round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3317" name="标题 1"/>
            <p:cNvSpPr txBox="1"/>
            <p:nvPr/>
          </p:nvSpPr>
          <p:spPr>
            <a:xfrm>
              <a:off x="7072313" y="712788"/>
              <a:ext cx="1082131" cy="64770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 eaLnBrk="1" hangingPunct="1"/>
              <a:r>
                <a:rPr lang="zh-CN" altLang="en-US" sz="3600" b="1">
                  <a:latin typeface="楷体" panose="02010609060101010101" pitchFamily="49" charset="-122"/>
                  <a:ea typeface="楷体" panose="02010609060101010101" pitchFamily="49" charset="-122"/>
                </a:rPr>
                <a:t>今</a:t>
              </a:r>
              <a:endParaRPr lang="zh-CN" altLang="en-US" sz="3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18" name="标题 1"/>
            <p:cNvSpPr txBox="1"/>
            <p:nvPr/>
          </p:nvSpPr>
          <p:spPr>
            <a:xfrm>
              <a:off x="7123113" y="1481138"/>
              <a:ext cx="1082131" cy="64611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 eaLnBrk="1" hangingPunct="1"/>
              <a:r>
                <a:rPr lang="zh-CN" altLang="en-US" sz="3600" b="1">
                  <a:latin typeface="楷体" panose="02010609060101010101" pitchFamily="49" charset="-122"/>
                  <a:ea typeface="楷体" panose="02010609060101010101" pitchFamily="49" charset="-122"/>
                </a:rPr>
                <a:t>令</a:t>
              </a:r>
              <a:endParaRPr lang="zh-CN" altLang="en-US" sz="3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319" name="组合 6"/>
          <p:cNvGrpSpPr/>
          <p:nvPr/>
        </p:nvGrpSpPr>
        <p:grpSpPr>
          <a:xfrm>
            <a:off x="438150" y="2398713"/>
            <a:ext cx="3105150" cy="1525587"/>
            <a:chOff x="5624378" y="698262"/>
            <a:chExt cx="2775804" cy="2784655"/>
          </a:xfrm>
        </p:grpSpPr>
        <p:sp>
          <p:nvSpPr>
            <p:cNvPr id="13320" name="矩形 6"/>
            <p:cNvSpPr/>
            <p:nvPr/>
          </p:nvSpPr>
          <p:spPr>
            <a:xfrm>
              <a:off x="5747608" y="760095"/>
              <a:ext cx="2652574" cy="265968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>
                <a:lnSpc>
                  <a:spcPct val="110000"/>
                </a:lnSpc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鼓：弹奏。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>
                <a:lnSpc>
                  <a:spcPct val="110000"/>
                </a:lnSpc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伯牙鼓琴：伯牙弹琴。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21" name="对话气泡: 圆角矩形 8"/>
            <p:cNvSpPr/>
            <p:nvPr/>
          </p:nvSpPr>
          <p:spPr>
            <a:xfrm>
              <a:off x="5624378" y="698262"/>
              <a:ext cx="2487723" cy="2784655"/>
            </a:xfrm>
            <a:prstGeom prst="wedgeRoundRectCallout">
              <a:avLst>
                <a:gd name="adj1" fmla="val 135208"/>
                <a:gd name="adj2" fmla="val -97986"/>
                <a:gd name="adj3" fmla="val 16667"/>
              </a:avLst>
            </a:prstGeom>
            <a:noFill/>
            <a:ln w="25400">
              <a:solidFill>
                <a:srgbClr val="385D8A"/>
              </a:solidFill>
              <a:round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ea typeface="楷体" panose="02010609060101010101" pitchFamily="49" charset="-122"/>
              </a:endParaRPr>
            </a:p>
          </p:txBody>
        </p:sp>
      </p:grpSp>
      <p:sp>
        <p:nvSpPr>
          <p:cNvPr id="13322" name="文本框 10"/>
          <p:cNvSpPr txBox="1"/>
          <p:nvPr/>
        </p:nvSpPr>
        <p:spPr>
          <a:xfrm>
            <a:off x="7707313" y="744538"/>
            <a:ext cx="143668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（√）</a:t>
            </a:r>
            <a:endParaRPr lang="zh-CN" altLang="en-US" sz="320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3323" name="文本框 12"/>
          <p:cNvSpPr txBox="1"/>
          <p:nvPr/>
        </p:nvSpPr>
        <p:spPr>
          <a:xfrm>
            <a:off x="7732713" y="1543050"/>
            <a:ext cx="143668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20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/>
      <p:bldP spid="13314" grpId="0" animBg="1"/>
      <p:bldP spid="13322" grpId="0"/>
      <p:bldP spid="1332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9393" name="组合 8"/>
          <p:cNvGrpSpPr/>
          <p:nvPr/>
        </p:nvGrpSpPr>
        <p:grpSpPr>
          <a:xfrm>
            <a:off x="2730500" y="428625"/>
            <a:ext cx="5403850" cy="2074863"/>
            <a:chOff x="2730673" y="428151"/>
            <a:chExt cx="5403797" cy="2075322"/>
          </a:xfrm>
        </p:grpSpPr>
        <p:pic>
          <p:nvPicPr>
            <p:cNvPr id="59394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b="35906"/>
            <a:stretch>
              <a:fillRect/>
            </a:stretch>
          </p:blipFill>
          <p:spPr>
            <a:xfrm>
              <a:off x="6821607" y="428151"/>
              <a:ext cx="1312863" cy="167798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grpSp>
          <p:nvGrpSpPr>
            <p:cNvPr id="59395" name="组合 2"/>
            <p:cNvGrpSpPr/>
            <p:nvPr/>
          </p:nvGrpSpPr>
          <p:grpSpPr>
            <a:xfrm>
              <a:off x="2730673" y="575822"/>
              <a:ext cx="3909670" cy="1927651"/>
              <a:chOff x="631825" y="1645797"/>
              <a:chExt cx="6230144" cy="1850370"/>
            </a:xfrm>
          </p:grpSpPr>
          <p:sp>
            <p:nvSpPr>
              <p:cNvPr id="59396" name="对话气泡: 圆角矩形 3"/>
              <p:cNvSpPr/>
              <p:nvPr/>
            </p:nvSpPr>
            <p:spPr>
              <a:xfrm>
                <a:off x="631825" y="1645797"/>
                <a:ext cx="6162328" cy="1850370"/>
              </a:xfrm>
              <a:prstGeom prst="wedgeRoundRectCallout">
                <a:avLst>
                  <a:gd name="adj1" fmla="val 60458"/>
                  <a:gd name="adj2" fmla="val -16667"/>
                  <a:gd name="adj3" fmla="val 16667"/>
                </a:avLst>
              </a:prstGeom>
              <a:solidFill>
                <a:srgbClr val="93AB95"/>
              </a:solidFill>
              <a:ln>
                <a:solidFill>
                  <a:srgbClr val="93AB95"/>
                </a:solidFill>
                <a:round/>
              </a:ln>
              <a:effectLst>
                <a:outerShdw blurRad="40000" dist="20000" dir="5400000">
                  <a:srgbClr val="000000">
                    <a:alpha val="37999"/>
                  </a:srgbClr>
                </a:outerShdw>
              </a:effectLst>
            </p:spPr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hangingPunct="0"/>
                <a:endParaRPr lang="zh-CN" altLang="en-US" sz="180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59397" name="矩形 1"/>
              <p:cNvSpPr>
                <a:spLocks noChangeArrowheads="1"/>
              </p:cNvSpPr>
              <p:nvPr/>
            </p:nvSpPr>
            <p:spPr bwMode="auto">
              <a:xfrm>
                <a:off x="700127" y="1667136"/>
                <a:ext cx="6162328" cy="17360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t" anchorCtr="0">
                <a:spAutoFit/>
              </a:bodyPr>
              <a:lstStyle>
                <a:defPPr>
                  <a:defRPr lang="zh-CN"/>
                </a:defPPr>
                <a:lvl1pPr marL="0" indent="790575" algn="l" defTabSz="914400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 lang="zh-CN" altLang="en-US" sz="2800" b="0" i="0" u="none" baseline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defRPr>
                </a:lvl1pPr>
                <a:lvl2pPr marL="742950" indent="-285750" algn="l" defTabSz="914400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 lang="zh-CN" altLang="en-US" sz="2400" b="0" i="0" u="none" baseline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defRPr>
                </a:lvl2pPr>
                <a:lvl3pPr marL="1143000" indent="-228600" algn="l" defTabSz="914400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 lang="zh-CN" altLang="en-US" sz="2000" b="0" i="0" u="none" baseline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defRPr>
                </a:lvl3pPr>
                <a:lvl4pPr marL="1600200" indent="-228600" algn="l" defTabSz="914400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 lang="zh-CN" altLang="en-US" sz="1800" b="0" i="0" u="none" baseline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defRPr>
                </a:lvl4pPr>
                <a:lvl5pPr marL="2057400" indent="-228600" algn="l" defTabSz="914400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 lang="zh-CN" altLang="en-US" sz="1800" b="0" i="0" u="none" baseline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lang="zh-CN" altLang="en-US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lang="zh-CN" altLang="en-US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lang="zh-CN" altLang="en-US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lang="zh-CN" altLang="en-US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defRPr>
                </a:lvl9pPr>
              </a:lstStyle>
              <a:p>
                <a:pPr marL="0" lvl="0" indent="790575" eaLnBrk="1" hangingPunct="0">
                  <a:lnSpc>
                    <a:spcPct val="130000"/>
                  </a:lnSpc>
                </a:pPr>
                <a:r>
                  <a:rPr lang="zh-CN" altLang="en-US" sz="3000" b="1" spc="0">
                    <a:latin typeface="宋体" panose="02010600030101010101" pitchFamily="2" charset="-122"/>
                    <a:ea typeface="宋体" panose="02010600030101010101" pitchFamily="2" charset="-122"/>
                  </a:rPr>
                  <a:t>同学们试着带着演一演牧童</a:t>
                </a:r>
                <a:r>
                  <a:rPr lang="zh-CN" altLang="en-US" sz="3000" b="1">
                    <a:latin typeface="宋体" panose="02010600030101010101" pitchFamily="2" charset="-122"/>
                    <a:ea typeface="宋体" panose="02010600030101010101" pitchFamily="2" charset="-122"/>
                  </a:rPr>
                  <a:t>“</a:t>
                </a:r>
                <a:r>
                  <a:rPr lang="zh-CN" altLang="en-US" sz="3000" b="1">
                    <a:latin typeface="宋体" panose="02010600030101010101" pitchFamily="2" charset="-122"/>
                    <a:ea typeface="宋体" panose="02010600030101010101" pitchFamily="2" charset="-122"/>
                  </a:rPr>
                  <a:t>拊掌大笑</a:t>
                </a:r>
                <a:r>
                  <a:rPr lang="zh-CN" altLang="en-US" sz="3000" b="1">
                    <a:latin typeface="宋体" panose="02010600030101010101" pitchFamily="2" charset="-122"/>
                    <a:ea typeface="宋体" panose="02010600030101010101" pitchFamily="2" charset="-122"/>
                  </a:rPr>
                  <a:t>”</a:t>
                </a:r>
                <a:r>
                  <a:rPr lang="zh-CN" altLang="en-US" sz="3000" b="1">
                    <a:latin typeface="宋体" panose="02010600030101010101" pitchFamily="2" charset="-122"/>
                    <a:ea typeface="宋体" panose="02010600030101010101" pitchFamily="2" charset="-122"/>
                  </a:rPr>
                  <a:t>是什么样的？</a:t>
                </a:r>
                <a:endParaRPr lang="zh-CN" altLang="en-US" sz="3000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59398" name="组合 5"/>
          <p:cNvGrpSpPr/>
          <p:nvPr/>
        </p:nvGrpSpPr>
        <p:grpSpPr>
          <a:xfrm>
            <a:off x="912813" y="2530475"/>
            <a:ext cx="4713287" cy="1847850"/>
            <a:chOff x="480137" y="1887272"/>
            <a:chExt cx="4713589" cy="1847260"/>
          </a:xfrm>
        </p:grpSpPr>
        <p:sp>
          <p:nvSpPr>
            <p:cNvPr id="59399" name="矩形: 圆角 2"/>
            <p:cNvSpPr>
              <a:spLocks noChangeArrowheads="1"/>
            </p:cNvSpPr>
            <p:nvPr/>
          </p:nvSpPr>
          <p:spPr bwMode="auto">
            <a:xfrm>
              <a:off x="1115114" y="2215873"/>
              <a:ext cx="4078612" cy="1518659"/>
            </a:xfrm>
            <a:prstGeom prst="roundRect">
              <a:avLst>
                <a:gd name="adj" fmla="val 16667"/>
              </a:avLst>
            </a:prstGeom>
            <a:solidFill>
              <a:srgbClr val="BCC6D1"/>
            </a:solidFill>
            <a:ln w="9525">
              <a:solidFill>
                <a:srgbClr val="BCC6D1"/>
              </a:solidFill>
              <a:round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790575" algn="l" defTabSz="914400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lang="zh-CN" altLang="en-US" sz="2800" b="0" i="0" u="none" baseline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  <a:lvl2pPr marL="742950" indent="-28575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lang="zh-CN" altLang="en-US" sz="2400" b="0" i="0" u="none" baseline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2pPr>
              <a:lvl3pPr marL="11430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lang="zh-CN" altLang="en-US" sz="2000" b="0" i="0" u="none" baseline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lang="zh-CN" altLang="en-US" sz="1800" b="0" i="0" u="none" baseline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4pPr>
              <a:lvl5pPr marL="20574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lang="zh-CN" altLang="en-US" sz="1800" b="0" i="0" u="none" baseline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9pPr>
            </a:lstStyle>
            <a:p>
              <a:pPr marL="0" lvl="0" indent="790575" eaLnBrk="1" hangingPunct="0">
                <a:lnSpc>
                  <a:spcPct val="130000"/>
                </a:lnSpc>
              </a:pPr>
              <a:r>
                <a:rPr lang="zh-CN" altLang="en-US" sz="3200" b="1" spc="0">
                  <a:latin typeface="宋体" panose="02010600030101010101" pitchFamily="2" charset="-122"/>
                  <a:ea typeface="宋体" panose="02010600030101010101" pitchFamily="2" charset="-122"/>
                </a:rPr>
                <a:t>小牧童，你拊掌大笑，是为何故？</a:t>
              </a:r>
              <a:endParaRPr lang="zh-CN" altLang="en-US" sz="24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59400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0137" y="1887272"/>
              <a:ext cx="1080533" cy="113867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3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7" name="文本框 5"/>
          <p:cNvSpPr txBox="1">
            <a:spLocks noChangeArrowheads="1"/>
          </p:cNvSpPr>
          <p:nvPr/>
        </p:nvSpPr>
        <p:spPr bwMode="auto">
          <a:xfrm>
            <a:off x="147638" y="1014413"/>
            <a:ext cx="8562975" cy="200183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  <a:spcBef>
                <a:spcPts val="1200"/>
              </a:spcBef>
            </a:pPr>
            <a:r>
              <a:rPr lang="en-US" altLang="zh-CN" sz="2800" b="1" spc="0">
                <a:latin typeface="宋体" panose="02010600030101010101" pitchFamily="2" charset="-122"/>
              </a:rPr>
              <a:t>1.</a:t>
            </a: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面对牧童拊掌大笑，杜处士也笑了。你觉得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marL="0" lvl="0" indent="0" eaLnBrk="1" hangingPunct="0">
              <a:lnSpc>
                <a:spcPct val="130000"/>
              </a:lnSpc>
              <a:spcBef>
                <a:spcPts val="1200"/>
              </a:spcBef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  杜处士会怎样笑、怎样说呢？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marL="0" lvl="0" indent="0" eaLnBrk="1" hangingPunct="0">
              <a:lnSpc>
                <a:spcPct val="130000"/>
              </a:lnSpc>
              <a:spcBef>
                <a:spcPts val="1200"/>
              </a:spcBef>
            </a:pPr>
            <a:r>
              <a:rPr lang="en-US" altLang="zh-CN" sz="2800" b="1" spc="0">
                <a:latin typeface="宋体" panose="02010600030101010101" pitchFamily="2" charset="-122"/>
              </a:rPr>
              <a:t>2.</a:t>
            </a: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试着说一说杜处士的神态、动作和语言。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5" name="文本框 5"/>
          <p:cNvSpPr txBox="1"/>
          <p:nvPr/>
        </p:nvSpPr>
        <p:spPr>
          <a:xfrm>
            <a:off x="-120650" y="1171575"/>
            <a:ext cx="7154863" cy="16938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一个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笑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字刻画了两个人物，我们读文章就要善于捕捉同一个词语表达的不同情感，体会汉字神奇的表现力。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2466" name="图片 5"/>
          <p:cNvPicPr>
            <a:picLocks noChangeAspect="1"/>
          </p:cNvPicPr>
          <p:nvPr/>
        </p:nvPicPr>
        <p:blipFill>
          <a:blip r:embed="rId1"/>
          <a:srcRect t="31325" b="32576"/>
          <a:stretch>
            <a:fillRect/>
          </a:stretch>
        </p:blipFill>
        <p:spPr>
          <a:xfrm>
            <a:off x="-274637" y="120650"/>
            <a:ext cx="3875087" cy="8747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62467" name="文本框 5"/>
          <p:cNvSpPr txBox="1"/>
          <p:nvPr/>
        </p:nvSpPr>
        <p:spPr>
          <a:xfrm>
            <a:off x="1158875" y="296863"/>
            <a:ext cx="10096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小结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2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89" name="矩形 21"/>
          <p:cNvSpPr>
            <a:spLocks noChangeArrowheads="1"/>
          </p:cNvSpPr>
          <p:nvPr/>
        </p:nvSpPr>
        <p:spPr bwMode="auto">
          <a:xfrm>
            <a:off x="312738" y="1111250"/>
            <a:ext cx="8424863" cy="1133475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  <a:spcBef>
                <a:spcPts val="1200"/>
              </a:spcBef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    同学们可以通过扮演文中角色，用自己的话来讲述故事吗？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3490" name="矩形 2"/>
          <p:cNvSpPr/>
          <p:nvPr/>
        </p:nvSpPr>
        <p:spPr>
          <a:xfrm>
            <a:off x="885825" y="2284413"/>
            <a:ext cx="7851775" cy="2424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牧童的故事：今天天气真好！放牛去喽！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杜处士的故事：我姓杜，人们都叫我杜处士。我爱收藏书画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苏轼的故事：我是苏轼，听说四川有个杜处士尤爱书画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3491" name="图片 11"/>
          <p:cNvPicPr>
            <a:picLocks noChangeAspect="1"/>
          </p:cNvPicPr>
          <p:nvPr/>
        </p:nvPicPr>
        <p:blipFill>
          <a:blip r:embed="rId1"/>
          <a:srcRect t="37853" b="39646"/>
          <a:stretch>
            <a:fillRect/>
          </a:stretch>
        </p:blipFill>
        <p:spPr>
          <a:xfrm>
            <a:off x="2720975" y="-60325"/>
            <a:ext cx="3430588" cy="1171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63492" name="文本框 5"/>
          <p:cNvSpPr txBox="1"/>
          <p:nvPr/>
        </p:nvSpPr>
        <p:spPr>
          <a:xfrm>
            <a:off x="3519488" y="431800"/>
            <a:ext cx="1833562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体验感情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4513" name="表格 3"/>
          <p:cNvGraphicFramePr>
            <a:graphicFrameLocks noGrp="1"/>
          </p:cNvGraphicFramePr>
          <p:nvPr/>
        </p:nvGraphicFramePr>
        <p:xfrm>
          <a:off x="746125" y="730250"/>
          <a:ext cx="6788150" cy="3663950"/>
        </p:xfrm>
        <a:graphic>
          <a:graphicData uri="http://schemas.openxmlformats.org/drawingml/2006/table">
            <a:tbl>
              <a:tblPr/>
              <a:tblGrid>
                <a:gridCol w="5835650"/>
                <a:gridCol w="952500"/>
              </a:tblGrid>
              <a:tr h="868362">
                <a:tc gridSpan="2"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en-US" sz="3200" b="1">
                          <a:solidFill>
                            <a:srgbClr val="000000"/>
                          </a:solidFill>
                          <a:ea typeface="楷体" panose="02010609060101010101" pitchFamily="49" charset="-122"/>
                        </a:rPr>
                        <a:t>讲故事评价单</a:t>
                      </a:r>
                      <a:endParaRPr lang="zh-CN" altLang="en-US" sz="3200" b="1">
                        <a:solidFill>
                          <a:srgbClr val="000000"/>
                        </a:solidFill>
                        <a:ea typeface="楷体" panose="02010609060101010101" pitchFamily="49" charset="-122"/>
                      </a:endParaRPr>
                    </a:p>
                  </a:txBody>
                  <a:tcPr marL="91427" marR="91427" marT="45337" marB="45337" anchor="ctr" anchorCtr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 hMerge="1">
                  <a:tcPr>
                    <a:lnR w="12700"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</a:tcPr>
                </a:tc>
              </a:tr>
              <a:tr h="944562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457200" lvl="0" indent="-457200" eaLnBrk="1" hangingPunct="1">
                        <a:buFont typeface="Wingdings" panose="05000000000000000000" pitchFamily="2" charset="2"/>
                        <a:buChar char="n"/>
                      </a:pPr>
                      <a:r>
                        <a:rPr lang="zh-CN" altLang="en-US" sz="2800" b="1">
                          <a:ea typeface="楷体" panose="02010609060101010101" pitchFamily="49" charset="-122"/>
                        </a:rPr>
                        <a:t>故事内容符合课文原意，不要遗漏情节。</a:t>
                      </a:r>
                      <a:endParaRPr lang="zh-CN" altLang="en-US" sz="2800" b="1">
                        <a:ea typeface="楷体" panose="02010609060101010101" pitchFamily="49" charset="-122"/>
                      </a:endParaRPr>
                    </a:p>
                  </a:txBody>
                  <a:tcPr marL="91427" marR="91427" marT="45337" marB="45337" anchor="ctr" anchorCtr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r>
                        <a:rPr lang="zh-CN" altLang="en-US" sz="3600">
                          <a:solidFill>
                            <a:srgbClr val="000000"/>
                          </a:solidFill>
                          <a:ea typeface="楷体" panose="02010609060101010101" pitchFamily="49" charset="-122"/>
                        </a:rPr>
                        <a:t>★</a:t>
                      </a:r>
                      <a:endParaRPr lang="zh-CN" altLang="en-US" sz="3600">
                        <a:solidFill>
                          <a:srgbClr val="000000"/>
                        </a:solidFill>
                        <a:ea typeface="楷体" panose="02010609060101010101" pitchFamily="49" charset="-122"/>
                      </a:endParaRPr>
                    </a:p>
                  </a:txBody>
                  <a:tcPr marL="91427" marR="91427" marT="45337" marB="45337" anchor="ctr" anchorCtr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91440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457200" lvl="0" indent="-457200" eaLnBrk="1" hangingPunct="1">
                        <a:buFont typeface="Wingdings" panose="05000000000000000000" pitchFamily="2" charset="2"/>
                        <a:buChar char="n"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ea typeface="楷体" panose="02010609060101010101" pitchFamily="49" charset="-122"/>
                        </a:rPr>
                        <a:t>加入自己的想象和动作、神情。</a:t>
                      </a:r>
                      <a:endParaRPr lang="zh-CN" altLang="en-US" sz="2800" b="1">
                        <a:solidFill>
                          <a:srgbClr val="000000"/>
                        </a:solidFill>
                        <a:ea typeface="楷体" panose="02010609060101010101" pitchFamily="49" charset="-122"/>
                      </a:endParaRPr>
                    </a:p>
                  </a:txBody>
                  <a:tcPr marL="91427" marR="91427" marT="45337" marB="45337" anchor="ctr" anchorCtr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fontAlgn="base" hangingPunct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3600">
                          <a:solidFill>
                            <a:srgbClr val="000000"/>
                          </a:solidFill>
                          <a:ea typeface="楷体" panose="02010609060101010101" pitchFamily="49" charset="-122"/>
                        </a:rPr>
                        <a:t>★</a:t>
                      </a:r>
                      <a:endParaRPr lang="zh-CN" altLang="en-US" sz="3600">
                        <a:solidFill>
                          <a:srgbClr val="000000"/>
                        </a:solidFill>
                        <a:ea typeface="楷体" panose="02010609060101010101" pitchFamily="49" charset="-122"/>
                      </a:endParaRPr>
                    </a:p>
                    <a:p>
                      <a:pPr lvl="0" eaLnBrk="1" hangingPunct="1"/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marL="91427" marR="91427" marT="45337" marB="45337" anchor="ctr" anchorCtr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936625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457200" lvl="0" indent="-457200" eaLnBrk="1" hangingPunct="1">
                        <a:buFont typeface="Wingdings" panose="05000000000000000000" pitchFamily="2" charset="2"/>
                        <a:buChar char="n"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ea typeface="楷体" panose="02010609060101010101" pitchFamily="49" charset="-122"/>
                        </a:rPr>
                        <a:t>语言表达清楚、流畅，表演大方。</a:t>
                      </a:r>
                      <a:endParaRPr lang="zh-CN" altLang="en-US" sz="2800" b="1">
                        <a:solidFill>
                          <a:srgbClr val="000000"/>
                        </a:solidFill>
                        <a:ea typeface="楷体" panose="02010609060101010101" pitchFamily="49" charset="-122"/>
                      </a:endParaRPr>
                    </a:p>
                  </a:txBody>
                  <a:tcPr marL="91427" marR="91427" marT="45337" marB="45337" anchor="ctr" anchorCtr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fontAlgn="base" hangingPunct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3600">
                          <a:solidFill>
                            <a:srgbClr val="000000"/>
                          </a:solidFill>
                          <a:ea typeface="楷体" panose="02010609060101010101" pitchFamily="49" charset="-122"/>
                        </a:rPr>
                        <a:t>★</a:t>
                      </a:r>
                      <a:endParaRPr lang="zh-CN" altLang="en-US" sz="3600">
                        <a:solidFill>
                          <a:srgbClr val="000000"/>
                        </a:solidFill>
                        <a:ea typeface="楷体" panose="02010609060101010101" pitchFamily="49" charset="-122"/>
                      </a:endParaRPr>
                    </a:p>
                    <a:p>
                      <a:pPr lvl="0" eaLnBrk="1" hangingPunct="1"/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marL="91427" marR="91427" marT="45337" marB="45337" anchor="ctr" anchorCtr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64529" name="图片 3"/>
          <p:cNvPicPr>
            <a:picLocks noChangeAspect="1"/>
          </p:cNvPicPr>
          <p:nvPr/>
        </p:nvPicPr>
        <p:blipFill>
          <a:blip r:embed="rId1"/>
          <a:srcRect l="63201" t="5101" r="9143" b="-2481"/>
          <a:stretch>
            <a:fillRect/>
          </a:stretch>
        </p:blipFill>
        <p:spPr>
          <a:xfrm>
            <a:off x="7167563" y="433388"/>
            <a:ext cx="1812925" cy="42560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45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4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7" name="矩形 21"/>
          <p:cNvSpPr>
            <a:spLocks noChangeArrowheads="1"/>
          </p:cNvSpPr>
          <p:nvPr/>
        </p:nvSpPr>
        <p:spPr bwMode="auto">
          <a:xfrm>
            <a:off x="644525" y="1282700"/>
            <a:ext cx="6426200" cy="64293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  <a:spcBef>
                <a:spcPts val="1200"/>
              </a:spcBef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从这个小故事，我们得到什么启示？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5538" name="矩形 8"/>
          <p:cNvSpPr/>
          <p:nvPr/>
        </p:nvSpPr>
        <p:spPr>
          <a:xfrm>
            <a:off x="820739" y="2419350"/>
            <a:ext cx="6977788" cy="1922065"/>
          </a:xfrm>
          <a:prstGeom prst="rect">
            <a:avLst/>
          </a:prstGeom>
          <a:solidFill>
            <a:srgbClr val="93AB95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791845" eaLnBrk="1" hangingPunct="0">
              <a:lnSpc>
                <a:spcPct val="130000"/>
              </a:lnSpc>
            </a:pPr>
            <a:r>
              <a:rPr lang="zh-CN" altLang="en-US" sz="32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艺术创作离不开细心观察，艺术家应该向富有实践经验的劳动人民虚心学习。</a:t>
            </a:r>
            <a:endParaRPr lang="zh-CN" altLang="en-US" sz="32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5539" name="图片 10"/>
          <p:cNvPicPr>
            <a:picLocks noChangeAspect="1"/>
          </p:cNvPicPr>
          <p:nvPr/>
        </p:nvPicPr>
        <p:blipFill>
          <a:blip r:embed="rId1"/>
          <a:srcRect t="37853" b="39646"/>
          <a:stretch>
            <a:fillRect/>
          </a:stretch>
        </p:blipFill>
        <p:spPr>
          <a:xfrm>
            <a:off x="2720975" y="-60325"/>
            <a:ext cx="3430588" cy="1171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65540" name="文本框 5"/>
          <p:cNvSpPr txBox="1"/>
          <p:nvPr/>
        </p:nvSpPr>
        <p:spPr>
          <a:xfrm>
            <a:off x="3519488" y="431800"/>
            <a:ext cx="1833562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感悟启示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1" name="矩形 1"/>
          <p:cNvSpPr>
            <a:spLocks noChangeArrowheads="1"/>
          </p:cNvSpPr>
          <p:nvPr/>
        </p:nvSpPr>
        <p:spPr bwMode="auto">
          <a:xfrm>
            <a:off x="735013" y="1365250"/>
            <a:ext cx="6867525" cy="1281113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  <a:spcBef>
                <a:spcPts val="1200"/>
              </a:spcBef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学习完课文后，知晓</a:t>
            </a: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画</a:t>
            </a:r>
            <a:r>
              <a:rPr lang="en-US" altLang="zh-CN" sz="3200" b="1" spc="0">
                <a:latin typeface="宋体" panose="02010600030101010101" pitchFamily="2" charset="-122"/>
              </a:rPr>
              <a:t>《</a:t>
            </a: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斗牛图</a:t>
            </a:r>
            <a:r>
              <a:rPr lang="en-US" altLang="zh-CN" sz="3200" b="1">
                <a:latin typeface="宋体" panose="02010600030101010101" pitchFamily="2" charset="-122"/>
              </a:rPr>
              <a:t>》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，当问谁呢？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7585" name="锦.mp4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839913" y="1065213"/>
            <a:ext cx="2095500" cy="20669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67586" name="曝.mp4">
            <a:hlinkClick r:id="" action="ppaction://media"/>
          </p:cNvPr>
          <p:cNvPicPr>
            <a:picLocks noRot="1"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80100" y="1065213"/>
            <a:ext cx="2097088" cy="20669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67587" name="文本框 14"/>
          <p:cNvSpPr txBox="1"/>
          <p:nvPr/>
        </p:nvSpPr>
        <p:spPr>
          <a:xfrm>
            <a:off x="1436688" y="3541713"/>
            <a:ext cx="3757612" cy="449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左右结构  左窄右宽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588" name="文本框 15"/>
          <p:cNvSpPr txBox="1"/>
          <p:nvPr/>
        </p:nvSpPr>
        <p:spPr>
          <a:xfrm>
            <a:off x="5613400" y="3392488"/>
            <a:ext cx="2743200" cy="966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右下的部件不要写成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75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75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675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585"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67585"/>
                </p:tgtEl>
              </p:cMediaNode>
            </p:vide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75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675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586"/>
                  </p:tgtEl>
                </p:cond>
              </p:nextCondLst>
            </p:seq>
            <p:video>
              <p:cMediaNode vol="80000">
                <p:cTn id="28" fill="hold" display="0">
                  <p:stCondLst>
                    <p:cond delay="indefinite"/>
                  </p:stCondLst>
                </p:cTn>
                <p:tgtEl>
                  <p:spTgt spid="67586"/>
                </p:tgtEl>
              </p:cMediaNode>
            </p:video>
          </p:childTnLst>
        </p:cTn>
      </p:par>
    </p:tnLst>
    <p:bldLst>
      <p:bldP spid="67587" grpId="0"/>
      <p:bldP spid="67588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09" name="文本框 6"/>
          <p:cNvSpPr txBox="1"/>
          <p:nvPr/>
        </p:nvSpPr>
        <p:spPr>
          <a:xfrm>
            <a:off x="2600325" y="3851275"/>
            <a:ext cx="3571875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3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耕当问奴 织当问婢</a:t>
            </a:r>
            <a:endParaRPr lang="zh-CN" altLang="en-US" sz="3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8610" name="组合 27"/>
          <p:cNvGrpSpPr/>
          <p:nvPr/>
        </p:nvGrpSpPr>
        <p:grpSpPr>
          <a:xfrm>
            <a:off x="3805238" y="430213"/>
            <a:ext cx="4059237" cy="1358900"/>
            <a:chOff x="438222" y="2503097"/>
            <a:chExt cx="4458739" cy="1492302"/>
          </a:xfrm>
        </p:grpSpPr>
        <p:sp>
          <p:nvSpPr>
            <p:cNvPr id="68611" name="文本框 3"/>
            <p:cNvSpPr txBox="1"/>
            <p:nvPr/>
          </p:nvSpPr>
          <p:spPr>
            <a:xfrm>
              <a:off x="2331634" y="2935008"/>
              <a:ext cx="2565327" cy="64228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 eaLnBrk="1" hangingPunct="1">
                <a:buFont typeface="Arial" panose="020B0604020202020204" pitchFamily="34" charset="0"/>
              </a:pPr>
              <a:r>
                <a:rPr lang="en-US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书戴嵩画牛</a:t>
              </a:r>
              <a:endParaRPr lang="en-US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68612" name="Picture 1"/>
            <p:cNvPicPr>
              <a:picLocks noGrp="1"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5377" y="2170328"/>
              <a:ext cx="2611676" cy="2157841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</p:grpSp>
      <p:sp>
        <p:nvSpPr>
          <p:cNvPr id="68613" name="文本框 5"/>
          <p:cNvSpPr txBox="1"/>
          <p:nvPr/>
        </p:nvSpPr>
        <p:spPr>
          <a:xfrm>
            <a:off x="3986213" y="1870075"/>
            <a:ext cx="1400175" cy="554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 typeface="Arial" panose="020B0604020202020204" pitchFamily="34" charset="0"/>
            </a:pPr>
            <a:r>
              <a:rPr lang="zh-CN" altLang="en-US" sz="3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（事）</a:t>
            </a:r>
            <a:endParaRPr lang="zh-CN" altLang="en-US" sz="3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614" name="文本框 5"/>
          <p:cNvSpPr txBox="1"/>
          <p:nvPr/>
        </p:nvSpPr>
        <p:spPr>
          <a:xfrm>
            <a:off x="1466850" y="2930525"/>
            <a:ext cx="3005138" cy="1016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 typeface="Arial" panose="020B0604020202020204" pitchFamily="34" charset="0"/>
            </a:pPr>
            <a:r>
              <a:rPr lang="zh-CN" altLang="en-US" sz="3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杜处士 尤所爱 笑而然之 </a:t>
            </a:r>
            <a:endParaRPr lang="zh-CN" altLang="en-US" sz="3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615" name="文本框 5"/>
          <p:cNvSpPr txBox="1"/>
          <p:nvPr/>
        </p:nvSpPr>
        <p:spPr>
          <a:xfrm>
            <a:off x="5170488" y="2908300"/>
            <a:ext cx="3613150" cy="1016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 typeface="Arial" panose="020B0604020202020204" pitchFamily="34" charset="0"/>
            </a:pPr>
            <a:r>
              <a:rPr lang="zh-CN" altLang="en-US" sz="3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拊掌大笑 </a:t>
            </a:r>
            <a:r>
              <a:rPr lang="zh-CN" altLang="en-US" sz="3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谬矣！</a:t>
            </a:r>
            <a:r>
              <a:rPr lang="zh-CN" altLang="en-US" sz="3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牧童</a:t>
            </a:r>
            <a:endParaRPr lang="zh-CN" altLang="en-US" sz="3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616" name="文本框 3"/>
          <p:cNvSpPr txBox="1"/>
          <p:nvPr/>
        </p:nvSpPr>
        <p:spPr>
          <a:xfrm>
            <a:off x="3471863" y="2341563"/>
            <a:ext cx="2339975" cy="5540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buFont typeface="Arial" panose="020B0604020202020204" pitchFamily="34" charset="0"/>
            </a:pPr>
            <a:r>
              <a:rPr lang="en-US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书戴嵩画牛</a:t>
            </a:r>
            <a:endParaRPr lang="en-US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617" name="文本框 5"/>
          <p:cNvSpPr txBox="1"/>
          <p:nvPr/>
        </p:nvSpPr>
        <p:spPr>
          <a:xfrm>
            <a:off x="3860800" y="4335463"/>
            <a:ext cx="1398588" cy="5540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 typeface="Arial" panose="020B0604020202020204" pitchFamily="34" charset="0"/>
            </a:pPr>
            <a:r>
              <a:rPr lang="zh-CN" altLang="en-US" sz="3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（理）</a:t>
            </a:r>
            <a:endParaRPr lang="zh-CN" altLang="en-US" sz="3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618" name="箭头: 右 1"/>
          <p:cNvSpPr/>
          <p:nvPr/>
        </p:nvSpPr>
        <p:spPr>
          <a:xfrm rot="19860000">
            <a:off x="2692400" y="2781300"/>
            <a:ext cx="841375" cy="157163"/>
          </a:xfrm>
          <a:prstGeom prst="rightArrow">
            <a:avLst>
              <a:gd name="adj1" fmla="val 50000"/>
              <a:gd name="adj2" fmla="val 49991"/>
            </a:avLst>
          </a:prstGeom>
          <a:solidFill>
            <a:srgbClr val="B9CDE5"/>
          </a:solidFill>
          <a:ln w="25400">
            <a:solidFill>
              <a:srgbClr val="B9CDE5"/>
            </a:solidFill>
            <a:round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ea typeface="楷体" panose="02010609060101010101" pitchFamily="49" charset="-122"/>
            </a:endParaRPr>
          </a:p>
        </p:txBody>
      </p:sp>
      <p:sp>
        <p:nvSpPr>
          <p:cNvPr id="68619" name="箭头: 右 25"/>
          <p:cNvSpPr/>
          <p:nvPr/>
        </p:nvSpPr>
        <p:spPr>
          <a:xfrm rot="12120000">
            <a:off x="5857875" y="2725738"/>
            <a:ext cx="839788" cy="158750"/>
          </a:xfrm>
          <a:prstGeom prst="rightArrow">
            <a:avLst>
              <a:gd name="adj1" fmla="val 50000"/>
              <a:gd name="adj2" fmla="val 49986"/>
            </a:avLst>
          </a:prstGeom>
          <a:solidFill>
            <a:srgbClr val="B9CDE5"/>
          </a:solidFill>
          <a:ln w="25400">
            <a:solidFill>
              <a:srgbClr val="B9CDE5"/>
            </a:solidFill>
            <a:round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ea typeface="楷体" panose="02010609060101010101" pitchFamily="49" charset="-122"/>
            </a:endParaRPr>
          </a:p>
        </p:txBody>
      </p:sp>
      <p:pic>
        <p:nvPicPr>
          <p:cNvPr id="68620" name="图片 18"/>
          <p:cNvPicPr>
            <a:picLocks noChangeAspect="1"/>
          </p:cNvPicPr>
          <p:nvPr/>
        </p:nvPicPr>
        <p:blipFill>
          <a:blip r:embed="rId2"/>
          <a:srcRect t="37853" b="39646"/>
          <a:stretch>
            <a:fillRect/>
          </a:stretch>
        </p:blipFill>
        <p:spPr>
          <a:xfrm>
            <a:off x="103188" y="0"/>
            <a:ext cx="3430587" cy="1171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68621" name="文本框 5"/>
          <p:cNvSpPr txBox="1"/>
          <p:nvPr/>
        </p:nvSpPr>
        <p:spPr>
          <a:xfrm>
            <a:off x="857250" y="508000"/>
            <a:ext cx="1831975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8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8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8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8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8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8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09" grpId="0"/>
      <p:bldP spid="68613" grpId="0"/>
      <p:bldP spid="68614" grpId="0"/>
      <p:bldP spid="68615" grpId="0"/>
      <p:bldP spid="68616" grpId="0"/>
      <p:bldP spid="68617" grpId="0"/>
      <p:bldP spid="68618" grpId="0" animBg="1"/>
      <p:bldP spid="68619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矩形 1"/>
          <p:cNvSpPr>
            <a:spLocks noChangeArrowheads="1"/>
          </p:cNvSpPr>
          <p:nvPr/>
        </p:nvSpPr>
        <p:spPr bwMode="auto">
          <a:xfrm>
            <a:off x="849313" y="1438275"/>
            <a:ext cx="7550150" cy="273050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457200" indent="-4572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457200" lvl="0" indent="-457200" eaLnBrk="1" hangingPunct="0">
              <a:lnSpc>
                <a:spcPct val="150000"/>
              </a:lnSpc>
              <a:spcBef>
                <a:spcPts val="600"/>
              </a:spcBef>
              <a:buClrTx/>
              <a:buFont typeface="Wingdings" panose="05000000000000000000" pitchFamily="2" charset="2"/>
              <a:buChar char="l"/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朗读课文，借助拼音读准生字，读通句子。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lvl="0" indent="-457200" eaLnBrk="1" hangingPunct="0">
              <a:lnSpc>
                <a:spcPct val="150000"/>
              </a:lnSpc>
              <a:spcBef>
                <a:spcPts val="600"/>
              </a:spcBef>
              <a:buClrTx/>
              <a:buFont typeface="Wingdings" panose="05000000000000000000" pitchFamily="2" charset="2"/>
              <a:buChar char="l"/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用</a:t>
            </a: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en-US" altLang="zh-CN" sz="2800" b="1" spc="0">
                <a:latin typeface="宋体" panose="02010600030101010101" pitchFamily="2" charset="-122"/>
              </a:rPr>
              <a:t>/</a:t>
            </a:r>
            <a:r>
              <a:rPr lang="en-US" altLang="zh-CN" sz="2800" b="1"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画出长句子的停顿，多读两遍。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lvl="0" indent="-457200" eaLnBrk="1" hangingPunct="0">
              <a:lnSpc>
                <a:spcPct val="150000"/>
              </a:lnSpc>
              <a:spcBef>
                <a:spcPts val="600"/>
              </a:spcBef>
              <a:buClrTx/>
              <a:buFont typeface="Wingdings" panose="05000000000000000000" pitchFamily="2" charset="2"/>
              <a:buChar char="l"/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同桌互相听读，修正读得不准的字音和不恰当的停顿。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338" name="图片 7"/>
          <p:cNvPicPr>
            <a:picLocks noChangeAspect="1"/>
          </p:cNvPicPr>
          <p:nvPr/>
        </p:nvPicPr>
        <p:blipFill>
          <a:blip r:embed="rId1"/>
          <a:srcRect t="37853" b="39646"/>
          <a:stretch>
            <a:fillRect/>
          </a:stretch>
        </p:blipFill>
        <p:spPr>
          <a:xfrm>
            <a:off x="103188" y="0"/>
            <a:ext cx="3430587" cy="1171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4339" name="文本框 5"/>
          <p:cNvSpPr txBox="1"/>
          <p:nvPr/>
        </p:nvSpPr>
        <p:spPr>
          <a:xfrm>
            <a:off x="849313" y="479425"/>
            <a:ext cx="1833562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初读课文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矩形 1"/>
          <p:cNvSpPr/>
          <p:nvPr/>
        </p:nvSpPr>
        <p:spPr>
          <a:xfrm>
            <a:off x="796925" y="528638"/>
            <a:ext cx="7550150" cy="3843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790575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伯牙 鼓琴，锺子期 听之。方鼓琴 而志在太山，锺子期曰：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善哉乎 鼓琴，巍巍乎 若太山。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少选之间 而志在流水，锺子期又曰：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善哉乎 鼓琴，汤汤乎 若流水。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锺子期死，伯牙 破琴绝弦，终身 不复鼓琴，以为 世无足复为鼓琴者。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2" name="文本框 3"/>
          <p:cNvSpPr txBox="1"/>
          <p:nvPr/>
        </p:nvSpPr>
        <p:spPr>
          <a:xfrm>
            <a:off x="2403475" y="593725"/>
            <a:ext cx="6953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5363" name="文本框 4"/>
          <p:cNvSpPr txBox="1"/>
          <p:nvPr/>
        </p:nvSpPr>
        <p:spPr>
          <a:xfrm>
            <a:off x="5065713" y="619125"/>
            <a:ext cx="6953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5364" name="文本框 5"/>
          <p:cNvSpPr txBox="1"/>
          <p:nvPr/>
        </p:nvSpPr>
        <p:spPr>
          <a:xfrm>
            <a:off x="7715250" y="590550"/>
            <a:ext cx="6953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5365" name="文本框 6"/>
          <p:cNvSpPr txBox="1"/>
          <p:nvPr/>
        </p:nvSpPr>
        <p:spPr>
          <a:xfrm>
            <a:off x="6911975" y="1241425"/>
            <a:ext cx="6953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5366" name="文本框 7"/>
          <p:cNvSpPr txBox="1"/>
          <p:nvPr/>
        </p:nvSpPr>
        <p:spPr>
          <a:xfrm>
            <a:off x="2017713" y="1865313"/>
            <a:ext cx="695325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5367" name="文本框 8"/>
          <p:cNvSpPr txBox="1"/>
          <p:nvPr/>
        </p:nvSpPr>
        <p:spPr>
          <a:xfrm>
            <a:off x="5921375" y="1878013"/>
            <a:ext cx="695325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5368" name="文本框 9"/>
          <p:cNvSpPr txBox="1"/>
          <p:nvPr/>
        </p:nvSpPr>
        <p:spPr>
          <a:xfrm>
            <a:off x="4867275" y="2505075"/>
            <a:ext cx="695325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5369" name="文本框 10"/>
          <p:cNvSpPr txBox="1"/>
          <p:nvPr/>
        </p:nvSpPr>
        <p:spPr>
          <a:xfrm>
            <a:off x="7534275" y="2501900"/>
            <a:ext cx="6953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5370" name="文本框 11"/>
          <p:cNvSpPr txBox="1"/>
          <p:nvPr/>
        </p:nvSpPr>
        <p:spPr>
          <a:xfrm>
            <a:off x="5286375" y="3146425"/>
            <a:ext cx="6953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5371" name="文本框 12"/>
          <p:cNvSpPr txBox="1"/>
          <p:nvPr/>
        </p:nvSpPr>
        <p:spPr>
          <a:xfrm>
            <a:off x="1209675" y="3787775"/>
            <a:ext cx="6953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5372" name="文本框 13"/>
          <p:cNvSpPr txBox="1"/>
          <p:nvPr/>
        </p:nvSpPr>
        <p:spPr>
          <a:xfrm>
            <a:off x="4275138" y="3783013"/>
            <a:ext cx="695325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5373" name="文本框 14"/>
          <p:cNvSpPr txBox="1"/>
          <p:nvPr/>
        </p:nvSpPr>
        <p:spPr>
          <a:xfrm>
            <a:off x="5697538" y="1216025"/>
            <a:ext cx="1635125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善哉乎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4" name="文本框 15"/>
          <p:cNvSpPr txBox="1"/>
          <p:nvPr/>
        </p:nvSpPr>
        <p:spPr>
          <a:xfrm>
            <a:off x="796925" y="1852613"/>
            <a:ext cx="1635125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巍巍乎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5" name="文本框 16"/>
          <p:cNvSpPr txBox="1"/>
          <p:nvPr/>
        </p:nvSpPr>
        <p:spPr>
          <a:xfrm>
            <a:off x="6310313" y="2479675"/>
            <a:ext cx="16351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汤汤乎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6" name="文本框 17"/>
          <p:cNvSpPr txBox="1"/>
          <p:nvPr/>
        </p:nvSpPr>
        <p:spPr>
          <a:xfrm>
            <a:off x="3654425" y="2481263"/>
            <a:ext cx="16351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善哉乎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7" name="矩形 7"/>
          <p:cNvSpPr/>
          <p:nvPr/>
        </p:nvSpPr>
        <p:spPr>
          <a:xfrm>
            <a:off x="4264025" y="2090738"/>
            <a:ext cx="628650" cy="608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en-US" altLang="zh-CN" sz="3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0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8" name="矩形 19"/>
          <p:cNvSpPr>
            <a:spLocks noChangeArrowheads="1"/>
          </p:cNvSpPr>
          <p:nvPr/>
        </p:nvSpPr>
        <p:spPr bwMode="auto">
          <a:xfrm>
            <a:off x="4084638" y="1455738"/>
            <a:ext cx="1435100" cy="608013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en-US" altLang="zh-CN" sz="3000" b="1" spc="0">
                <a:solidFill>
                  <a:srgbClr val="FF00FF"/>
                </a:solidFill>
                <a:latin typeface="宋体" panose="02010600030101010101" pitchFamily="2" charset="-122"/>
              </a:rPr>
              <a:t>shǎo</a:t>
            </a:r>
            <a:endParaRPr lang="zh-CN" altLang="en-US" sz="30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79" name="矩形 7"/>
          <p:cNvSpPr/>
          <p:nvPr/>
        </p:nvSpPr>
        <p:spPr>
          <a:xfrm>
            <a:off x="6326188" y="2733675"/>
            <a:ext cx="628650" cy="606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en-US" altLang="zh-CN" sz="3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0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80" name="矩形 21"/>
          <p:cNvSpPr>
            <a:spLocks noChangeArrowheads="1"/>
          </p:cNvSpPr>
          <p:nvPr/>
        </p:nvSpPr>
        <p:spPr bwMode="auto">
          <a:xfrm>
            <a:off x="6026150" y="2073275"/>
            <a:ext cx="1508125" cy="608013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en-US" altLang="zh-CN" sz="3000" b="1" spc="0">
                <a:solidFill>
                  <a:srgbClr val="FF00FF"/>
                </a:solidFill>
                <a:latin typeface="宋体" panose="02010600030101010101" pitchFamily="2" charset="-122"/>
              </a:rPr>
              <a:t>shānɡ</a:t>
            </a:r>
            <a:endParaRPr lang="zh-CN" altLang="en-US" sz="30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81" name="矩形 7"/>
          <p:cNvSpPr/>
          <p:nvPr/>
        </p:nvSpPr>
        <p:spPr>
          <a:xfrm>
            <a:off x="3856038" y="3992563"/>
            <a:ext cx="628650" cy="606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en-US" altLang="zh-CN" sz="3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0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82" name="矩形 23"/>
          <p:cNvSpPr>
            <a:spLocks noChangeArrowheads="1"/>
          </p:cNvSpPr>
          <p:nvPr/>
        </p:nvSpPr>
        <p:spPr bwMode="auto">
          <a:xfrm>
            <a:off x="3803650" y="3378200"/>
            <a:ext cx="1138238" cy="608013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en-US" altLang="zh-CN" sz="3000" b="1" spc="0">
                <a:solidFill>
                  <a:srgbClr val="FF00FF"/>
                </a:solidFill>
                <a:latin typeface="宋体" panose="02010600030101010101" pitchFamily="2" charset="-122"/>
              </a:rPr>
              <a:t>w</a:t>
            </a:r>
            <a:r>
              <a:rPr lang="en-US" altLang="zh-CN" sz="3000" b="1">
                <a:solidFill>
                  <a:srgbClr val="FF00FF"/>
                </a:solidFill>
                <a:latin typeface="宋体" panose="02010600030101010101" pitchFamily="2" charset="-122"/>
              </a:rPr>
              <a:t>é</a:t>
            </a:r>
            <a:r>
              <a:rPr lang="en-US" altLang="zh-CN" sz="3000" b="1">
                <a:solidFill>
                  <a:srgbClr val="FF00FF"/>
                </a:solidFill>
                <a:latin typeface="宋体" panose="02010600030101010101" pitchFamily="2" charset="-122"/>
              </a:rPr>
              <a:t>i</a:t>
            </a:r>
            <a:endParaRPr lang="zh-CN" altLang="en-US" sz="30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83" name="矩形 7"/>
          <p:cNvSpPr/>
          <p:nvPr/>
        </p:nvSpPr>
        <p:spPr>
          <a:xfrm>
            <a:off x="6121400" y="3992563"/>
            <a:ext cx="628650" cy="606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en-US" altLang="zh-CN" sz="3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0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84" name="矩形 25"/>
          <p:cNvSpPr>
            <a:spLocks noChangeArrowheads="1"/>
          </p:cNvSpPr>
          <p:nvPr/>
        </p:nvSpPr>
        <p:spPr bwMode="auto">
          <a:xfrm>
            <a:off x="6032500" y="3333750"/>
            <a:ext cx="1138238" cy="608013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en-US" altLang="zh-CN" sz="3000" b="1" spc="0">
                <a:solidFill>
                  <a:srgbClr val="FF00FF"/>
                </a:solidFill>
                <a:latin typeface="宋体" panose="02010600030101010101" pitchFamily="2" charset="-122"/>
              </a:rPr>
              <a:t>w</a:t>
            </a:r>
            <a:r>
              <a:rPr lang="en-US" altLang="zh-CN" sz="3000" b="1">
                <a:solidFill>
                  <a:srgbClr val="FF00FF"/>
                </a:solidFill>
                <a:latin typeface="宋体" panose="02010600030101010101" pitchFamily="2" charset="-122"/>
              </a:rPr>
              <a:t>è</a:t>
            </a:r>
            <a:r>
              <a:rPr lang="en-US" altLang="zh-CN" sz="3000" b="1">
                <a:solidFill>
                  <a:srgbClr val="FF00FF"/>
                </a:solidFill>
                <a:latin typeface="宋体" panose="02010600030101010101" pitchFamily="2" charset="-122"/>
              </a:rPr>
              <a:t>i</a:t>
            </a:r>
            <a:endParaRPr lang="zh-CN" altLang="en-US" sz="30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3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3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5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5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5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5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8" grpId="0"/>
      <p:bldP spid="15380" grpId="0"/>
      <p:bldP spid="15382" grpId="0"/>
      <p:bldP spid="1538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4525" y="-434975"/>
            <a:ext cx="1546225" cy="15462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6386" name="矩形 1"/>
          <p:cNvSpPr>
            <a:spLocks noChangeArrowheads="1"/>
          </p:cNvSpPr>
          <p:nvPr/>
        </p:nvSpPr>
        <p:spPr bwMode="auto">
          <a:xfrm>
            <a:off x="534988" y="1179513"/>
            <a:ext cx="7635875" cy="608013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000" b="1" spc="0">
                <a:latin typeface="宋体" panose="02010600030101010101" pitchFamily="2" charset="-122"/>
                <a:ea typeface="宋体" panose="02010600030101010101" pitchFamily="2" charset="-122"/>
              </a:rPr>
              <a:t>哪位同学能借助注释说说这两句话的意思？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87" name="矩形 1"/>
          <p:cNvSpPr/>
          <p:nvPr/>
        </p:nvSpPr>
        <p:spPr>
          <a:xfrm>
            <a:off x="534988" y="1784350"/>
            <a:ext cx="4100512" cy="606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方鼓琴而志在太山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8" name="矩形: 圆角 2"/>
          <p:cNvSpPr/>
          <p:nvPr/>
        </p:nvSpPr>
        <p:spPr>
          <a:xfrm>
            <a:off x="1081088" y="2425700"/>
            <a:ext cx="5111750" cy="635000"/>
          </a:xfrm>
          <a:prstGeom prst="roundRect">
            <a:avLst>
              <a:gd name="adj" fmla="val 16667"/>
            </a:avLst>
          </a:prstGeom>
          <a:solidFill>
            <a:srgbClr val="93AB95"/>
          </a:solidFill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（伯牙）想着高山时弹琴。</a:t>
            </a:r>
            <a:endParaRPr lang="zh-CN" altLang="en-US" sz="2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9" name="矩形: 圆角 3"/>
          <p:cNvSpPr/>
          <p:nvPr/>
        </p:nvSpPr>
        <p:spPr>
          <a:xfrm>
            <a:off x="1081088" y="3808413"/>
            <a:ext cx="6388100" cy="635000"/>
          </a:xfrm>
          <a:prstGeom prst="roundRect">
            <a:avLst>
              <a:gd name="adj" fmla="val 16667"/>
            </a:avLst>
          </a:prstGeom>
          <a:solidFill>
            <a:srgbClr val="BCC6D1"/>
          </a:solidFill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不一会儿，（伯牙）又想到流水。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0" name="矩形 1"/>
          <p:cNvSpPr/>
          <p:nvPr/>
        </p:nvSpPr>
        <p:spPr>
          <a:xfrm>
            <a:off x="534988" y="3097213"/>
            <a:ext cx="4359275" cy="692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少选之间而志在流水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391" name="图片 13"/>
          <p:cNvPicPr>
            <a:picLocks noChangeAspect="1"/>
          </p:cNvPicPr>
          <p:nvPr/>
        </p:nvPicPr>
        <p:blipFill>
          <a:blip r:embed="rId2"/>
          <a:srcRect t="37853" b="39646"/>
          <a:stretch>
            <a:fillRect/>
          </a:stretch>
        </p:blipFill>
        <p:spPr>
          <a:xfrm>
            <a:off x="2720975" y="-60325"/>
            <a:ext cx="3430588" cy="1171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6392" name="文本框 5"/>
          <p:cNvSpPr txBox="1"/>
          <p:nvPr/>
        </p:nvSpPr>
        <p:spPr>
          <a:xfrm>
            <a:off x="3467100" y="419100"/>
            <a:ext cx="1833563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知晓文意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animBg="1"/>
      <p:bldP spid="1638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7409" name="组合 1"/>
          <p:cNvGrpSpPr/>
          <p:nvPr/>
        </p:nvGrpSpPr>
        <p:grpSpPr>
          <a:xfrm>
            <a:off x="708025" y="554038"/>
            <a:ext cx="3584575" cy="1970087"/>
            <a:chOff x="1108076" y="534069"/>
            <a:chExt cx="3584154" cy="1969893"/>
          </a:xfrm>
        </p:grpSpPr>
        <p:pic>
          <p:nvPicPr>
            <p:cNvPr id="17410" name="图片 2"/>
            <p:cNvPicPr>
              <a:picLocks noGrp="1"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925321" y="461261"/>
              <a:ext cx="1882335" cy="1164143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17411" name="矩形 1"/>
            <p:cNvSpPr/>
            <p:nvPr/>
          </p:nvSpPr>
          <p:spPr>
            <a:xfrm>
              <a:off x="1108076" y="1451115"/>
              <a:ext cx="3584154" cy="105284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457200" lvl="0" indent="-457200" eaLnBrk="1" hangingPunct="1">
                <a:lnSpc>
                  <a:spcPct val="130000"/>
                </a:lnSpc>
                <a:buFont typeface="Wingdings" panose="05000000000000000000" pitchFamily="2" charset="2"/>
                <a:buChar char="l"/>
              </a:pP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善哉乎鼓琴，巍巍乎若太山。</a:t>
              </a:r>
              <a:endParaRPr lang="en-US" altLang="zh-CN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412" name="组合 2"/>
          <p:cNvGrpSpPr/>
          <p:nvPr/>
        </p:nvGrpSpPr>
        <p:grpSpPr>
          <a:xfrm>
            <a:off x="4597400" y="511175"/>
            <a:ext cx="3687763" cy="2051050"/>
            <a:chOff x="4473575" y="383511"/>
            <a:chExt cx="3688229" cy="2050609"/>
          </a:xfrm>
        </p:grpSpPr>
        <p:pic>
          <p:nvPicPr>
            <p:cNvPr id="17413" name="图片 4"/>
            <p:cNvPicPr>
              <a:picLocks noGrp="1"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09837" y="310712"/>
              <a:ext cx="1912705" cy="1243628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17414" name="矩形 1"/>
            <p:cNvSpPr/>
            <p:nvPr/>
          </p:nvSpPr>
          <p:spPr>
            <a:xfrm>
              <a:off x="4473575" y="1381265"/>
              <a:ext cx="3688229" cy="105285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457200" lvl="0" indent="-457200" eaLnBrk="1" hangingPunct="1">
                <a:lnSpc>
                  <a:spcPct val="130000"/>
                </a:lnSpc>
                <a:buFont typeface="Wingdings" panose="05000000000000000000" pitchFamily="2" charset="2"/>
                <a:buChar char="l"/>
              </a:pP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善哉乎鼓琴，汤汤乎若流水。</a:t>
              </a:r>
              <a:endParaRPr lang="en-US" altLang="zh-CN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415" name="矩形 1"/>
          <p:cNvSpPr>
            <a:spLocks noChangeArrowheads="1"/>
          </p:cNvSpPr>
          <p:nvPr/>
        </p:nvSpPr>
        <p:spPr bwMode="auto">
          <a:xfrm>
            <a:off x="334963" y="2584450"/>
            <a:ext cx="8199438" cy="50323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2400" b="1" spc="0">
                <a:latin typeface="宋体" panose="02010600030101010101" pitchFamily="2" charset="-122"/>
                <a:ea typeface="宋体" panose="02010600030101010101" pitchFamily="2" charset="-122"/>
              </a:rPr>
              <a:t>请结合图片，说说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巍巍乎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”“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汤汤乎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的意思。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7416" name="组合 3"/>
          <p:cNvGrpSpPr/>
          <p:nvPr/>
        </p:nvGrpSpPr>
        <p:grpSpPr>
          <a:xfrm>
            <a:off x="0" y="3249613"/>
            <a:ext cx="4292600" cy="1325562"/>
            <a:chOff x="0" y="3505379"/>
            <a:chExt cx="4292601" cy="1325317"/>
          </a:xfrm>
        </p:grpSpPr>
        <p:sp>
          <p:nvSpPr>
            <p:cNvPr id="17417" name="矩形: 圆角 2"/>
            <p:cNvSpPr/>
            <p:nvPr/>
          </p:nvSpPr>
          <p:spPr>
            <a:xfrm>
              <a:off x="281875" y="3576948"/>
              <a:ext cx="4010726" cy="1253748"/>
            </a:xfrm>
            <a:prstGeom prst="roundRect">
              <a:avLst>
                <a:gd name="adj" fmla="val 16667"/>
              </a:avLst>
            </a:prstGeom>
            <a:solidFill>
              <a:srgbClr val="93AB95"/>
            </a:solidFill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790575" eaLnBrk="1" hangingPunct="1">
                <a:lnSpc>
                  <a:spcPct val="1300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巍巍乎</a:t>
              </a: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，（山峰）巍峨高耸入云。</a:t>
              </a:r>
              <a:endPara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7418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3505379"/>
              <a:ext cx="670949" cy="77772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17419" name="组合 4"/>
          <p:cNvGrpSpPr/>
          <p:nvPr/>
        </p:nvGrpSpPr>
        <p:grpSpPr>
          <a:xfrm>
            <a:off x="4364038" y="3321050"/>
            <a:ext cx="4779962" cy="1344613"/>
            <a:chOff x="4364413" y="3576948"/>
            <a:chExt cx="4779587" cy="1344489"/>
          </a:xfrm>
        </p:grpSpPr>
        <p:sp>
          <p:nvSpPr>
            <p:cNvPr id="17420" name="矩形: 圆角 3"/>
            <p:cNvSpPr/>
            <p:nvPr/>
          </p:nvSpPr>
          <p:spPr>
            <a:xfrm>
              <a:off x="4364413" y="3576948"/>
              <a:ext cx="4448688" cy="1253748"/>
            </a:xfrm>
            <a:prstGeom prst="roundRect">
              <a:avLst>
                <a:gd name="adj" fmla="val 16667"/>
              </a:avLst>
            </a:prstGeom>
            <a:solidFill>
              <a:srgbClr val="BCC6D1"/>
            </a:solidFill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790575" eaLnBrk="1" hangingPunct="1">
                <a:lnSpc>
                  <a:spcPct val="130000"/>
                </a:lnSpc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汤汤乎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，（流水）浩浩荡荡，奔腾不息。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7421" name="图片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496386" y="3930796"/>
              <a:ext cx="647614" cy="99064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3964</Words>
  <Application>WPS 演示</Application>
  <PresentationFormat/>
  <Paragraphs>480</Paragraphs>
  <Slides>59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59</vt:i4>
      </vt:variant>
    </vt:vector>
  </HeadingPairs>
  <TitlesOfParts>
    <vt:vector size="74" baseType="lpstr">
      <vt:lpstr>Arial</vt:lpstr>
      <vt:lpstr>宋体</vt:lpstr>
      <vt:lpstr>Wingdings</vt:lpstr>
      <vt:lpstr>Times New Roman</vt:lpstr>
      <vt:lpstr>黑体</vt:lpstr>
      <vt:lpstr>楷体</vt:lpstr>
      <vt:lpstr>微软雅黑</vt:lpstr>
      <vt:lpstr>Arial Unicode MS</vt:lpstr>
      <vt:lpstr>等线</vt:lpstr>
      <vt:lpstr>Cambria</vt:lpstr>
      <vt:lpstr>Arial</vt:lpstr>
      <vt:lpstr>等线</vt:lpstr>
      <vt:lpstr>Calibri</vt:lpstr>
      <vt:lpstr>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易提分旗舰店; www.tingtingke.com;</Company>
  <LinksUpToDate>false</LinksUpToDate>
  <SharedDoc>false</SharedDoc>
  <HyperlinksChanged>false</HyperlinksChanged>
  <AppVersion>14.0000</AppVersion>
  <Manager>易提分旗舰店; www.tingtingke.com;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www.tingtingke.com</dc:creator>
  <cp:lastModifiedBy>上帝掷骰子吗</cp:lastModifiedBy>
  <cp:revision>1</cp:revision>
  <dcterms:created xsi:type="dcterms:W3CDTF">2016-01-14T05:53:00Z</dcterms:created>
  <dcterms:modified xsi:type="dcterms:W3CDTF">2023-09-25T17:28:13Z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来源">
    <vt:lpwstr>状元成才路系列</vt:lpwstr>
  </property>
  <property fmtid="{D5CDD505-2E9C-101B-9397-08002B2CF9AE}" pid="4" name="ICV">
    <vt:lpwstr>35E20C2BF8AF47EDACE385E58AA01AB8_12</vt:lpwstr>
  </property>
</Properties>
</file>