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39"/>
  </p:handoutMasterIdLst>
  <p:sldIdLst>
    <p:sldId id="621" r:id="rId4"/>
    <p:sldId id="584" r:id="rId6"/>
    <p:sldId id="583" r:id="rId7"/>
    <p:sldId id="622" r:id="rId8"/>
    <p:sldId id="256" r:id="rId9"/>
    <p:sldId id="623" r:id="rId10"/>
    <p:sldId id="586" r:id="rId11"/>
    <p:sldId id="624" r:id="rId12"/>
    <p:sldId id="625" r:id="rId13"/>
    <p:sldId id="627" r:id="rId14"/>
    <p:sldId id="626" r:id="rId15"/>
    <p:sldId id="629" r:id="rId16"/>
    <p:sldId id="628" r:id="rId17"/>
    <p:sldId id="631" r:id="rId18"/>
    <p:sldId id="632" r:id="rId19"/>
    <p:sldId id="633" r:id="rId20"/>
    <p:sldId id="634" r:id="rId21"/>
    <p:sldId id="635" r:id="rId22"/>
    <p:sldId id="484" r:id="rId23"/>
    <p:sldId id="648" r:id="rId24"/>
    <p:sldId id="637" r:id="rId25"/>
    <p:sldId id="638" r:id="rId26"/>
    <p:sldId id="490" r:id="rId27"/>
    <p:sldId id="639" r:id="rId28"/>
    <p:sldId id="645" r:id="rId29"/>
    <p:sldId id="642" r:id="rId30"/>
    <p:sldId id="643" r:id="rId31"/>
    <p:sldId id="641" r:id="rId32"/>
    <p:sldId id="644" r:id="rId33"/>
    <p:sldId id="646" r:id="rId34"/>
    <p:sldId id="647" r:id="rId35"/>
    <p:sldId id="640" r:id="rId36"/>
    <p:sldId id="564" r:id="rId37"/>
    <p:sldId id="662" r:id="rId38"/>
  </p:sldIdLst>
  <p:sldSz cx="9144000" cy="51435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3FCDFF"/>
    <a:srgbClr val="75D8FF"/>
    <a:srgbClr val="BFECFF"/>
    <a:srgbClr val="0000FF"/>
    <a:srgbClr val="D236DE"/>
    <a:srgbClr val="FF00FF"/>
    <a:srgbClr val="F7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026"/>
    <p:restoredTop sz="96256"/>
  </p:normalViewPr>
  <p:slideViewPr>
    <p:cSldViewPr showGuides="1">
      <p:cViewPr varScale="1">
        <p:scale>
          <a:sx n="145" d="100"/>
          <a:sy n="145" d="100"/>
        </p:scale>
        <p:origin x="48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61099C-932F-4A1C-B465-5FB86169B9A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806104-3915-4510-9753-BF37AC344D1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97E6456-6262-4E02-BEE6-99E8690E948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B3B969A-EF09-49C6-B3B3-8FAD656302F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76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97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97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17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37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37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58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58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78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78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99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71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71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91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91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12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12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325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325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530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530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734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734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593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593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14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14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34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34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55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55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75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75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96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96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16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16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373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373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94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35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560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560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7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3724275"/>
            <a:ext cx="1419225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5"/>
          <a:srcRect l="8000" t="23399" r="8000" b="22002"/>
          <a:stretch>
            <a:fillRect/>
          </a:stretch>
        </p:blipFill>
        <p:spPr>
          <a:xfrm>
            <a:off x="7934325" y="4259263"/>
            <a:ext cx="1209675" cy="785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50100" y="987425"/>
            <a:ext cx="1354138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3724275"/>
            <a:ext cx="1419225" cy="1419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5"/>
          <a:srcRect l="8000" t="23399" r="8000" b="22002"/>
          <a:stretch>
            <a:fillRect/>
          </a:stretch>
        </p:blipFill>
        <p:spPr>
          <a:xfrm>
            <a:off x="7934325" y="4259263"/>
            <a:ext cx="1209675" cy="785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6"/>
          <a:srcRect l="15158" r="19920"/>
          <a:stretch>
            <a:fillRect/>
          </a:stretch>
        </p:blipFill>
        <p:spPr>
          <a:xfrm>
            <a:off x="-107950" y="0"/>
            <a:ext cx="925195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50825" y="195263"/>
            <a:ext cx="8713788" cy="4752975"/>
          </a:xfrm>
          <a:prstGeom prst="rect">
            <a:avLst/>
          </a:prstGeom>
          <a:solidFill>
            <a:schemeClr val="bg1"/>
          </a:solidFill>
          <a:ln w="63500">
            <a:solidFill>
              <a:srgbClr val="3FCDFF"/>
            </a:solidFill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1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100513"/>
            <a:ext cx="1042988" cy="1042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5"/>
          <a:srcRect l="8000" t="23399" r="8000" b="22002"/>
          <a:stretch>
            <a:fillRect/>
          </a:stretch>
        </p:blipFill>
        <p:spPr>
          <a:xfrm>
            <a:off x="7934325" y="4259263"/>
            <a:ext cx="1209675" cy="785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对角圆角矩形 6"/>
          <p:cNvSpPr/>
          <p:nvPr/>
        </p:nvSpPr>
        <p:spPr>
          <a:xfrm>
            <a:off x="7572375" y="0"/>
            <a:ext cx="1584325" cy="576263"/>
          </a:xfrm>
          <a:prstGeom prst="round2Diag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4" name="图片 8"/>
          <p:cNvPicPr>
            <a:picLocks noChangeAspect="1"/>
          </p:cNvPicPr>
          <p:nvPr userDrawn="1"/>
        </p:nvPicPr>
        <p:blipFill>
          <a:blip r:embed="rId6"/>
          <a:srcRect l="7690" t="24802" r="8311" b="14999"/>
          <a:stretch>
            <a:fillRect/>
          </a:stretch>
        </p:blipFill>
        <p:spPr>
          <a:xfrm>
            <a:off x="-396875" y="-163512"/>
            <a:ext cx="1741488" cy="124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: 对角圆角 7"/>
          <p:cNvSpPr/>
          <p:nvPr/>
        </p:nvSpPr>
        <p:spPr>
          <a:xfrm>
            <a:off x="179388" y="158750"/>
            <a:ext cx="8713788" cy="4826000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4"/>
          <p:cNvPicPr>
            <a:picLocks noChangeAspect="1"/>
          </p:cNvPicPr>
          <p:nvPr userDrawn="1"/>
        </p:nvPicPr>
        <p:blipFill>
          <a:blip r:embed="rId4"/>
          <a:srcRect l="20470" t="10625" r="27853" b="17188"/>
          <a:stretch>
            <a:fillRect/>
          </a:stretch>
        </p:blipFill>
        <p:spPr>
          <a:xfrm>
            <a:off x="8072438" y="4229100"/>
            <a:ext cx="1023937" cy="804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5"/>
          <p:cNvPicPr>
            <a:picLocks noChangeAspect="1"/>
          </p:cNvPicPr>
          <p:nvPr userDrawn="1"/>
        </p:nvPicPr>
        <p:blipFill>
          <a:blip r:embed="rId5"/>
          <a:srcRect t="13158" b="12643"/>
          <a:stretch>
            <a:fillRect/>
          </a:stretch>
        </p:blipFill>
        <p:spPr>
          <a:xfrm>
            <a:off x="0" y="4400550"/>
            <a:ext cx="1271588" cy="738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2.jpe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rcRect r="1377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hyperlink" Target="&#31070;&#33311;&#20116;&#21495;&#21319;&#22825;&#36807;&#31243;.mp4" TargetMode="Externa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hyperlink" Target="&#31070;&#33311;&#20116;&#21495;&#21319;&#22825;&#36807;&#31243;.mp4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1"/>
          <p:cNvSpPr txBox="1">
            <a:spLocks noChangeArrowheads="1"/>
          </p:cNvSpPr>
          <p:nvPr/>
        </p:nvSpPr>
        <p:spPr bwMode="auto">
          <a:xfrm>
            <a:off x="900113" y="484188"/>
            <a:ext cx="76327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提到祖国的航天事业，你会想到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标题 1"/>
          <p:cNvSpPr txBox="1"/>
          <p:nvPr/>
        </p:nvSpPr>
        <p:spPr>
          <a:xfrm>
            <a:off x="755650" y="1492250"/>
            <a:ext cx="7632700" cy="23780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“神舟五号”“神舟六号”“神舟七号”等成功升空，并成功着陆。</a:t>
            </a:r>
            <a:endParaRPr lang="en-US" altLang="zh-CN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杨利伟、费俊龙、聂海胜、翟志刚等航天人；空间站、嫦娥工程</a:t>
            </a:r>
            <a:r>
              <a:rPr lang="en-US" altLang="zh-CN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5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611188" y="411163"/>
            <a:ext cx="79930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载人航天梦想是怎样一步步实现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的？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827088" y="1058863"/>
            <a:ext cx="7632700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我国明代的官员万户，是世界历史上第一个试验利用火箭上天的人。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他被国际航天史学家公认为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人类飞行探索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的先驱。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1970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日，我国成功发射第一颗人造地球卫星，成为世界上第五个能够发射卫星的国家。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3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53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1"/>
          <p:cNvSpPr txBox="1"/>
          <p:nvPr/>
        </p:nvSpPr>
        <p:spPr>
          <a:xfrm>
            <a:off x="539750" y="1347788"/>
            <a:ext cx="8280400" cy="25050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2003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日，我国自行研制的“神州五号”飞船首飞成功，成为第三个独立掌握载人航天技术的国家。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2004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年，我国正式实施月球探测工程。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52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360363" y="412750"/>
            <a:ext cx="79914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自读感悟，找寻梦圆原因。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827088" y="1276350"/>
            <a:ext cx="7634288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阅读要求：</a:t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</a:b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默读课文，思考：中华民族千年的飞天梦是怎样逐步实现的？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阅读方法：找一找，画一画，在你感受深刻的地方写批注。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468313" y="339725"/>
            <a:ext cx="7993063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了解中国追寻飞天梦的历程。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84213" y="2171700"/>
            <a:ext cx="7777162" cy="18653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在古代就有“嫦娥奔月”的神话，有人飞上天、空中飞车的传说，还有“鲲鹏展翅”“九天揽月”的奇妙想象。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73363" y="4068763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富有激情、想象力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313" y="958850"/>
            <a:ext cx="813752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读一读下列句子，说一说：你从这些话中读出了什么。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1"/>
          <p:cNvSpPr txBox="1"/>
          <p:nvPr/>
        </p:nvSpPr>
        <p:spPr>
          <a:xfrm>
            <a:off x="468313" y="1058863"/>
            <a:ext cx="8064500" cy="17859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传说，我国明代的官员万户，是世界历史上第一个试验利用火箭上天的人，他被国际航天史学家公认为人类飞行探索的先驱。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2500" y="3217863"/>
            <a:ext cx="18335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勇于探索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1"/>
          <p:cNvSpPr txBox="1"/>
          <p:nvPr/>
        </p:nvSpPr>
        <p:spPr>
          <a:xfrm>
            <a:off x="395288" y="987425"/>
            <a:ext cx="8064500" cy="23764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数百年来，坚定而执着的炎黄子孙，在实现飞天梦的过程中，遭受了无数失败，付出了惨重代价，但是，始终没有放弃飞离地球的努力。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3938" y="343535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坚持不懈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15013" y="1695450"/>
            <a:ext cx="1655763" cy="433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0300" y="2281238"/>
            <a:ext cx="912813" cy="4333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1"/>
          <p:cNvSpPr txBox="1"/>
          <p:nvPr/>
        </p:nvSpPr>
        <p:spPr>
          <a:xfrm>
            <a:off x="447675" y="1131888"/>
            <a:ext cx="8064500" cy="17859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毛泽东主席在苏联第一颗人造卫星上天之后的第二年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——1958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年，庄重地表示：“我们也要搞人造卫星。”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6013" y="3219450"/>
            <a:ext cx="71882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当时国家领导人支持航天事业的决心。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1"/>
          <p:cNvSpPr txBox="1"/>
          <p:nvPr/>
        </p:nvSpPr>
        <p:spPr>
          <a:xfrm>
            <a:off x="468313" y="771525"/>
            <a:ext cx="8064500" cy="2968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经过十多年的努力，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日，寂寞而辽阔的太空中，第一次响起了中国人的声音，那穿越苍穹的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东方红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乐曲，让海内外华人振奋不已。中国成为世界上第五个能够发射卫星的国家。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54350" y="3803650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默默奉献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6100" y="771525"/>
            <a:ext cx="1223963" cy="57626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16463" y="1400175"/>
            <a:ext cx="1225550" cy="57626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9075" y="380365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艰辛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94350" y="380047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民族自豪感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1"/>
          <p:cNvSpPr txBox="1"/>
          <p:nvPr/>
        </p:nvSpPr>
        <p:spPr>
          <a:xfrm>
            <a:off x="468313" y="1131888"/>
            <a:ext cx="8064500" cy="17859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一百一十多个单位直接承担了研制、建设和发射任务。经过广大科技人员、工人和解放军官兵十余年的不懈努力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2500" y="3363913"/>
            <a:ext cx="18319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团结合作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550" y="1162050"/>
            <a:ext cx="3313113" cy="57626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41800" y="1782763"/>
            <a:ext cx="835025" cy="576263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1"/>
          <p:cNvSpPr txBox="1"/>
          <p:nvPr/>
        </p:nvSpPr>
        <p:spPr>
          <a:xfrm>
            <a:off x="468313" y="339725"/>
            <a:ext cx="55435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回顾“神五”，点燃激情。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文本框 11"/>
          <p:cNvSpPr txBox="1">
            <a:spLocks noChangeArrowheads="1"/>
          </p:cNvSpPr>
          <p:nvPr/>
        </p:nvSpPr>
        <p:spPr bwMode="auto">
          <a:xfrm>
            <a:off x="738188" y="1058863"/>
            <a:ext cx="7667625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千年梦圆在今朝。正因为中华民族有理想、有追求、勇于探索、坚持不懈、有不达目的不罢休的决心，更有着默默奉献、团结合作的科学精神，“神舟五号”终于顺利飞上了天。让我们再次回顾那激动人心的时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236663"/>
            <a:ext cx="5732463" cy="3322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43" name="矩形 3"/>
          <p:cNvSpPr/>
          <p:nvPr/>
        </p:nvSpPr>
        <p:spPr>
          <a:xfrm>
            <a:off x="2832100" y="484188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“神州五号”升空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4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645" y="2266744"/>
            <a:ext cx="1261864" cy="12618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236663"/>
            <a:ext cx="5732463" cy="3322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083" name="矩形 3"/>
          <p:cNvSpPr/>
          <p:nvPr/>
        </p:nvSpPr>
        <p:spPr>
          <a:xfrm>
            <a:off x="2832100" y="484188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“神州五号”升空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4" name="图片 3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645" y="2266744"/>
            <a:ext cx="1261864" cy="12618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539750" y="987425"/>
            <a:ext cx="824547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2003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15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日早晨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9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时，在酒泉卫星发射中心，随着一声震耳欲聋的巨响，我国自行研制的“神舟五号”飞船被送上太空。火箭宛若一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条巨龙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，划过一道绚丽的曲线，瞬间便消失在了苍穹之中。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1"/>
          <p:cNvSpPr txBox="1"/>
          <p:nvPr/>
        </p:nvSpPr>
        <p:spPr>
          <a:xfrm>
            <a:off x="468313" y="411163"/>
            <a:ext cx="7416800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看了这段视频，你有什么感受？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30325" y="1635125"/>
            <a:ext cx="1682750" cy="1681163"/>
            <a:chOff x="1259632" y="2931790"/>
            <a:chExt cx="1681336" cy="1681336"/>
          </a:xfrm>
        </p:grpSpPr>
        <p:pic>
          <p:nvPicPr>
            <p:cNvPr id="50186" name="图形 2" descr="心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9632" y="2931790"/>
              <a:ext cx="1681336" cy="16813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7" name="矩形 4"/>
            <p:cNvSpPr/>
            <p:nvPr/>
          </p:nvSpPr>
          <p:spPr>
            <a:xfrm>
              <a:off x="1595995" y="3480070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宋体" panose="02010600030101010101" pitchFamily="2" charset="-122"/>
                </a:rPr>
                <a:t>激动</a:t>
              </a:r>
              <a:endParaRPr lang="zh-CN" altLang="en-US" dirty="0">
                <a:solidFill>
                  <a:srgbClr val="FFFF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63938" y="1635125"/>
            <a:ext cx="1681162" cy="1681163"/>
            <a:chOff x="1259632" y="2931790"/>
            <a:chExt cx="1681336" cy="1681336"/>
          </a:xfrm>
        </p:grpSpPr>
        <p:pic>
          <p:nvPicPr>
            <p:cNvPr id="50184" name="图形 14" descr="心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9632" y="2931790"/>
              <a:ext cx="1681336" cy="16813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5" name="矩形 15"/>
            <p:cNvSpPr/>
            <p:nvPr/>
          </p:nvSpPr>
          <p:spPr>
            <a:xfrm>
              <a:off x="1595995" y="3480070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宋体" panose="02010600030101010101" pitchFamily="2" charset="-122"/>
                </a:rPr>
                <a:t>自豪</a:t>
              </a:r>
              <a:endParaRPr lang="zh-CN" altLang="en-US" dirty="0">
                <a:solidFill>
                  <a:srgbClr val="FFFF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95963" y="1635125"/>
            <a:ext cx="1681162" cy="1681163"/>
            <a:chOff x="1259632" y="2931790"/>
            <a:chExt cx="1681336" cy="1681336"/>
          </a:xfrm>
        </p:grpSpPr>
        <p:pic>
          <p:nvPicPr>
            <p:cNvPr id="50182" name="图形 17" descr="心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9632" y="2931790"/>
              <a:ext cx="1681336" cy="16813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3" name="矩形 18"/>
            <p:cNvSpPr/>
            <p:nvPr/>
          </p:nvSpPr>
          <p:spPr>
            <a:xfrm>
              <a:off x="1595995" y="3480070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FFFF00"/>
                  </a:solidFill>
                  <a:latin typeface="宋体" panose="02010600030101010101" pitchFamily="2" charset="-122"/>
                </a:rPr>
                <a:t>喜悦</a:t>
              </a:r>
              <a:endParaRPr lang="zh-CN" altLang="en-US" dirty="0">
                <a:solidFill>
                  <a:srgbClr val="FFFF00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1"/>
          <p:cNvSpPr txBox="1"/>
          <p:nvPr/>
        </p:nvSpPr>
        <p:spPr>
          <a:xfrm>
            <a:off x="395288" y="700088"/>
            <a:ext cx="8208962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读杨利伟下飞船后接受采访时说的三句话，读出敬意。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2227" name="标题 1"/>
          <p:cNvSpPr txBox="1"/>
          <p:nvPr/>
        </p:nvSpPr>
        <p:spPr>
          <a:xfrm>
            <a:off x="2987675" y="2211388"/>
            <a:ext cx="3671888" cy="20431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飞船运行正常。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我自我感觉良好。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我为祖国感到骄傲。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1"/>
          <p:cNvSpPr txBox="1"/>
          <p:nvPr/>
        </p:nvSpPr>
        <p:spPr>
          <a:xfrm>
            <a:off x="1008063" y="1058863"/>
            <a:ext cx="71278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你认为英雄的声音应该是怎样的？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14538" y="2065338"/>
            <a:ext cx="1730375" cy="930275"/>
            <a:chOff x="1403648" y="1995686"/>
            <a:chExt cx="1728689" cy="929839"/>
          </a:xfrm>
        </p:grpSpPr>
        <p:pic>
          <p:nvPicPr>
            <p:cNvPr id="54285" name="图形 2" descr="火焰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1995686"/>
              <a:ext cx="914348" cy="9139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6" name="矩形 5"/>
            <p:cNvSpPr/>
            <p:nvPr/>
          </p:nvSpPr>
          <p:spPr>
            <a:xfrm>
              <a:off x="2123728" y="2340750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洪亮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78363" y="2066925"/>
            <a:ext cx="2552700" cy="930275"/>
            <a:chOff x="1403648" y="1995686"/>
            <a:chExt cx="2552633" cy="929839"/>
          </a:xfrm>
        </p:grpSpPr>
        <p:pic>
          <p:nvPicPr>
            <p:cNvPr id="54283" name="图形 11" descr="火焰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1995686"/>
              <a:ext cx="914376" cy="9139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4" name="矩形 12"/>
            <p:cNvSpPr/>
            <p:nvPr/>
          </p:nvSpPr>
          <p:spPr>
            <a:xfrm>
              <a:off x="2123728" y="2340750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铿锵有力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95488" y="3257550"/>
            <a:ext cx="1727200" cy="928688"/>
            <a:chOff x="1403648" y="1995686"/>
            <a:chExt cx="1728689" cy="929839"/>
          </a:xfrm>
        </p:grpSpPr>
        <p:pic>
          <p:nvPicPr>
            <p:cNvPr id="54281" name="图形 14" descr="火焰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3648" y="1995686"/>
              <a:ext cx="914348" cy="9139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2" name="矩形 15"/>
            <p:cNvSpPr/>
            <p:nvPr/>
          </p:nvSpPr>
          <p:spPr>
            <a:xfrm>
              <a:off x="2123728" y="2340750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激动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59313" y="3259138"/>
            <a:ext cx="1779587" cy="928687"/>
            <a:chOff x="1403648" y="1995686"/>
            <a:chExt cx="1780696" cy="928057"/>
          </a:xfrm>
        </p:grpSpPr>
        <p:pic>
          <p:nvPicPr>
            <p:cNvPr id="54279" name="图形 17" descr="火焰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1995686"/>
              <a:ext cx="914573" cy="9150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0" name="矩形 18"/>
            <p:cNvSpPr/>
            <p:nvPr/>
          </p:nvSpPr>
          <p:spPr>
            <a:xfrm>
              <a:off x="2175735" y="2338968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自豪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1"/>
          <p:cNvSpPr txBox="1"/>
          <p:nvPr/>
        </p:nvSpPr>
        <p:spPr>
          <a:xfrm>
            <a:off x="466725" y="339725"/>
            <a:ext cx="82089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学习第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自然段，感受辉煌。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6323" name="标题 1"/>
          <p:cNvSpPr txBox="1"/>
          <p:nvPr/>
        </p:nvSpPr>
        <p:spPr>
          <a:xfrm>
            <a:off x="574675" y="1382713"/>
            <a:ext cx="7993063" cy="24558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中国已经成为第三个独立掌握载人航天技术的国家。继“神舟五号”之后，中国的航天事业又有哪些喜讯呢？自由读第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自然段，找到答案。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1"/>
          <p:cNvSpPr txBox="1"/>
          <p:nvPr/>
        </p:nvSpPr>
        <p:spPr>
          <a:xfrm>
            <a:off x="395288" y="1347788"/>
            <a:ext cx="8064500" cy="25844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“神舟五号”成功发射的第二年，我国正式实施探月工程。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2007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日，我国成功发射第一颗月球探测卫星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嫦娥一号”。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标题 1"/>
          <p:cNvSpPr txBox="1"/>
          <p:nvPr/>
        </p:nvSpPr>
        <p:spPr>
          <a:xfrm>
            <a:off x="395288" y="555625"/>
            <a:ext cx="8064500" cy="42783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日，“嫦娥四号”探测器实现了人类首次月球背面软着陆，并传回了第一张月背近距离拍摄的清晰的月表形貌图。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“嫦娥四号”着陆器与它的月球车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玉兔二号”，顺利进行了互相拍摄，带有五星红旗的着陆器和月球车，在月球背面留下了历史性的珍贵影像。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323850" y="987425"/>
            <a:ext cx="3960813" cy="2927350"/>
            <a:chOff x="0" y="2408893"/>
            <a:chExt cx="3959466" cy="2928781"/>
          </a:xfrm>
        </p:grpSpPr>
        <p:pic>
          <p:nvPicPr>
            <p:cNvPr id="62468" name="Picture 12" descr="http://image2.sina.com.cn/dy/c/2005-10-12/a03ddcb5030fad092189a6308a729970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9217" y="2408893"/>
              <a:ext cx="3890249" cy="29287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469" name="TextBox 21"/>
            <p:cNvSpPr txBox="1"/>
            <p:nvPr/>
          </p:nvSpPr>
          <p:spPr>
            <a:xfrm>
              <a:off x="0" y="2463586"/>
              <a:ext cx="181812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2005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</a:t>
              </a:r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月</a:t>
              </a:r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日</a:t>
              </a:r>
              <a:endParaRPr lang="zh-CN" altLang="en-US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14" descr="http://img1.pconline.com.cn/pconline/0809/26/1431097_sz75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63" y="1011238"/>
            <a:ext cx="4337050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627063"/>
            <a:ext cx="4105275" cy="3240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5341938" y="615950"/>
            <a:ext cx="2633662" cy="3260725"/>
            <a:chOff x="5341452" y="1078051"/>
            <a:chExt cx="2634054" cy="3260642"/>
          </a:xfrm>
        </p:grpSpPr>
        <p:pic>
          <p:nvPicPr>
            <p:cNvPr id="64517" name="图片 4"/>
            <p:cNvPicPr>
              <a:picLocks noChangeAspect="1"/>
            </p:cNvPicPr>
            <p:nvPr/>
          </p:nvPicPr>
          <p:blipFill>
            <a:blip r:embed="rId2"/>
            <a:srcRect b="11382"/>
            <a:stretch>
              <a:fillRect/>
            </a:stretch>
          </p:blipFill>
          <p:spPr>
            <a:xfrm>
              <a:off x="5364088" y="1089108"/>
              <a:ext cx="2516168" cy="32495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4518" name="TextBox 21"/>
            <p:cNvSpPr txBox="1"/>
            <p:nvPr/>
          </p:nvSpPr>
          <p:spPr>
            <a:xfrm>
              <a:off x="5341452" y="1078051"/>
              <a:ext cx="263405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2016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</a:t>
              </a:r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月</a:t>
              </a:r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17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日</a:t>
              </a:r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</a:t>
              </a:r>
              <a:r>
                <a:rPr lang="en-US" altLang="zh-CN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30</a:t>
              </a:r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519" name="TextBox 21"/>
            <p:cNvSpPr txBox="1"/>
            <p:nvPr/>
          </p:nvSpPr>
          <p:spPr>
            <a:xfrm>
              <a:off x="6586471" y="1447383"/>
              <a:ext cx="134684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b="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神舟十一号</a:t>
              </a:r>
              <a:endParaRPr lang="en-US" altLang="zh-CN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11"/>
          <p:cNvSpPr txBox="1"/>
          <p:nvPr/>
        </p:nvSpPr>
        <p:spPr>
          <a:xfrm>
            <a:off x="468313" y="3867150"/>
            <a:ext cx="8207375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你还知道我国在航天领域的哪些最新成就？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>
          <a:xfrm>
            <a:off x="611188" y="627063"/>
            <a:ext cx="8245475" cy="415131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2003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日早晨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在我国九泉卫星发射中心，随着一声巨响，我国自行研制的“神州五号”飞船被送上太空。这次载人航天飞船飞行实验的成功，向全世界宣告：中国已经成为第三个独立掌握载人航天技术的国家。一瞬间的改变，一瞬间的飞跃，实现了中华民族几千年的飞天梦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矩形 1"/>
          <p:cNvSpPr/>
          <p:nvPr/>
        </p:nvSpPr>
        <p:spPr>
          <a:xfrm>
            <a:off x="539750" y="1131888"/>
            <a:ext cx="80645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“千年梦圆在今朝”，这样美丽而又辉煌的成果，怎能不让富有激情与魄力的中华民族高兴、自豪、欢欣鼓舞呢？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1"/>
          <p:cNvSpPr/>
          <p:nvPr/>
        </p:nvSpPr>
        <p:spPr>
          <a:xfrm>
            <a:off x="539750" y="987425"/>
            <a:ext cx="8064500" cy="293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作为中华民族的一员，让我们激动地告诉全世界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千年梦圆在今朝</a:t>
            </a:r>
            <a:r>
              <a:rPr lang="zh-CN" altLang="en-US" sz="3200" b="1" dirty="0">
                <a:latin typeface="宋体" panose="02010600030101010101" pitchFamily="2" charset="-122"/>
              </a:rPr>
              <a:t>。让我们自豪地告诉全世界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千年梦圆在今朝</a:t>
            </a:r>
            <a:r>
              <a:rPr lang="zh-CN" altLang="en-US" sz="3200" b="1" dirty="0">
                <a:latin typeface="宋体" panose="02010600030101010101" pitchFamily="2" charset="-122"/>
              </a:rPr>
              <a:t>。让我们骄傲地告诉全世界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千年梦圆在今朝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矩形 1"/>
          <p:cNvSpPr/>
          <p:nvPr/>
        </p:nvSpPr>
        <p:spPr>
          <a:xfrm>
            <a:off x="539750" y="1058863"/>
            <a:ext cx="8064500" cy="2932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千年的飞天梦圆在今朝，但更高更远的飞天梦却缘起今朝。同学们，就让我们满怀激情，满怀感恩，踏上圆梦之路吧！老师会为你们明天的精彩表现而喝彩！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左大括号 16"/>
          <p:cNvSpPr/>
          <p:nvPr/>
        </p:nvSpPr>
        <p:spPr>
          <a:xfrm>
            <a:off x="960438" y="1027113"/>
            <a:ext cx="139700" cy="3592512"/>
          </a:xfrm>
          <a:prstGeom prst="leftBrace">
            <a:avLst>
              <a:gd name="adj1" fmla="val 252515"/>
              <a:gd name="adj2" fmla="val 50000"/>
            </a:avLst>
          </a:prstGeom>
          <a:noFill/>
          <a:ln w="2857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950" y="1458913"/>
            <a:ext cx="615950" cy="35925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1" hangingPunct="1"/>
            <a:r>
              <a:rPr lang="zh-CN" altLang="en-US" sz="2800" b="1" dirty="0">
                <a:latin typeface="宋体" panose="02010600030101010101" pitchFamily="2" charset="-122"/>
              </a:rPr>
              <a:t>千年梦园在今朝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31913" y="987425"/>
            <a:ext cx="11731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73775" y="1009650"/>
            <a:ext cx="15049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74738" y="238125"/>
            <a:ext cx="1831975" cy="6032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板书设计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箭头: 下 1"/>
          <p:cNvSpPr/>
          <p:nvPr/>
        </p:nvSpPr>
        <p:spPr>
          <a:xfrm>
            <a:off x="1760538" y="1636713"/>
            <a:ext cx="219075" cy="50323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84300" y="2228850"/>
            <a:ext cx="117316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梦想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箭头: 下 27"/>
          <p:cNvSpPr/>
          <p:nvPr/>
        </p:nvSpPr>
        <p:spPr>
          <a:xfrm>
            <a:off x="1757363" y="2789238"/>
            <a:ext cx="220663" cy="504825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54088" y="3378200"/>
            <a:ext cx="232568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嫦娥奔月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人飞上天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2268538" y="1271588"/>
            <a:ext cx="1254125" cy="9683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490788" y="2222500"/>
            <a:ext cx="26828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尝试（明代）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箭头: 下 30"/>
          <p:cNvSpPr/>
          <p:nvPr/>
        </p:nvSpPr>
        <p:spPr>
          <a:xfrm>
            <a:off x="3573463" y="2732088"/>
            <a:ext cx="220663" cy="504825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57488" y="3378200"/>
            <a:ext cx="2325687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万户试验利用火箭飞行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2289175" y="1230313"/>
            <a:ext cx="3603625" cy="412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6091238" y="2116138"/>
            <a:ext cx="1173162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67288" y="3105150"/>
            <a:ext cx="1239837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人造卫星发射成功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箭头: 下 36"/>
          <p:cNvSpPr/>
          <p:nvPr/>
        </p:nvSpPr>
        <p:spPr>
          <a:xfrm>
            <a:off x="6464300" y="1549400"/>
            <a:ext cx="220663" cy="50323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 flipH="1">
            <a:off x="5895975" y="2670175"/>
            <a:ext cx="635000" cy="50323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endCxn id="40" idx="0"/>
          </p:cNvCxnSpPr>
          <p:nvPr/>
        </p:nvCxnSpPr>
        <p:spPr>
          <a:xfrm>
            <a:off x="6624638" y="2692400"/>
            <a:ext cx="12700" cy="54451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5819775" y="3236913"/>
            <a:ext cx="163671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“神舟五号”载人飞行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6726238" y="2660650"/>
            <a:ext cx="1076325" cy="48101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7456488" y="3249613"/>
            <a:ext cx="14478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正式实施探月工程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11" grpId="0"/>
      <p:bldP spid="12" grpId="0"/>
      <p:bldP spid="2" grpId="0" animBg="1"/>
      <p:bldP spid="27" grpId="0"/>
      <p:bldP spid="28" grpId="0" animBg="1"/>
      <p:bldP spid="29" grpId="0"/>
      <p:bldP spid="30" grpId="0"/>
      <p:bldP spid="31" grpId="0" animBg="1"/>
      <p:bldP spid="32" grpId="0"/>
      <p:bldP spid="34" grpId="0"/>
      <p:bldP spid="36" grpId="0"/>
      <p:bldP spid="37" grpId="0" animBg="1"/>
      <p:bldP spid="40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 txBox="1">
            <a:spLocks noChangeArrowheads="1"/>
          </p:cNvSpPr>
          <p:nvPr/>
        </p:nvSpPr>
        <p:spPr bwMode="auto">
          <a:xfrm>
            <a:off x="395288" y="1779588"/>
            <a:ext cx="8245475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中华民族的飞天梦想实现的那一刻，你内心最深的感受是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什么？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>
          <a:xfrm>
            <a:off x="2084388" y="1476375"/>
            <a:ext cx="720725" cy="720725"/>
          </a:xfrm>
          <a:prstGeom prst="ellipse">
            <a:avLst/>
          </a:prstGeom>
          <a:solidFill>
            <a:srgbClr val="8DC31E"/>
          </a:solidFill>
          <a:ln>
            <a:solidFill>
              <a:srgbClr val="8DC31E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>
            <a:spLocks noChangeArrowheads="1"/>
          </p:cNvSpPr>
          <p:nvPr/>
        </p:nvSpPr>
        <p:spPr bwMode="auto">
          <a:xfrm>
            <a:off x="1116013" y="1419225"/>
            <a:ext cx="7345363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 </a:t>
            </a:r>
            <a:r>
              <a:rPr kumimoji="0" lang="zh-CN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*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千年梦圆在今朝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6388" name="图片 2"/>
          <p:cNvPicPr>
            <a:picLocks noChangeAspect="1"/>
          </p:cNvPicPr>
          <p:nvPr/>
        </p:nvPicPr>
        <p:blipFill>
          <a:blip r:embed="rId1"/>
          <a:srcRect l="35980"/>
          <a:stretch>
            <a:fillRect/>
          </a:stretch>
        </p:blipFill>
        <p:spPr>
          <a:xfrm>
            <a:off x="327025" y="268288"/>
            <a:ext cx="2298700" cy="46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805113" y="2544763"/>
            <a:ext cx="471646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D236DE"/>
                </a:solidFill>
                <a:latin typeface="Calibri" panose="020F0502020204030204" pitchFamily="34" charset="0"/>
              </a:rPr>
              <a:t>读出自豪、骄傲、激动。</a:t>
            </a:r>
            <a:endParaRPr lang="zh-CN" altLang="en-US" sz="3200" b="1" dirty="0">
              <a:solidFill>
                <a:srgbClr val="D236DE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1044575" y="274638"/>
            <a:ext cx="77755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字词学习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矩形 8"/>
          <p:cNvSpPr/>
          <p:nvPr/>
        </p:nvSpPr>
        <p:spPr>
          <a:xfrm>
            <a:off x="1116013" y="1039813"/>
            <a:ext cx="7272337" cy="188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嫦娥奔月   鲲鹏展翅   九天揽月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勃勃生机   振奋不已   震耳欲聋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9613" y="781050"/>
            <a:ext cx="14033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bèn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1125538" y="2859088"/>
            <a:ext cx="67357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你发现这些词语排列的规律了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" name="标题 1"/>
          <p:cNvSpPr txBox="1"/>
          <p:nvPr/>
        </p:nvSpPr>
        <p:spPr>
          <a:xfrm>
            <a:off x="1203325" y="3557588"/>
            <a:ext cx="6737350" cy="119538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第一行词语与传说、想象有关；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第二行的词语与现代航天有关。</a:t>
            </a:r>
            <a:endParaRPr lang="zh-CN" altLang="en-US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charRg st="15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1079500" y="1203325"/>
            <a:ext cx="6985000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结合课文内容，用其中一个词语说一句话。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积累四字词语。文中像这样的四字词语还有很多，课后找一找，并摘抄下来。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1116013" y="282575"/>
            <a:ext cx="2087562" cy="682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初读课文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611188" y="1203325"/>
            <a:ext cx="79914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用喜欢的方式读课文，边读边思考下列问题。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827088" y="2284413"/>
            <a:ext cx="7991475" cy="137318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课文主要讲了什么？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载人航天梦想是怎样一步步实现的？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" name="标题 1"/>
          <p:cNvSpPr txBox="1">
            <a:spLocks noChangeArrowheads="1"/>
          </p:cNvSpPr>
          <p:nvPr/>
        </p:nvSpPr>
        <p:spPr bwMode="auto">
          <a:xfrm>
            <a:off x="468313" y="842963"/>
            <a:ext cx="7993063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课文主要讲了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什么？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738188" y="1708150"/>
            <a:ext cx="7650162" cy="225266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中国人为了飞离地球、遨游太空进行了长期不断的努力，最终获得了成功。</a:t>
            </a:r>
            <a:endParaRPr lang="zh-CN" altLang="en-US" sz="36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2152</Words>
  <Application>WPS 演示</Application>
  <PresentationFormat/>
  <Paragraphs>171</Paragraphs>
  <Slides>34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楷体</vt:lpstr>
      <vt:lpstr>微软雅黑</vt:lpstr>
      <vt:lpstr>Arial Unicode MS</vt:lpstr>
      <vt:lpstr>黑体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易提分旗舰店; https://yitifen.tmall.com</dc:creator>
  <cp:keywords>状元成才路</cp:keywords>
  <dc:description>声  明
 本文件仅用于个人学习、研究或欣赏，以及其他非商业性或非盈利性用途，但同时应遵守著作权法及其他相关法律的规定，不得侵犯本司及相关权利人的合法权利。
 除此以外，将本文件任何内容用于其他用途时，应获得授权，如发现未经授权用于商业或盈利用途将追加侵权者的法律责任。
武汉天成贵龙文化传播有限公司</dc:description>
  <dc:subject>状元成才路</dc:subject>
  <cp:lastModifiedBy>上帝掷骰子吗</cp:lastModifiedBy>
  <cp:revision>2</cp:revision>
  <dcterms:created xsi:type="dcterms:W3CDTF">2023-10-31T08:03:00Z</dcterms:created>
  <dcterms:modified xsi:type="dcterms:W3CDTF">2023-11-13T12:31:21Z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7CE3CE20052C4D4999B2377A4503EB01_13</vt:lpwstr>
  </property>
  <property fmtid="{D5CDD505-2E9C-101B-9397-08002B2CF9AE}" pid="4" name="KSOProductBuildVer">
    <vt:lpwstr>2052-12.1.0.15374</vt:lpwstr>
  </property>
</Properties>
</file>