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5"/>
  </p:notesMasterIdLst>
  <p:handoutMasterIdLst>
    <p:handoutMasterId r:id="rId51"/>
  </p:handoutMasterIdLst>
  <p:sldIdLst>
    <p:sldId id="555" r:id="rId4"/>
    <p:sldId id="623" r:id="rId6"/>
    <p:sldId id="728" r:id="rId7"/>
    <p:sldId id="693" r:id="rId8"/>
    <p:sldId id="624" r:id="rId9"/>
    <p:sldId id="625" r:id="rId10"/>
    <p:sldId id="694" r:id="rId11"/>
    <p:sldId id="695" r:id="rId12"/>
    <p:sldId id="696" r:id="rId13"/>
    <p:sldId id="587" r:id="rId14"/>
    <p:sldId id="698" r:id="rId15"/>
    <p:sldId id="697" r:id="rId16"/>
    <p:sldId id="631" r:id="rId17"/>
    <p:sldId id="700" r:id="rId18"/>
    <p:sldId id="729" r:id="rId19"/>
    <p:sldId id="730" r:id="rId20"/>
    <p:sldId id="731" r:id="rId21"/>
    <p:sldId id="732" r:id="rId22"/>
    <p:sldId id="734" r:id="rId23"/>
    <p:sldId id="733" r:id="rId24"/>
    <p:sldId id="699" r:id="rId25"/>
    <p:sldId id="708" r:id="rId26"/>
    <p:sldId id="709" r:id="rId27"/>
    <p:sldId id="710" r:id="rId28"/>
    <p:sldId id="711" r:id="rId29"/>
    <p:sldId id="712" r:id="rId30"/>
    <p:sldId id="713" r:id="rId31"/>
    <p:sldId id="602" r:id="rId32"/>
    <p:sldId id="715" r:id="rId33"/>
    <p:sldId id="714" r:id="rId34"/>
    <p:sldId id="716" r:id="rId35"/>
    <p:sldId id="718" r:id="rId36"/>
    <p:sldId id="717" r:id="rId37"/>
    <p:sldId id="719" r:id="rId38"/>
    <p:sldId id="720" r:id="rId39"/>
    <p:sldId id="609" r:id="rId40"/>
    <p:sldId id="735" r:id="rId41"/>
    <p:sldId id="736" r:id="rId42"/>
    <p:sldId id="737" r:id="rId43"/>
    <p:sldId id="738" r:id="rId44"/>
    <p:sldId id="740" r:id="rId45"/>
    <p:sldId id="741" r:id="rId46"/>
    <p:sldId id="742" r:id="rId47"/>
    <p:sldId id="743" r:id="rId48"/>
    <p:sldId id="744" r:id="rId49"/>
    <p:sldId id="771" r:id="rId50"/>
  </p:sldIdLst>
  <p:sldSz cx="9144000" cy="5143500"/>
  <p:notesSz cx="6858000" cy="9144000"/>
  <p:custDataLst>
    <p:tags r:id="rId5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FF9900"/>
    <a:srgbClr val="A8D489"/>
    <a:srgbClr val="FFFEFC"/>
    <a:srgbClr val="F7FFFF"/>
    <a:srgbClr val="66FF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292"/>
    <p:restoredTop sz="96256"/>
  </p:normalViewPr>
  <p:slideViewPr>
    <p:cSldViewPr showGuides="1">
      <p:cViewPr varScale="1">
        <p:scale>
          <a:sx n="145" d="100"/>
          <a:sy n="145" d="100"/>
        </p:scale>
        <p:origin x="47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936849F-1B97-4AA7-8EA0-0D12B358AAE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E66C4C-98D3-4E34-8EF9-C331313DA6F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1C64E41-376A-4C18-8AB4-72CAF60F76F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A70367-480F-4405-8705-0AFB44097E1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12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12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355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355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560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560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765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765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970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970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174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174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994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994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198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198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403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403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608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608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813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813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17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17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018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018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222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222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427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427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632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632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837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837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042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042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246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246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451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451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656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656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861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861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22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922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066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066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126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126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331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331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536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536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741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741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946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946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150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150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4"/>
          <a:srcRect r="1850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slide" Target="slide21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9" name="矩形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605088" y="2247900"/>
            <a:ext cx="1806575" cy="6477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077" name="矩形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716463" y="2247900"/>
            <a:ext cx="1806575" cy="6477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468313" y="1290638"/>
            <a:ext cx="820737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：学习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千年梦圆在今朝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这篇课文时，我不懂“鲲鹏展翅”这个词语的意思，通过查工具书我知道了它的意思是施展抱负，实现宏伟的理想，创造一番事业。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107950" y="125413"/>
            <a:ext cx="2500313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CA5567"/>
                </a:solidFill>
                <a:latin typeface="Arial" panose="020B0604020202020204" pitchFamily="34" charset="0"/>
              </a:rPr>
              <a:t>拓展延伸：</a:t>
            </a:r>
            <a:endParaRPr lang="zh-CN" altLang="en-US" sz="3600" b="1" dirty="0">
              <a:solidFill>
                <a:srgbClr val="CA5567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1"/>
          <p:cNvSpPr/>
          <p:nvPr/>
        </p:nvSpPr>
        <p:spPr>
          <a:xfrm>
            <a:off x="468313" y="1347788"/>
            <a:ext cx="8064500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这神秘的新元素，似乎隐匿得很深，不想被人类认识，它行踪诡秘，千方百计躲避着向它逼近的探索者。但是它遇到的是一个世间最顽强的女人。居里夫人像一只勇敢的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611188" y="842963"/>
            <a:ext cx="8174037" cy="237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蚂蚁，奇迹般地搬开挡在她面前的一堆巨大的石头，一步一步走向自己的目标，没有任何力量能阻挡她坚定执着的脚步。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节选自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居里夫人的伟大发现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7" name="矩形 1"/>
          <p:cNvSpPr/>
          <p:nvPr/>
        </p:nvSpPr>
        <p:spPr>
          <a:xfrm>
            <a:off x="638175" y="3290888"/>
            <a:ext cx="7993063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自由读读这段话，看看有什么不懂的问题，并尝试运用学到的方法解决。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4"/>
          <p:cNvSpPr/>
          <p:nvPr/>
        </p:nvSpPr>
        <p:spPr>
          <a:xfrm>
            <a:off x="684213" y="1057275"/>
            <a:ext cx="2351087" cy="682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认一认。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675" name="矩形 6"/>
          <p:cNvSpPr/>
          <p:nvPr/>
        </p:nvSpPr>
        <p:spPr>
          <a:xfrm>
            <a:off x="107950" y="50800"/>
            <a:ext cx="2500313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CA5567"/>
                </a:solidFill>
                <a:latin typeface="Arial" panose="020B0604020202020204" pitchFamily="34" charset="0"/>
              </a:rPr>
              <a:t>识字加油站</a:t>
            </a:r>
            <a:endParaRPr lang="zh-CN" altLang="en-US" sz="3600" b="1" dirty="0">
              <a:solidFill>
                <a:srgbClr val="CA5567"/>
              </a:solidFill>
              <a:latin typeface="Arial" panose="020B0604020202020204" pitchFamily="34" charset="0"/>
            </a:endParaRPr>
          </a:p>
        </p:txBody>
      </p:sp>
      <p:sp>
        <p:nvSpPr>
          <p:cNvPr id="28676" name="文本框 1"/>
          <p:cNvSpPr txBox="1"/>
          <p:nvPr/>
        </p:nvSpPr>
        <p:spPr>
          <a:xfrm>
            <a:off x="755650" y="2066925"/>
            <a:ext cx="756126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滨  洁  减  挑  挺  预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4"/>
          <p:cNvSpPr/>
          <p:nvPr/>
        </p:nvSpPr>
        <p:spPr>
          <a:xfrm>
            <a:off x="684213" y="3363913"/>
            <a:ext cx="7707312" cy="682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将上面的字去掉偏旁会变成什么字呢？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2"/>
          <p:cNvSpPr txBox="1"/>
          <p:nvPr/>
        </p:nvSpPr>
        <p:spPr>
          <a:xfrm>
            <a:off x="395288" y="750888"/>
            <a:ext cx="8512175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滨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宾（宾馆） 洁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吉（吉利） 减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咸（咸菜）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挑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兆（预兆） 挺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廷（宫廷） 预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予（赠予）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文本框 16"/>
          <p:cNvSpPr txBox="1"/>
          <p:nvPr/>
        </p:nvSpPr>
        <p:spPr>
          <a:xfrm>
            <a:off x="971550" y="577850"/>
            <a:ext cx="1008063" cy="539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bīn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724" name="文本框 17"/>
          <p:cNvSpPr txBox="1"/>
          <p:nvPr/>
        </p:nvSpPr>
        <p:spPr>
          <a:xfrm>
            <a:off x="3794125" y="577850"/>
            <a:ext cx="1008063" cy="539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jí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725" name="文本框 18"/>
          <p:cNvSpPr txBox="1"/>
          <p:nvPr/>
        </p:nvSpPr>
        <p:spPr>
          <a:xfrm>
            <a:off x="6675438" y="577850"/>
            <a:ext cx="1008062" cy="539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xián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726" name="文本框 19"/>
          <p:cNvSpPr txBox="1"/>
          <p:nvPr/>
        </p:nvSpPr>
        <p:spPr>
          <a:xfrm>
            <a:off x="963613" y="1547813"/>
            <a:ext cx="1008062" cy="54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zhào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727" name="文本框 20"/>
          <p:cNvSpPr txBox="1"/>
          <p:nvPr/>
        </p:nvSpPr>
        <p:spPr>
          <a:xfrm>
            <a:off x="3794125" y="1547813"/>
            <a:ext cx="1008063" cy="54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tínɡ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728" name="文本框 21"/>
          <p:cNvSpPr txBox="1"/>
          <p:nvPr/>
        </p:nvSpPr>
        <p:spPr>
          <a:xfrm>
            <a:off x="6662738" y="1547813"/>
            <a:ext cx="1008062" cy="54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yǔ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矩形 4"/>
          <p:cNvSpPr/>
          <p:nvPr/>
        </p:nvSpPr>
        <p:spPr>
          <a:xfrm>
            <a:off x="539750" y="2724150"/>
            <a:ext cx="688340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比较熟字和生字，你有什么发现？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2" name="矩形 1"/>
          <p:cNvSpPr/>
          <p:nvPr/>
        </p:nvSpPr>
        <p:spPr>
          <a:xfrm>
            <a:off x="1042988" y="3363913"/>
            <a:ext cx="7561262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左边的字去掉偏旁变成了右边的字；左右两边的字字形相近，读音大多不同。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4"/>
          <p:cNvSpPr/>
          <p:nvPr/>
        </p:nvSpPr>
        <p:spPr>
          <a:xfrm>
            <a:off x="1042988" y="1058863"/>
            <a:ext cx="6884987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我们可以用什么方法记住这些字？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1"/>
          <p:cNvSpPr/>
          <p:nvPr/>
        </p:nvSpPr>
        <p:spPr>
          <a:xfrm>
            <a:off x="1547813" y="2139950"/>
            <a:ext cx="424815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利用熟字减一减，组词识记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325" y="1779588"/>
            <a:ext cx="1154113" cy="2220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2"/>
          <p:cNvSpPr txBox="1"/>
          <p:nvPr/>
        </p:nvSpPr>
        <p:spPr>
          <a:xfrm>
            <a:off x="1476375" y="627063"/>
            <a:ext cx="6119813" cy="3843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宾：宾客  宾至如归  宾朋满座 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吉：吉利  吉祥如意  开门大吉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咸：咸淡  咸蛋  咸水         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兆：吉兆  征兆  瑞雪兆丰年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廷：朝廷  宫廷  廷试         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予：给予  赠予  授予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2"/>
          <p:cNvSpPr txBox="1"/>
          <p:nvPr/>
        </p:nvSpPr>
        <p:spPr>
          <a:xfrm>
            <a:off x="361950" y="842963"/>
            <a:ext cx="8510588" cy="193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肿（肿胀） 介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阶（台阶） 止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趾（脚趾）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凡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巩（巩固） 正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政（政府） 刘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浏（浏览）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文本框 22"/>
          <p:cNvSpPr txBox="1"/>
          <p:nvPr/>
        </p:nvSpPr>
        <p:spPr>
          <a:xfrm>
            <a:off x="852488" y="727075"/>
            <a:ext cx="1165225" cy="54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zhǒnɡ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4820" name="文本框 23"/>
          <p:cNvSpPr txBox="1"/>
          <p:nvPr/>
        </p:nvSpPr>
        <p:spPr>
          <a:xfrm>
            <a:off x="3760788" y="727075"/>
            <a:ext cx="1008062" cy="54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jiē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4821" name="文本框 24"/>
          <p:cNvSpPr txBox="1"/>
          <p:nvPr/>
        </p:nvSpPr>
        <p:spPr>
          <a:xfrm>
            <a:off x="6640513" y="727075"/>
            <a:ext cx="1008062" cy="54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zhǐ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4822" name="文本框 25"/>
          <p:cNvSpPr txBox="1"/>
          <p:nvPr/>
        </p:nvSpPr>
        <p:spPr>
          <a:xfrm>
            <a:off x="852488" y="1671638"/>
            <a:ext cx="1165225" cy="54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ɡǒnɡ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4823" name="文本框 26"/>
          <p:cNvSpPr txBox="1"/>
          <p:nvPr/>
        </p:nvSpPr>
        <p:spPr>
          <a:xfrm>
            <a:off x="3687763" y="1671638"/>
            <a:ext cx="1152525" cy="54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zhènɡ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4824" name="文本框 27"/>
          <p:cNvSpPr txBox="1"/>
          <p:nvPr/>
        </p:nvSpPr>
        <p:spPr>
          <a:xfrm>
            <a:off x="6640513" y="1671638"/>
            <a:ext cx="1008062" cy="54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liú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4"/>
          <p:cNvSpPr/>
          <p:nvPr/>
        </p:nvSpPr>
        <p:spPr>
          <a:xfrm>
            <a:off x="539750" y="2724150"/>
            <a:ext cx="358775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你有什么发现？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矩形 1"/>
          <p:cNvSpPr/>
          <p:nvPr/>
        </p:nvSpPr>
        <p:spPr>
          <a:xfrm>
            <a:off x="1042988" y="3363913"/>
            <a:ext cx="7561262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左边的字加上偏旁变成了右边的字；左右两边的字字形相近，读音大多相近。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"/>
          <p:cNvSpPr txBox="1"/>
          <p:nvPr/>
        </p:nvSpPr>
        <p:spPr>
          <a:xfrm>
            <a:off x="3706813" y="349250"/>
            <a:ext cx="1655762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肿胀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4"/>
          <p:cNvSpPr/>
          <p:nvPr/>
        </p:nvSpPr>
        <p:spPr>
          <a:xfrm>
            <a:off x="1258888" y="1376363"/>
            <a:ext cx="4824412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这个词语有什么特点？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1"/>
          <p:cNvSpPr/>
          <p:nvPr/>
        </p:nvSpPr>
        <p:spPr>
          <a:xfrm>
            <a:off x="1763713" y="2120900"/>
            <a:ext cx="60483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两个字偏旁相同，与身体有关。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8888" y="2979738"/>
            <a:ext cx="3589337" cy="682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用“肿”组词：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1763713" y="3724275"/>
            <a:ext cx="6048375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浮肿  臃肿  红肿  鼻青脸肿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3695700" y="627063"/>
            <a:ext cx="1657350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脚趾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4"/>
          <p:cNvSpPr/>
          <p:nvPr/>
        </p:nvSpPr>
        <p:spPr>
          <a:xfrm>
            <a:off x="755650" y="1651000"/>
            <a:ext cx="7416800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你怎么记住“趾”？这个字还可以怎样组词？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1"/>
          <p:cNvSpPr/>
          <p:nvPr/>
        </p:nvSpPr>
        <p:spPr>
          <a:xfrm>
            <a:off x="3552825" y="3122613"/>
            <a:ext cx="194310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趾高气扬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2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68313" y="123825"/>
            <a:ext cx="1830388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A5567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A5567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A5567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A556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147" name="矩形 1"/>
          <p:cNvSpPr/>
          <p:nvPr/>
        </p:nvSpPr>
        <p:spPr>
          <a:xfrm>
            <a:off x="539750" y="987425"/>
            <a:ext cx="8208963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第二单元的课文学完了，多么神奇又特别的科学之旅啊，我们跟随着科学家的想象了解了琥珀的形成过程；知道了恐龙是如何飞向蓝天的；感受了纳米技术的神奇；见证了我国在航天领域的巨大成就。科学之旅，真令人神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4"/>
          <p:cNvSpPr/>
          <p:nvPr/>
        </p:nvSpPr>
        <p:spPr>
          <a:xfrm>
            <a:off x="1547813" y="1203325"/>
            <a:ext cx="6048375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找出两个与学习相关的词语。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1"/>
          <p:cNvSpPr/>
          <p:nvPr/>
        </p:nvSpPr>
        <p:spPr>
          <a:xfrm>
            <a:off x="3348038" y="1995488"/>
            <a:ext cx="2543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巩固、浏览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4"/>
          <p:cNvSpPr/>
          <p:nvPr/>
        </p:nvSpPr>
        <p:spPr>
          <a:xfrm>
            <a:off x="1547813" y="2932113"/>
            <a:ext cx="5976937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“浏览”是什么意思？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矩形 4"/>
          <p:cNvSpPr/>
          <p:nvPr/>
        </p:nvSpPr>
        <p:spPr>
          <a:xfrm>
            <a:off x="1228725" y="2909888"/>
            <a:ext cx="700087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读一读：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指名读；男女生比赛读；齐读。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4"/>
          <p:cNvSpPr/>
          <p:nvPr/>
        </p:nvSpPr>
        <p:spPr>
          <a:xfrm>
            <a:off x="1187450" y="1563688"/>
            <a:ext cx="716597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云技术   多媒体   克隆   互联网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桌面     窗口    潜水   文件夹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6" name="矩形 6"/>
          <p:cNvSpPr/>
          <p:nvPr/>
        </p:nvSpPr>
        <p:spPr>
          <a:xfrm>
            <a:off x="223838" y="77788"/>
            <a:ext cx="2244725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CA5567"/>
                </a:solidFill>
                <a:latin typeface="宋体" panose="02010600030101010101" pitchFamily="2" charset="-122"/>
              </a:rPr>
              <a:t>词句段运用</a:t>
            </a:r>
            <a:endParaRPr lang="zh-CN" altLang="en-US" sz="3200" b="1" dirty="0">
              <a:solidFill>
                <a:srgbClr val="CA5567"/>
              </a:solidFill>
              <a:latin typeface="宋体" panose="02010600030101010101" pitchFamily="2" charset="-122"/>
            </a:endParaRPr>
          </a:p>
        </p:txBody>
      </p:sp>
      <p:sp>
        <p:nvSpPr>
          <p:cNvPr id="38917" name="矩形 2">
            <a:hlinkClick r:id="" action="ppaction://noaction"/>
          </p:cNvPr>
          <p:cNvSpPr/>
          <p:nvPr/>
        </p:nvSpPr>
        <p:spPr>
          <a:xfrm>
            <a:off x="3563938" y="439738"/>
            <a:ext cx="1806575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0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charRg st="21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539750" y="411163"/>
            <a:ext cx="676910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小组交流：这些词语有什么特点？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6625" y="1677988"/>
            <a:ext cx="7345363" cy="186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第一组词语是近几十年出现的；第二组词语是在原有含义的基础上增加了新的含义。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677863" y="842963"/>
            <a:ext cx="7639050" cy="12747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你知道这些词语的意思吗？与同桌交流交流吧！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7863" y="2117725"/>
            <a:ext cx="7777162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云技术：指在广域网或局域网内将硬件、软件、网络等系列资源统一起来，实现数据的计算、储存、处理和共享的一种托管技术。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611188" y="987425"/>
            <a:ext cx="7848600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多媒体：可用计算机处理的多种信息载体的统称，包括文本、声音、图形、动画、图像视频等。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克隆：生物体通过体细胞进行无性繁殖，复制出遗传性状完全相同的生命物质或生命体。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3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43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755650" y="1203325"/>
            <a:ext cx="77755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互联网：由若干计算机网络相互连接而成的网络。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桌面：原指桌子上用来放东西的平面。现在也指进入计算机的视窗操作系统平台时，显示器上显示的背景。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23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684213" y="1635125"/>
            <a:ext cx="7775575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窗口：原义是窗户。现在也指计算机操作系统中的窗口应用程序，包括文档窗口和对话框。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684213" y="1203325"/>
            <a:ext cx="77755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潜水：原义指在水面以下活动。现在也指上网时在他人不知情的情况下，隐秘地观看共享信息或留言，而不主动表露自己身份、发布信息和回复他人信息的单独个体或行为。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684213" y="1635125"/>
            <a:ext cx="7777162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文件夹：原指用来保存文件的夹子。现在指在计算机系统中指存放在一起的一组文件的目录。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509588" y="771525"/>
            <a:ext cx="7993063" cy="1196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选择一两个词语，和同学交流交流，说一两句话。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5488" y="2066925"/>
            <a:ext cx="7777162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：老师上课时，运用了多媒体教学，我们觉得非常有趣。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：我将旅行时拍的照片，设置成我的电脑桌面背景。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3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33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 txBox="1"/>
          <p:nvPr/>
        </p:nvSpPr>
        <p:spPr>
          <a:xfrm>
            <a:off x="2700338" y="1635125"/>
            <a:ext cx="3887787" cy="93662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>
              <a:lnSpc>
                <a:spcPct val="13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语文园地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2"/>
          <p:cNvPicPr>
            <a:picLocks noChangeAspect="1"/>
          </p:cNvPicPr>
          <p:nvPr/>
        </p:nvPicPr>
        <p:blipFill>
          <a:blip r:embed="rId1"/>
          <a:srcRect l="33974"/>
          <a:stretch>
            <a:fillRect/>
          </a:stretch>
        </p:blipFill>
        <p:spPr>
          <a:xfrm>
            <a:off x="3459163" y="2859088"/>
            <a:ext cx="2370137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矩形 4"/>
          <p:cNvSpPr/>
          <p:nvPr/>
        </p:nvSpPr>
        <p:spPr>
          <a:xfrm>
            <a:off x="755650" y="1635125"/>
            <a:ext cx="7775575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：互联网真神奇，能将地球变成一个小“村庄”，即使远在千里之外，也能随时保持联系。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827088" y="1058863"/>
            <a:ext cx="7345363" cy="12747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拓展延伸：你还知道哪些近几十年出现的词？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92275" y="2716213"/>
            <a:ext cx="61928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互联网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、快闪、黑客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42" name="组合 5"/>
          <p:cNvGrpSpPr/>
          <p:nvPr/>
        </p:nvGrpSpPr>
        <p:grpSpPr>
          <a:xfrm>
            <a:off x="611188" y="1492250"/>
            <a:ext cx="8064500" cy="1884363"/>
            <a:chOff x="755576" y="2067694"/>
            <a:chExt cx="8064896" cy="1885644"/>
          </a:xfrm>
        </p:grpSpPr>
        <p:sp>
          <p:nvSpPr>
            <p:cNvPr id="61444" name="矩形 4"/>
            <p:cNvSpPr/>
            <p:nvPr/>
          </p:nvSpPr>
          <p:spPr>
            <a:xfrm>
              <a:off x="755576" y="2067694"/>
              <a:ext cx="8064896" cy="1885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457200" indent="-457200" eaLnBrk="1" hangingPunct="1">
                <a:lnSpc>
                  <a:spcPct val="200000"/>
                </a:lnSpc>
                <a:spcBef>
                  <a:spcPts val="1000"/>
                </a:spcBef>
                <a:buFont typeface="Wingdings" panose="05000000000000000000" pitchFamily="2" charset="2"/>
                <a:buChar char="u"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地球上的第一种恐龙和狗一般大小，两条后腿粗壮有力，能够支撑起整个身体。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445" name="矩形 2"/>
            <p:cNvSpPr/>
            <p:nvPr/>
          </p:nvSpPr>
          <p:spPr>
            <a:xfrm>
              <a:off x="4900780" y="2706727"/>
              <a:ext cx="265649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······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39750" y="411163"/>
            <a:ext cx="770572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读一读：自由读；小组比赛读；齐读。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3490" name="组合 1"/>
          <p:cNvGrpSpPr/>
          <p:nvPr/>
        </p:nvGrpSpPr>
        <p:grpSpPr>
          <a:xfrm>
            <a:off x="755650" y="928688"/>
            <a:ext cx="7920038" cy="3286125"/>
            <a:chOff x="827584" y="1203598"/>
            <a:chExt cx="7920880" cy="3286435"/>
          </a:xfrm>
        </p:grpSpPr>
        <p:sp>
          <p:nvSpPr>
            <p:cNvPr id="63491" name="矩形 4"/>
            <p:cNvSpPr/>
            <p:nvPr/>
          </p:nvSpPr>
          <p:spPr>
            <a:xfrm>
              <a:off x="827584" y="1203598"/>
              <a:ext cx="7920880" cy="29685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457200" indent="-457200" eaLnBrk="1" hangingPunct="1">
                <a:lnSpc>
                  <a:spcPct val="120000"/>
                </a:lnSpc>
                <a:buFont typeface="Wingdings" panose="05000000000000000000" pitchFamily="2" charset="2"/>
                <a:buChar char="u"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如果把直径为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纳米的小球放到乒乓球上，相当于把乒乓球放在地球上，可见纳米有多么小。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457200" indent="-457200" eaLnBrk="1" hangingPunct="1">
                <a:lnSpc>
                  <a:spcPct val="120000"/>
                </a:lnSpc>
                <a:buFont typeface="Wingdings" panose="05000000000000000000" pitchFamily="2" charset="2"/>
                <a:buChar char="u"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有一种叫作“碳纳米管”的神奇材料，比钢铁结实百倍。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492" name="矩形 5"/>
            <p:cNvSpPr/>
            <p:nvPr/>
          </p:nvSpPr>
          <p:spPr>
            <a:xfrm>
              <a:off x="1259632" y="2103075"/>
              <a:ext cx="5128327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············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493" name="矩形 6"/>
            <p:cNvSpPr/>
            <p:nvPr/>
          </p:nvSpPr>
          <p:spPr>
            <a:xfrm>
              <a:off x="1259632" y="3905258"/>
              <a:ext cx="306846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·······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647700" y="2046288"/>
            <a:ext cx="78486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加点的部分运用了作比较的说明方法，将不熟悉的事物与熟悉的事物相比较，能给人留下深刻的印象，突出了事物的特征，增强了说明的效果。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7863" y="850900"/>
            <a:ext cx="7848600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小组交流：这些句子加点的部分有什么作用？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647700" y="1851025"/>
            <a:ext cx="7848600" cy="2967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已发掘的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个俑坑，总面积近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20 000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平方米，差不多有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个篮球场那么大。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5 000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千个席位的宴会厅又是另一番景象。它的面积有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7 000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平方米，比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个足球场还大。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7700" y="771525"/>
            <a:ext cx="7848600" cy="12747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你能运用这样的方法，照样子写一个事物吗？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38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38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矩形 2"/>
          <p:cNvSpPr/>
          <p:nvPr/>
        </p:nvSpPr>
        <p:spPr>
          <a:xfrm>
            <a:off x="395288" y="95250"/>
            <a:ext cx="1833562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CA5567"/>
                </a:solidFill>
                <a:latin typeface="宋体" panose="02010600030101010101" pitchFamily="2" charset="-122"/>
              </a:rPr>
              <a:t>日积月累</a:t>
            </a:r>
            <a:endParaRPr lang="zh-CN" altLang="en-US" sz="3200" b="1" dirty="0">
              <a:solidFill>
                <a:srgbClr val="CA5567"/>
              </a:solidFill>
              <a:latin typeface="宋体" panose="02010600030101010101" pitchFamily="2" charset="-122"/>
            </a:endParaRPr>
          </a:p>
        </p:txBody>
      </p:sp>
      <p:sp>
        <p:nvSpPr>
          <p:cNvPr id="69635" name="文本框 103"/>
          <p:cNvSpPr txBox="1"/>
          <p:nvPr/>
        </p:nvSpPr>
        <p:spPr>
          <a:xfrm>
            <a:off x="1979613" y="915988"/>
            <a:ext cx="5113337" cy="3636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江畔独步寻花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黄师∕塔前∕江水东，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春光∕懒困∕倚微风。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桃花∕一簇∕开无主，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可爱∕深红∕爱浅红？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187450" y="1563688"/>
            <a:ext cx="4398963" cy="19224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这首诗写谁在什么时间什么地点寻花？寻到了什么样的花？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68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1863" y="1470025"/>
            <a:ext cx="1512887" cy="2109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文本框 103"/>
          <p:cNvSpPr txBox="1"/>
          <p:nvPr/>
        </p:nvSpPr>
        <p:spPr>
          <a:xfrm>
            <a:off x="1403350" y="842963"/>
            <a:ext cx="5113338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江畔独步寻花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黄师∕塔前∕江水东，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春光∕懒困∕倚微风。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桃花∕一簇∕开无主，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可爱∕深红∕爱浅红？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0425" y="1366838"/>
            <a:ext cx="2663825" cy="1492250"/>
            <a:chOff x="5940152" y="1366372"/>
            <a:chExt cx="2664296" cy="1493409"/>
          </a:xfrm>
        </p:grpSpPr>
        <p:sp>
          <p:nvSpPr>
            <p:cNvPr id="3" name="云形标注 2"/>
            <p:cNvSpPr/>
            <p:nvPr/>
          </p:nvSpPr>
          <p:spPr>
            <a:xfrm>
              <a:off x="5940152" y="1366372"/>
              <a:ext cx="2664296" cy="1493409"/>
            </a:xfrm>
            <a:prstGeom prst="cloudCallout">
              <a:avLst>
                <a:gd name="adj1" fmla="val -59985"/>
                <a:gd name="adj2" fmla="val 54229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2709" name="文本框 3"/>
            <p:cNvSpPr txBox="1"/>
            <p:nvPr/>
          </p:nvSpPr>
          <p:spPr>
            <a:xfrm>
              <a:off x="6156176" y="1435643"/>
              <a:ext cx="2232248" cy="12268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Calibri" panose="020F0502020204030204" pitchFamily="34" charset="0"/>
                </a:rPr>
                <a:t>    你仿佛看到了什么？</a:t>
              </a:r>
              <a:endParaRPr lang="zh-CN" altLang="en-US" sz="3200" b="1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63713" y="1058863"/>
            <a:ext cx="4968875" cy="7334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你看到了什么样的花？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103"/>
          <p:cNvSpPr txBox="1"/>
          <p:nvPr/>
        </p:nvSpPr>
        <p:spPr>
          <a:xfrm>
            <a:off x="2627313" y="1851025"/>
            <a:ext cx="3240087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桃花一簇开无主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3713" y="2643188"/>
            <a:ext cx="4968875" cy="7334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“开无主”是什么意思？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103"/>
          <p:cNvSpPr txBox="1"/>
          <p:nvPr/>
        </p:nvSpPr>
        <p:spPr>
          <a:xfrm>
            <a:off x="2627313" y="3367088"/>
            <a:ext cx="32400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自由自在地开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"/>
          <p:cNvSpPr/>
          <p:nvPr/>
        </p:nvSpPr>
        <p:spPr>
          <a:xfrm>
            <a:off x="515938" y="411163"/>
            <a:ext cx="74898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在这一单元中，我们学习了哪些课文？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矩形 1"/>
          <p:cNvSpPr/>
          <p:nvPr/>
        </p:nvSpPr>
        <p:spPr>
          <a:xfrm>
            <a:off x="1979613" y="1347788"/>
            <a:ext cx="5665787" cy="2932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琥珀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飞向蓝天的恐龙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纳米技术就在我们身边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千年梦圆在今朝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框 103"/>
          <p:cNvSpPr txBox="1"/>
          <p:nvPr/>
        </p:nvSpPr>
        <p:spPr>
          <a:xfrm>
            <a:off x="1979613" y="842963"/>
            <a:ext cx="5113337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可爱深红爱浅红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03"/>
          <p:cNvSpPr txBox="1"/>
          <p:nvPr/>
        </p:nvSpPr>
        <p:spPr>
          <a:xfrm>
            <a:off x="971550" y="1695450"/>
            <a:ext cx="7272338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深红的桃花像火，浅红的桃花似霞，绚烂绮丽。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5038" y="3235325"/>
            <a:ext cx="7345363" cy="12827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你看到了什么样的赏花人？诗人在问谁？为何而问？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71550" y="915988"/>
            <a:ext cx="7488238" cy="20129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如果你是诗人，当你在春风中懒困之时，看到这一簇簇的桃花，会有什么感受？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19872" y="2499742"/>
            <a:ext cx="2975725" cy="1983041"/>
          </a:xfrm>
          <a:prstGeom prst="cloud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27088" y="555625"/>
            <a:ext cx="7489825" cy="6413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拓展阅读：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088" y="1492250"/>
            <a:ext cx="7921625" cy="2562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杜甫当年以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江畔独步寻花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为题一共写了七首诗，我们今天学习的是其中的第五首，还有另外六首。大家可以选择自己喜欢的读一读，背一背。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文本框 103"/>
          <p:cNvSpPr txBox="1"/>
          <p:nvPr/>
        </p:nvSpPr>
        <p:spPr>
          <a:xfrm>
            <a:off x="900113" y="771525"/>
            <a:ext cx="7416800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其一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江上被花恼不彻，无处告诉只颠狂。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走觅南邻爱酒伴，经旬出饮独空床。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其二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稠花乱蕊畏江滨，行步欹危实怕春。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诗酒尚堪驱使在，未须料理白头人。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文本框 103"/>
          <p:cNvSpPr txBox="1"/>
          <p:nvPr/>
        </p:nvSpPr>
        <p:spPr>
          <a:xfrm>
            <a:off x="900113" y="771525"/>
            <a:ext cx="7416800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其三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江深竹静两三家，多事红花映白花。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报答春光知有处，应须美酒送生涯。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其四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东望少城花满烟，百花高楼更可怜。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谁能载酒开金盏，唤取佳人舞绣筵。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文本框 103"/>
          <p:cNvSpPr txBox="1"/>
          <p:nvPr/>
        </p:nvSpPr>
        <p:spPr>
          <a:xfrm>
            <a:off x="827088" y="842963"/>
            <a:ext cx="7416800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其六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黄四娘家花满蹊，千朵万朵压枝低。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留连戏蝶时时舞，自在娇莺恰恰啼。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其七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不是爱花即欲死，只恐花尽老相催。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繁枝容易纷纷落，嫩蕊商量细细开。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"/>
          <p:cNvSpPr/>
          <p:nvPr/>
        </p:nvSpPr>
        <p:spPr>
          <a:xfrm>
            <a:off x="611188" y="1677988"/>
            <a:ext cx="820737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四人小组讨论、交流：在本单元的学习过程中，你遇到了哪些不懂的问题，是怎样解决的？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"/>
          <p:cNvSpPr/>
          <p:nvPr/>
        </p:nvSpPr>
        <p:spPr>
          <a:xfrm>
            <a:off x="684213" y="987425"/>
            <a:ext cx="78486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我通常会联系上下文，并结合生活经验来解决问题。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查资料可以帮助我们理解不懂的问题。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我是请教别人后知道的。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矩形 11"/>
          <p:cNvSpPr/>
          <p:nvPr/>
        </p:nvSpPr>
        <p:spPr>
          <a:xfrm>
            <a:off x="250825" y="12382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CA5567"/>
                </a:solidFill>
                <a:latin typeface="Arial" panose="020B0604020202020204" pitchFamily="34" charset="0"/>
              </a:rPr>
              <a:t>交流平台</a:t>
            </a:r>
            <a:endParaRPr lang="zh-CN" altLang="en-US" sz="3600" b="1" dirty="0">
              <a:solidFill>
                <a:srgbClr val="CA5567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1"/>
          <p:cNvSpPr/>
          <p:nvPr/>
        </p:nvSpPr>
        <p:spPr>
          <a:xfrm>
            <a:off x="1187450" y="3563938"/>
            <a:ext cx="7286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读了三位同学的发言，你有什么收获？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539750" y="1131888"/>
            <a:ext cx="7993063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你在阅读时，遇到不懂的问题，还有什么妙招吗？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矩形 1"/>
          <p:cNvSpPr/>
          <p:nvPr/>
        </p:nvSpPr>
        <p:spPr>
          <a:xfrm>
            <a:off x="539750" y="2586038"/>
            <a:ext cx="7993063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多思考，联系以前学过的课文，与同学讨论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576263" y="915988"/>
            <a:ext cx="79914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联系本单元学过的课文说说：你是怎样运用这些方法解决问题的？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矩形 1"/>
          <p:cNvSpPr/>
          <p:nvPr/>
        </p:nvSpPr>
        <p:spPr>
          <a:xfrm>
            <a:off x="563563" y="2111375"/>
            <a:ext cx="8172450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：学习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琥珀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这篇文章时，我不明白为什么“从那块琥珀，我们可以推测发生在几万年前的故事的详细情形”，通过查资料我知道了琥珀的形成需要几万年。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827088" y="1290638"/>
            <a:ext cx="78486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：学习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飞向蓝天的恐龙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时，开始没读懂恐龙的演化过程，通过与同桌交流，抓住重点词句分析，终于弄明白了它的演化过程。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2920</Words>
  <Application>WPS 演示</Application>
  <PresentationFormat>全屏显示(16:9)</PresentationFormat>
  <Paragraphs>255</Paragraphs>
  <Slides>46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59" baseType="lpstr">
      <vt:lpstr>Arial</vt:lpstr>
      <vt:lpstr>宋体</vt:lpstr>
      <vt:lpstr>Wingdings</vt:lpstr>
      <vt:lpstr>Calibri</vt:lpstr>
      <vt:lpstr>Cambria</vt:lpstr>
      <vt:lpstr>黑体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易提分旗舰店https://yitifen.tmall.com</Company>
  <LinksUpToDate>false</LinksUpToDate>
  <SharedDoc>false</SharedDoc>
  <HyperlinksChanged>false</HyperlinksChanged>
  <AppVersion>14.0000</AppVersion>
  <Manager>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易提分旗舰店; https://yitifen.tmall.com</dc:creator>
  <cp:lastModifiedBy>上帝掷骰子吗</cp:lastModifiedBy>
  <cp:revision>2</cp:revision>
  <dcterms:created xsi:type="dcterms:W3CDTF">2023-10-31T08:05:00Z</dcterms:created>
  <dcterms:modified xsi:type="dcterms:W3CDTF">2023-11-13T12:44:22Z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13FFD2F6E2544852A14CAE3764D1ABAB_13</vt:lpwstr>
  </property>
  <property fmtid="{D5CDD505-2E9C-101B-9397-08002B2CF9AE}" pid="4" name="KSOProductBuildVer">
    <vt:lpwstr>2052-12.1.0.15374</vt:lpwstr>
  </property>
</Properties>
</file>