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57" r:id="rId4"/>
  </p:sldMasterIdLst>
  <p:notesMasterIdLst>
    <p:notesMasterId r:id="rId40"/>
  </p:notesMasterIdLst>
  <p:handoutMasterIdLst>
    <p:handoutMasterId r:id="rId41"/>
  </p:handoutMasterIdLst>
  <p:sldIdLst>
    <p:sldId id="489" r:id="rId5"/>
    <p:sldId id="490" r:id="rId6"/>
    <p:sldId id="491" r:id="rId7"/>
    <p:sldId id="519" r:id="rId8"/>
    <p:sldId id="518" r:id="rId9"/>
    <p:sldId id="492" r:id="rId10"/>
    <p:sldId id="520" r:id="rId11"/>
    <p:sldId id="522" r:id="rId12"/>
    <p:sldId id="523" r:id="rId13"/>
    <p:sldId id="524" r:id="rId14"/>
    <p:sldId id="525" r:id="rId15"/>
    <p:sldId id="526" r:id="rId16"/>
    <p:sldId id="527" r:id="rId17"/>
    <p:sldId id="736" r:id="rId18"/>
    <p:sldId id="528" r:id="rId19"/>
    <p:sldId id="529" r:id="rId20"/>
    <p:sldId id="530" r:id="rId21"/>
    <p:sldId id="532" r:id="rId22"/>
    <p:sldId id="533" r:id="rId23"/>
    <p:sldId id="534" r:id="rId24"/>
    <p:sldId id="502" r:id="rId25"/>
    <p:sldId id="535" r:id="rId26"/>
    <p:sldId id="536" r:id="rId27"/>
    <p:sldId id="537" r:id="rId28"/>
    <p:sldId id="539" r:id="rId29"/>
    <p:sldId id="540" r:id="rId30"/>
    <p:sldId id="737" r:id="rId31"/>
    <p:sldId id="541" r:id="rId32"/>
    <p:sldId id="542" r:id="rId33"/>
    <p:sldId id="543" r:id="rId34"/>
    <p:sldId id="544" r:id="rId35"/>
    <p:sldId id="545" r:id="rId36"/>
    <p:sldId id="548" r:id="rId37"/>
    <p:sldId id="547" r:id="rId38"/>
    <p:sldId id="757" r:id="rId39"/>
  </p:sldIdLst>
  <p:sldSz cx="9144000" cy="5143500"/>
  <p:notesSz cx="6858000" cy="9144000"/>
  <p:custDataLst>
    <p:tags r:id="rId4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55" autoAdjust="0"/>
    <p:restoredTop sz="94660" autoAdjust="0"/>
  </p:normalViewPr>
  <p:slideViewPr>
    <p:cSldViewPr>
      <p:cViewPr varScale="1">
        <p:scale>
          <a:sx n="139" d="100"/>
          <a:sy n="139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024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6790947-60D9-4E6E-A92A-06AE1522FE96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126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6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126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127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1127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eaLnBrk="1" hangingPunct="1"/>
            <a:fld id="{CF6D0790-D002-4F26-BC90-057BC109BD8D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矩形 2"/>
          <p:cNvSpPr/>
          <p:nvPr/>
        </p:nvSpPr>
        <p:spPr>
          <a:xfrm>
            <a:off x="0" y="411163"/>
            <a:ext cx="9144000" cy="4321175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9219" name="圆角矩形 2"/>
          <p:cNvSpPr/>
          <p:nvPr/>
        </p:nvSpPr>
        <p:spPr>
          <a:xfrm>
            <a:off x="198438" y="206375"/>
            <a:ext cx="8747125" cy="4730750"/>
          </a:xfrm>
          <a:prstGeom prst="roundRect">
            <a:avLst>
              <a:gd name="adj" fmla="val 8527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300" kern="1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.png"/><Relationship Id="rId2" Type="http://schemas.openxmlformats.org/officeDocument/2006/relationships/slide" Target="slide21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7;&#21333;&#20803;\4%20&#26361;&#20914;&#31216;&#35937;%20&#12304;&#25945;&#26696;&#21305;&#37197;&#29256;&#12305;&#25512;&#33616;&#10084;\&#31204;.mp4" TargetMode="External"/><Relationship Id="rId4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7;&#21333;&#20803;\4%20&#26361;&#20914;&#31216;&#35937;%20&#12304;&#25945;&#26696;&#21305;&#37197;&#29256;&#12305;&#25512;&#33616;&#10084;\&#31204;.mp4" TargetMode="External"/><Relationship Id="rId3" Type="http://schemas.openxmlformats.org/officeDocument/2006/relationships/image" Target="../media/image33.png"/><Relationship Id="rId2" Type="http://schemas.microsoft.com/office/2007/relationships/media" Target="file:///\\dz121\&#19978;&#35838;&#35838;&#20214;&#27719;&#24635;\&#19978;&#35838;&#35838;&#20214;&#12304;&#24453;&#26657;&#23545;&#12305;\&#20154;&#20108;&#35821;&#19978;&#12304;&#26032;&#25945;&#26696;&#29256;&#12305;\&#31532;&#19977;&#21333;&#20803;\4%20&#26361;&#20914;&#31216;&#35937;%20&#12304;&#25945;&#26696;&#21305;&#37197;&#29256;&#12305;&#25512;&#33616;&#10084;\&#31216;.mp4" TargetMode="External"/><Relationship Id="rId1" Type="http://schemas.openxmlformats.org/officeDocument/2006/relationships/video" Target="file:///\\dz121\&#19978;&#35838;&#35838;&#20214;&#27719;&#24635;\&#19978;&#35838;&#35838;&#20214;&#12304;&#24453;&#26657;&#23545;&#12305;\&#20154;&#20108;&#35821;&#19978;&#12304;&#26032;&#25945;&#26696;&#29256;&#12305;\&#31532;&#19977;&#21333;&#20803;\4%20&#26361;&#20914;&#31216;&#35937;%20&#12304;&#25945;&#26696;&#21305;&#37197;&#29256;&#12305;&#25512;&#33616;&#10084;\&#31216;.mp4" TargetMode="Externa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6438;.mp4" TargetMode="External"/><Relationship Id="rId4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6438;.mp4" TargetMode="External"/><Relationship Id="rId3" Type="http://schemas.openxmlformats.org/officeDocument/2006/relationships/image" Target="../media/image35.png"/><Relationship Id="rId2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6609;.mp4" TargetMode="External"/><Relationship Id="rId1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6609;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0.pn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3681;.mp4" TargetMode="External"/><Relationship Id="rId7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3681;.mp4" TargetMode="External"/><Relationship Id="rId6" Type="http://schemas.openxmlformats.org/officeDocument/2006/relationships/image" Target="../media/image43.png"/><Relationship Id="rId5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0570;.mp4" TargetMode="External"/><Relationship Id="rId4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0570;.mp4" TargetMode="External"/><Relationship Id="rId3" Type="http://schemas.openxmlformats.org/officeDocument/2006/relationships/image" Target="../media/image42.png"/><Relationship Id="rId2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4213;.mp4" TargetMode="External"/><Relationship Id="rId19" Type="http://schemas.openxmlformats.org/officeDocument/2006/relationships/slideLayout" Target="../slideLayouts/slideLayout6.xml"/><Relationship Id="rId18" Type="http://schemas.openxmlformats.org/officeDocument/2006/relationships/image" Target="../media/image47.png"/><Relationship Id="rId17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8982;.mp4" TargetMode="External"/><Relationship Id="rId16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8982;.mp4" TargetMode="External"/><Relationship Id="rId15" Type="http://schemas.openxmlformats.org/officeDocument/2006/relationships/image" Target="../media/image46.png"/><Relationship Id="rId14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33337;.mp4" TargetMode="External"/><Relationship Id="rId13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33337;.mp4" TargetMode="External"/><Relationship Id="rId12" Type="http://schemas.openxmlformats.org/officeDocument/2006/relationships/image" Target="../media/image45.png"/><Relationship Id="rId11" Type="http://schemas.microsoft.com/office/2007/relationships/media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31449;.mp4" TargetMode="External"/><Relationship Id="rId10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31449;.mp4" TargetMode="External"/><Relationship Id="rId1" Type="http://schemas.openxmlformats.org/officeDocument/2006/relationships/video" Target="file:///F:\2021&#31179;&#19978;\&#19978;&#35838;&#35838;&#20214;\&#19978;&#35838;&#35838;&#20214;&#21046;&#20316;\&#20108;&#19978;&#12304;&#25945;&#26696;&#29256;&#12305;\4%20&#26361;&#20914;&#31216;&#35937;%20&#12304;&#25945;&#26696;&#21305;&#37197;&#29256;&#12305;&#25512;&#33616;&#10084;\&#24213;.mp4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TextBox 5">
            <a:hlinkClick r:id="rId1" action="ppaction://hlinksldjump"/>
          </p:cNvPr>
          <p:cNvSpPr txBox="1"/>
          <p:nvPr/>
        </p:nvSpPr>
        <p:spPr>
          <a:xfrm>
            <a:off x="2339975" y="2284413"/>
            <a:ext cx="2376488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" action="ppaction://noaction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hlinkClick r:id="" action="ppaction://noaction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" action="ppaction://noaction"/>
              </a:rPr>
              <a:t>课时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TextBox 5">
            <a:hlinkClick r:id="rId2" action="ppaction://hlinksldjump"/>
          </p:cNvPr>
          <p:cNvSpPr txBox="1"/>
          <p:nvPr/>
        </p:nvSpPr>
        <p:spPr>
          <a:xfrm>
            <a:off x="5221288" y="3076575"/>
            <a:ext cx="2592387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" action="ppaction://noaction"/>
              </a:rPr>
              <a:t>第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hlinkClick r:id="" action="ppaction://noaction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hlinkClick r:id="" action="ppaction://noaction"/>
              </a:rPr>
              <a:t>课时</a:t>
            </a: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29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738" y="2368550"/>
            <a:ext cx="647700" cy="649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3168650"/>
            <a:ext cx="649287" cy="64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1187450" y="1082675"/>
            <a:ext cx="7205663" cy="715963"/>
          </a:xfrm>
          <a:prstGeom prst="rect">
            <a:avLst/>
          </a:prstGeom>
          <a:solidFill>
            <a:srgbClr val="FFFFFF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谁有那么大的力气提得起这杆大秤呢？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0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7238" y="2098675"/>
            <a:ext cx="3373437" cy="19954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cxnSp>
        <p:nvCxnSpPr>
          <p:cNvPr id="21507" name="直接箭头连接符 6"/>
          <p:cNvCxnSpPr/>
          <p:nvPr/>
        </p:nvCxnSpPr>
        <p:spPr>
          <a:xfrm flipV="1">
            <a:off x="2433638" y="3683000"/>
            <a:ext cx="863600" cy="215900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  <a:tailEnd type="triangle"/>
          </a:ln>
        </p:spPr>
      </p:cxnSp>
      <p:sp>
        <p:nvSpPr>
          <p:cNvPr id="21508" name="文本框 7"/>
          <p:cNvSpPr txBox="1"/>
          <p:nvPr/>
        </p:nvSpPr>
        <p:spPr>
          <a:xfrm>
            <a:off x="1857375" y="3862388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秤钩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509" name="直接箭头连接符 8"/>
          <p:cNvCxnSpPr/>
          <p:nvPr/>
        </p:nvCxnSpPr>
        <p:spPr>
          <a:xfrm flipH="1" flipV="1">
            <a:off x="6105525" y="2817813"/>
            <a:ext cx="792163" cy="217487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  <a:tailEnd type="triangle"/>
          </a:ln>
        </p:spPr>
      </p:cxnSp>
      <p:sp>
        <p:nvSpPr>
          <p:cNvPr id="21510" name="文本框 11"/>
          <p:cNvSpPr txBox="1"/>
          <p:nvPr/>
        </p:nvSpPr>
        <p:spPr>
          <a:xfrm>
            <a:off x="6897688" y="2741613"/>
            <a:ext cx="10096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秤杆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1511" name="直接箭头连接符 12"/>
          <p:cNvCxnSpPr/>
          <p:nvPr/>
        </p:nvCxnSpPr>
        <p:spPr>
          <a:xfrm flipH="1" flipV="1">
            <a:off x="5008563" y="3970338"/>
            <a:ext cx="593725" cy="288925"/>
          </a:xfrm>
          <a:prstGeom prst="line">
            <a:avLst/>
          </a:prstGeom>
          <a:noFill/>
          <a:ln w="28575">
            <a:solidFill>
              <a:schemeClr val="accent1"/>
            </a:solidFill>
            <a:miter lim="800000"/>
            <a:tailEnd type="triangle"/>
          </a:ln>
        </p:spPr>
      </p:cxnSp>
      <p:sp>
        <p:nvSpPr>
          <p:cNvPr id="21512" name="文本框 14"/>
          <p:cNvSpPr txBox="1"/>
          <p:nvPr/>
        </p:nvSpPr>
        <p:spPr>
          <a:xfrm>
            <a:off x="5661025" y="3965575"/>
            <a:ext cx="10096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秤砣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文本框 3"/>
          <p:cNvSpPr txBox="1"/>
          <p:nvPr/>
        </p:nvSpPr>
        <p:spPr>
          <a:xfrm>
            <a:off x="1116013" y="2320925"/>
            <a:ext cx="198437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一杆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秤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文本框 4"/>
          <p:cNvSpPr txBox="1"/>
          <p:nvPr/>
        </p:nvSpPr>
        <p:spPr>
          <a:xfrm>
            <a:off x="1992313" y="1924050"/>
            <a:ext cx="10890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nɡ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515" name="组合 13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21516" name="五边形 14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1517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88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读 长 句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10" grpId="0"/>
      <p:bldP spid="21512" grpId="0"/>
      <p:bldP spid="21513" grpId="0"/>
      <p:bldP spid="215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"/>
          <p:cNvSpPr txBox="1"/>
          <p:nvPr/>
        </p:nvSpPr>
        <p:spPr>
          <a:xfrm>
            <a:off x="2471738" y="565150"/>
            <a:ext cx="38798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生活中你见过秤吗？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0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357313"/>
            <a:ext cx="1958975" cy="1958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1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1276350"/>
            <a:ext cx="1322388" cy="19827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2532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563" y="1455738"/>
            <a:ext cx="1173162" cy="1760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3" name="文本框 8"/>
          <p:cNvSpPr txBox="1"/>
          <p:nvPr/>
        </p:nvSpPr>
        <p:spPr>
          <a:xfrm>
            <a:off x="1420813" y="3100388"/>
            <a:ext cx="1420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电子秤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文本框 9"/>
          <p:cNvSpPr txBox="1"/>
          <p:nvPr/>
        </p:nvSpPr>
        <p:spPr>
          <a:xfrm>
            <a:off x="4092575" y="3100388"/>
            <a:ext cx="10080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磅秤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文本框 10"/>
          <p:cNvSpPr txBox="1"/>
          <p:nvPr/>
        </p:nvSpPr>
        <p:spPr>
          <a:xfrm>
            <a:off x="6027738" y="3100388"/>
            <a:ext cx="1420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弹簧秤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文本框 11"/>
          <p:cNvSpPr txBox="1"/>
          <p:nvPr/>
        </p:nvSpPr>
        <p:spPr>
          <a:xfrm>
            <a:off x="1979613" y="3940175"/>
            <a:ext cx="51276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课文写了几种称象的办法？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3"/>
          <p:cNvSpPr txBox="1"/>
          <p:nvPr/>
        </p:nvSpPr>
        <p:spPr>
          <a:xfrm>
            <a:off x="468313" y="1127125"/>
            <a:ext cx="8424862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自由朗读课文第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自然段，思考：曹冲称的大象是什么样子的？画出写大象样子的句子。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4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538" y="2325688"/>
            <a:ext cx="3340100" cy="22177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5" name="矩形 5"/>
          <p:cNvSpPr/>
          <p:nvPr/>
        </p:nvSpPr>
        <p:spPr>
          <a:xfrm>
            <a:off x="4845050" y="2493963"/>
            <a:ext cx="3068638" cy="5857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大象</a:t>
            </a:r>
            <a:r>
              <a:rPr lang="zh-CN" altLang="zh-CN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又高又大</a:t>
            </a:r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32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6" name="矩形 6"/>
          <p:cNvSpPr/>
          <p:nvPr/>
        </p:nvSpPr>
        <p:spPr>
          <a:xfrm>
            <a:off x="4845050" y="3209925"/>
            <a:ext cx="3068638" cy="5857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zh-CN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身子像一堵墙</a:t>
            </a:r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7" name="矩形 7"/>
          <p:cNvSpPr/>
          <p:nvPr/>
        </p:nvSpPr>
        <p:spPr>
          <a:xfrm>
            <a:off x="4872038" y="3925888"/>
            <a:ext cx="3068638" cy="585788"/>
          </a:xfrm>
          <a:prstGeom prst="rect">
            <a:avLst/>
          </a:prstGeom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/>
            <a:r>
              <a:rPr lang="zh-CN" altLang="zh-CN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腿像四根柱子</a:t>
            </a:r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558" name="组合 8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23559" name="五边形 9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560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再读课文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"/>
          <p:cNvSpPr txBox="1"/>
          <p:nvPr/>
        </p:nvSpPr>
        <p:spPr>
          <a:xfrm>
            <a:off x="100013" y="917575"/>
            <a:ext cx="8864600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同学们看看教室的墙壁，想想平时见过的柱子，你有什么感受？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文本框 6"/>
          <p:cNvSpPr txBox="1"/>
          <p:nvPr/>
        </p:nvSpPr>
        <p:spPr>
          <a:xfrm>
            <a:off x="2862263" y="4016375"/>
            <a:ext cx="341947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又高又大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Picture 9"/>
          <p:cNvPicPr>
            <a:picLocks noChangeAspect="1"/>
          </p:cNvPicPr>
          <p:nvPr/>
        </p:nvPicPr>
        <p:blipFill>
          <a:blip r:embed="rId1"/>
          <a:srcRect l="17848" t="-418"/>
          <a:stretch>
            <a:fillRect/>
          </a:stretch>
        </p:blipFill>
        <p:spPr>
          <a:xfrm>
            <a:off x="5003800" y="2397125"/>
            <a:ext cx="2335213" cy="1692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4580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0" y="2397125"/>
            <a:ext cx="2336800" cy="1692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1"/>
          <p:cNvSpPr txBox="1"/>
          <p:nvPr/>
        </p:nvSpPr>
        <p:spPr>
          <a:xfrm>
            <a:off x="425450" y="1435100"/>
            <a:ext cx="799147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再读课文，读出大象的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又高又大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矩形 2"/>
          <p:cNvSpPr/>
          <p:nvPr/>
        </p:nvSpPr>
        <p:spPr>
          <a:xfrm>
            <a:off x="1216025" y="2211388"/>
            <a:ext cx="6410325" cy="13731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大象</a:t>
            </a:r>
            <a:r>
              <a:rPr lang="zh-CN" altLang="zh-CN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又高又大</a:t>
            </a:r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，身子像一堵墙，腿像四根柱子。</a:t>
            </a:r>
            <a:endParaRPr lang="zh-CN" altLang="en-US" sz="3200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979488" y="1316038"/>
            <a:ext cx="7165975" cy="642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思考：官员们见到大象后有什么表现？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973138" y="2108200"/>
            <a:ext cx="6767512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官员们一边看一边议论：这么大的象，到底有多重呢？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"/>
          <p:cNvSpPr txBox="1"/>
          <p:nvPr/>
        </p:nvSpPr>
        <p:spPr>
          <a:xfrm>
            <a:off x="127000" y="965200"/>
            <a:ext cx="8931275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比较朗读，这两个句子有什么不同？你读出了什么？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2"/>
          <p:cNvSpPr txBox="1"/>
          <p:nvPr/>
        </p:nvSpPr>
        <p:spPr>
          <a:xfrm>
            <a:off x="2774950" y="1930400"/>
            <a:ext cx="3822700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大象有多重呢？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大象到底有多重呢？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文本框 3"/>
          <p:cNvSpPr txBox="1"/>
          <p:nvPr/>
        </p:nvSpPr>
        <p:spPr>
          <a:xfrm>
            <a:off x="3586163" y="2940050"/>
            <a:ext cx="596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2" name="文本框 4"/>
          <p:cNvSpPr txBox="1"/>
          <p:nvPr/>
        </p:nvSpPr>
        <p:spPr>
          <a:xfrm>
            <a:off x="4017963" y="2932113"/>
            <a:ext cx="5969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653" name="组合 7"/>
          <p:cNvGrpSpPr/>
          <p:nvPr/>
        </p:nvGrpSpPr>
        <p:grpSpPr>
          <a:xfrm>
            <a:off x="5724525" y="3240088"/>
            <a:ext cx="2519363" cy="1382712"/>
            <a:chOff x="5580113" y="3507853"/>
            <a:chExt cx="2520280" cy="1381207"/>
          </a:xfrm>
        </p:grpSpPr>
        <p:sp>
          <p:nvSpPr>
            <p:cNvPr id="27654" name="思想气泡: 云 5"/>
            <p:cNvSpPr/>
            <p:nvPr/>
          </p:nvSpPr>
          <p:spPr>
            <a:xfrm>
              <a:off x="5580113" y="3507853"/>
              <a:ext cx="2520280" cy="1381207"/>
            </a:xfrm>
            <a:prstGeom prst="cloudCallout">
              <a:avLst>
                <a:gd name="adj1" fmla="val -95134"/>
                <a:gd name="adj2" fmla="val -50921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655" name="文本框 6"/>
            <p:cNvSpPr txBox="1"/>
            <p:nvPr/>
          </p:nvSpPr>
          <p:spPr>
            <a:xfrm>
              <a:off x="5868144" y="3699026"/>
              <a:ext cx="2168885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读出疑问的语气，语调上扬，重读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到底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656" name="组合 12"/>
          <p:cNvGrpSpPr/>
          <p:nvPr/>
        </p:nvGrpSpPr>
        <p:grpSpPr>
          <a:xfrm>
            <a:off x="328613" y="3232150"/>
            <a:ext cx="2551112" cy="1381125"/>
            <a:chOff x="254378" y="3609338"/>
            <a:chExt cx="2551962" cy="1381207"/>
          </a:xfrm>
        </p:grpSpPr>
        <p:sp>
          <p:nvSpPr>
            <p:cNvPr id="27657" name="思想气泡: 云 9"/>
            <p:cNvSpPr/>
            <p:nvPr/>
          </p:nvSpPr>
          <p:spPr>
            <a:xfrm>
              <a:off x="254378" y="3609338"/>
              <a:ext cx="2520201" cy="1381207"/>
            </a:xfrm>
            <a:prstGeom prst="cloudCallout">
              <a:avLst>
                <a:gd name="adj1" fmla="val 53519"/>
                <a:gd name="adj2" fmla="val -64944"/>
              </a:avLst>
            </a:prstGeom>
            <a:gradFill rotWithShape="1">
              <a:gsLst>
                <a:gs pos="0">
                  <a:srgbClr val="E9EDC0"/>
                </a:gs>
                <a:gs pos="50000">
                  <a:srgbClr val="E3E8B2"/>
                </a:gs>
                <a:gs pos="100000">
                  <a:srgbClr val="E1E8A5"/>
                </a:gs>
              </a:gsLst>
              <a:lin ang="5400000"/>
            </a:gradFill>
            <a:ln w="6350">
              <a:solidFill>
                <a:srgbClr val="D2DA7A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7658" name="文本框 11"/>
            <p:cNvSpPr txBox="1"/>
            <p:nvPr/>
          </p:nvSpPr>
          <p:spPr>
            <a:xfrm>
              <a:off x="286060" y="3792109"/>
              <a:ext cx="2520280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一边做动作一边读，模仿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一边看一边议论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的样子。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1020763" y="404813"/>
            <a:ext cx="61896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试着用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到底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说一句话。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674" name="文本框 6"/>
          <p:cNvSpPr txBox="1"/>
          <p:nvPr/>
        </p:nvSpPr>
        <p:spPr>
          <a:xfrm>
            <a:off x="2716213" y="1409700"/>
            <a:ext cx="3989387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小树到底有多高呢？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文本框 7"/>
          <p:cNvSpPr txBox="1"/>
          <p:nvPr/>
        </p:nvSpPr>
        <p:spPr>
          <a:xfrm>
            <a:off x="3397250" y="1670050"/>
            <a:ext cx="59690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文本框 8"/>
          <p:cNvSpPr txBox="1"/>
          <p:nvPr/>
        </p:nvSpPr>
        <p:spPr>
          <a:xfrm>
            <a:off x="3776663" y="1670050"/>
            <a:ext cx="596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文本框 9"/>
          <p:cNvSpPr txBox="1"/>
          <p:nvPr/>
        </p:nvSpPr>
        <p:spPr>
          <a:xfrm>
            <a:off x="2716213" y="2652713"/>
            <a:ext cx="5757862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小鸟到底（             ）呢？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8" name="文本框 12"/>
          <p:cNvSpPr txBox="1"/>
          <p:nvPr/>
        </p:nvSpPr>
        <p:spPr>
          <a:xfrm>
            <a:off x="2555875" y="3940175"/>
            <a:ext cx="5900738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     ）到底（          ）呢？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9" name="文本框 16"/>
          <p:cNvSpPr txBox="1"/>
          <p:nvPr/>
        </p:nvSpPr>
        <p:spPr>
          <a:xfrm>
            <a:off x="4606925" y="2717800"/>
            <a:ext cx="25844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能不能飞回家</a:t>
            </a:r>
            <a:endParaRPr lang="zh-CN" altLang="en-US" sz="28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80" name="文本框 18"/>
          <p:cNvSpPr txBox="1"/>
          <p:nvPr/>
        </p:nvSpPr>
        <p:spPr>
          <a:xfrm>
            <a:off x="3036888" y="3990975"/>
            <a:ext cx="9144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</a:t>
            </a:r>
            <a:endParaRPr lang="zh-CN" altLang="en-US" sz="28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8681" name="文本框 20"/>
          <p:cNvSpPr txBox="1"/>
          <p:nvPr/>
        </p:nvSpPr>
        <p:spPr>
          <a:xfrm>
            <a:off x="5216525" y="4005263"/>
            <a:ext cx="23812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有没有彩虹</a:t>
            </a:r>
            <a:endParaRPr lang="zh-CN" altLang="en-US" sz="28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8682" name="组合 1"/>
          <p:cNvGrpSpPr/>
          <p:nvPr/>
        </p:nvGrpSpPr>
        <p:grpSpPr>
          <a:xfrm>
            <a:off x="1020763" y="1071563"/>
            <a:ext cx="1216025" cy="1217612"/>
            <a:chOff x="2080754" y="997437"/>
            <a:chExt cx="1354444" cy="1354444"/>
          </a:xfrm>
        </p:grpSpPr>
        <p:pic>
          <p:nvPicPr>
            <p:cNvPr id="28683" name="Picture 1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80754" y="997437"/>
              <a:ext cx="1354444" cy="13544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28684" name="Picture 19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16944" y="1861940"/>
              <a:ext cx="323744" cy="32424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8685" name="Picture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3475" y="2314575"/>
            <a:ext cx="904875" cy="1082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8686" name="Picture 27"/>
          <p:cNvPicPr>
            <a:picLocks noChangeAspect="1"/>
          </p:cNvPicPr>
          <p:nvPr/>
        </p:nvPicPr>
        <p:blipFill>
          <a:blip r:embed="rId4"/>
          <a:srcRect l="52154" t="6520" r="821" b="11116"/>
          <a:stretch>
            <a:fillRect/>
          </a:stretch>
        </p:blipFill>
        <p:spPr>
          <a:xfrm>
            <a:off x="1133475" y="3595688"/>
            <a:ext cx="1060450" cy="1046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6" grpId="0"/>
      <p:bldP spid="28677" grpId="0"/>
      <p:bldP spid="28678" grpId="0"/>
      <p:bldP spid="28679" grpId="0"/>
      <p:bldP spid="28680" grpId="0"/>
      <p:bldP spid="2868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称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39975" y="1131888"/>
            <a:ext cx="1831975" cy="1762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9698" name="秤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48263" y="1131888"/>
            <a:ext cx="1831975" cy="17621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9" name="文本框 5"/>
          <p:cNvSpPr txBox="1"/>
          <p:nvPr/>
        </p:nvSpPr>
        <p:spPr>
          <a:xfrm>
            <a:off x="2484438" y="3081338"/>
            <a:ext cx="460851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比较观察：你有什么发现？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0" name="文本框 6"/>
          <p:cNvSpPr txBox="1"/>
          <p:nvPr/>
        </p:nvSpPr>
        <p:spPr>
          <a:xfrm>
            <a:off x="1260475" y="3727450"/>
            <a:ext cx="70564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偏旁相同，左窄右宽。禾木旁的捺变成点。</a:t>
            </a:r>
            <a:endParaRPr lang="zh-CN" altLang="en-US" sz="28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29701" name="组合 9"/>
          <p:cNvGrpSpPr/>
          <p:nvPr/>
        </p:nvGrpSpPr>
        <p:grpSpPr>
          <a:xfrm>
            <a:off x="180975" y="3294063"/>
            <a:ext cx="2879725" cy="1368425"/>
            <a:chOff x="107504" y="3435499"/>
            <a:chExt cx="2880320" cy="1584176"/>
          </a:xfrm>
        </p:grpSpPr>
        <p:sp>
          <p:nvSpPr>
            <p:cNvPr id="29702" name="对话气泡: 椭圆形 7"/>
            <p:cNvSpPr/>
            <p:nvPr/>
          </p:nvSpPr>
          <p:spPr>
            <a:xfrm>
              <a:off x="107504" y="3435499"/>
              <a:ext cx="2808868" cy="1584176"/>
            </a:xfrm>
            <a:prstGeom prst="wedgeEllipseCallout">
              <a:avLst>
                <a:gd name="adj1" fmla="val 45306"/>
                <a:gd name="adj2" fmla="val -97435"/>
              </a:avLst>
            </a:prstGeom>
            <a:gradFill rotWithShape="1">
              <a:gsLst>
                <a:gs pos="0">
                  <a:srgbClr val="FEEEC4"/>
                </a:gs>
                <a:gs pos="50000">
                  <a:srgbClr val="FDE9B4"/>
                </a:gs>
                <a:gs pos="100000">
                  <a:srgbClr val="FFE7A7"/>
                </a:gs>
              </a:gsLst>
              <a:lin ang="5400000"/>
            </a:gradFill>
            <a:ln w="6350">
              <a:solidFill>
                <a:srgbClr val="FADA7A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29703" name="文本框 8"/>
            <p:cNvSpPr txBox="1"/>
            <p:nvPr/>
          </p:nvSpPr>
          <p:spPr>
            <a:xfrm>
              <a:off x="107504" y="3521006"/>
              <a:ext cx="2880320" cy="107721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左右结构，右边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尔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的撇和左点要穿插到左边的禾木旁中。</a:t>
              </a:r>
              <a:endParaRPr lang="zh-CN" altLang="en-US" sz="24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704" name="组合 10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29705" name="五边形 11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9706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指导书写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9697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9698"/>
                </p:tgtEl>
              </p:cMediaNode>
            </p:video>
          </p:childTnLst>
        </p:cTn>
      </p:par>
    </p:tnLst>
    <p:bldLst>
      <p:bldP spid="2970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柱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311400" y="879475"/>
            <a:ext cx="1833563" cy="1763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22" name="杆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03788" y="879475"/>
            <a:ext cx="1839912" cy="17637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23" name="文本框 4"/>
          <p:cNvSpPr txBox="1"/>
          <p:nvPr/>
        </p:nvSpPr>
        <p:spPr>
          <a:xfrm>
            <a:off x="2371725" y="2670175"/>
            <a:ext cx="4338638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比较观察：你有什么发现？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4" name="文本框 5"/>
          <p:cNvSpPr txBox="1"/>
          <p:nvPr/>
        </p:nvSpPr>
        <p:spPr>
          <a:xfrm>
            <a:off x="1052513" y="3367088"/>
            <a:ext cx="77041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偏旁相同，左窄右宽。木字作偏旁时捺变成点。</a:t>
            </a:r>
            <a:endParaRPr lang="zh-CN" altLang="en-US" sz="28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0725" name="组合 9"/>
          <p:cNvGrpSpPr/>
          <p:nvPr/>
        </p:nvGrpSpPr>
        <p:grpSpPr>
          <a:xfrm>
            <a:off x="25400" y="3219450"/>
            <a:ext cx="3467100" cy="1452563"/>
            <a:chOff x="-122266" y="3277557"/>
            <a:chExt cx="3176065" cy="1681986"/>
          </a:xfrm>
        </p:grpSpPr>
        <p:sp>
          <p:nvSpPr>
            <p:cNvPr id="30726" name="对话气泡: 椭圆形 8"/>
            <p:cNvSpPr/>
            <p:nvPr/>
          </p:nvSpPr>
          <p:spPr>
            <a:xfrm>
              <a:off x="-122266" y="3277557"/>
              <a:ext cx="3176065" cy="1681986"/>
            </a:xfrm>
            <a:prstGeom prst="wedgeEllipseCallout">
              <a:avLst>
                <a:gd name="adj1" fmla="val 46991"/>
                <a:gd name="adj2" fmla="val -111306"/>
              </a:avLst>
            </a:prstGeom>
            <a:gradFill rotWithShape="1">
              <a:gsLst>
                <a:gs pos="0">
                  <a:srgbClr val="FEEEC4"/>
                </a:gs>
                <a:gs pos="50000">
                  <a:srgbClr val="FDE9B4"/>
                </a:gs>
                <a:gs pos="100000">
                  <a:srgbClr val="FFE7A7"/>
                </a:gs>
              </a:gsLst>
              <a:lin ang="5400000"/>
            </a:gradFill>
            <a:ln w="6350">
              <a:solidFill>
                <a:srgbClr val="FADA7A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0727" name="文本框 8"/>
            <p:cNvSpPr txBox="1"/>
            <p:nvPr/>
          </p:nvSpPr>
          <p:spPr>
            <a:xfrm>
              <a:off x="-64096" y="3547859"/>
              <a:ext cx="3034947" cy="117633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algn="just" eaLnBrk="1" hangingPunct="1"/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右边是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主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，不要少写一点；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杆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字右边是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干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，不要写成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千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30721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0722"/>
                </p:tgtEl>
              </p:cMediaNode>
            </p:video>
          </p:childTnLst>
        </p:cTn>
      </p:par>
    </p:tnLst>
    <p:bldLst>
      <p:bldP spid="307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1635125"/>
            <a:ext cx="3214688" cy="25923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3314" name="文本框 2"/>
          <p:cNvSpPr txBox="1"/>
          <p:nvPr/>
        </p:nvSpPr>
        <p:spPr>
          <a:xfrm>
            <a:off x="492125" y="1268413"/>
            <a:ext cx="4176713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同学们，你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能猜猜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大象有多重吗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5" name="组合 1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13316" name="五边形 3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3317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激趣导入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318" name="文本框 2"/>
          <p:cNvSpPr txBox="1"/>
          <p:nvPr/>
        </p:nvSpPr>
        <p:spPr>
          <a:xfrm>
            <a:off x="490538" y="2541588"/>
            <a:ext cx="4105275" cy="2012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大象这么重，用什么办法可以称出它的重量呢？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文本框 1"/>
          <p:cNvSpPr txBox="1"/>
          <p:nvPr/>
        </p:nvSpPr>
        <p:spPr>
          <a:xfrm>
            <a:off x="3563938" y="407988"/>
            <a:ext cx="1806575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3"/>
          <p:cNvSpPr txBox="1"/>
          <p:nvPr/>
        </p:nvSpPr>
        <p:spPr>
          <a:xfrm>
            <a:off x="971550" y="1276350"/>
            <a:ext cx="6840538" cy="18843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20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抄写词语</a:t>
            </a:r>
            <a:br>
              <a:rPr lang="en-US" altLang="zh-CN" sz="3200" b="1">
                <a:latin typeface="宋体" panose="02010600030101010101" pitchFamily="2" charset="-122"/>
              </a:rPr>
            </a:b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称象    一同    柱子    秤杆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1746" name="组合 3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31747" name="五边形 4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48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布置作业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9688" y="1466850"/>
            <a:ext cx="3154362" cy="2095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32770" name="组合 3"/>
          <p:cNvGrpSpPr/>
          <p:nvPr/>
        </p:nvGrpSpPr>
        <p:grpSpPr>
          <a:xfrm>
            <a:off x="4606925" y="1544638"/>
            <a:ext cx="3140075" cy="2017712"/>
            <a:chOff x="4716016" y="915566"/>
            <a:chExt cx="3140075" cy="2017712"/>
          </a:xfrm>
        </p:grpSpPr>
        <p:sp>
          <p:nvSpPr>
            <p:cNvPr id="32771" name="矩形 5"/>
            <p:cNvSpPr/>
            <p:nvPr/>
          </p:nvSpPr>
          <p:spPr>
            <a:xfrm>
              <a:off x="4716016" y="915566"/>
              <a:ext cx="3068638" cy="585787"/>
            </a:xfrm>
            <a:prstGeom prst="rect">
              <a:avLst/>
            </a:prstGeom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/>
              <a:r>
                <a:rPr lang="zh-CN" altLang="en-US" sz="3200" b="1" spc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大象</a:t>
              </a:r>
              <a:r>
                <a:rPr lang="zh-CN" altLang="zh-CN" sz="3200" b="1" spc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又高又大</a:t>
              </a:r>
              <a:r>
                <a:rPr lang="zh-CN" altLang="en-US" sz="3200" b="1" spc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</a:t>
              </a:r>
              <a:endParaRPr lang="zh-CN" altLang="en-US" sz="3200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772" name="矩形 6"/>
            <p:cNvSpPr/>
            <p:nvPr/>
          </p:nvSpPr>
          <p:spPr>
            <a:xfrm>
              <a:off x="4716016" y="1631528"/>
              <a:ext cx="3068638" cy="585788"/>
            </a:xfrm>
            <a:prstGeom prst="rect">
              <a:avLst/>
            </a:prstGeom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/>
              <a:r>
                <a:rPr lang="zh-CN" altLang="zh-CN" sz="3200" b="1" spc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身子像一堵墙</a:t>
              </a:r>
              <a:r>
                <a:rPr lang="zh-CN" altLang="en-US" sz="3200" b="1" spc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，</a:t>
              </a:r>
              <a:endPara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73" name="矩形 7"/>
            <p:cNvSpPr/>
            <p:nvPr/>
          </p:nvSpPr>
          <p:spPr>
            <a:xfrm>
              <a:off x="4787454" y="2347491"/>
              <a:ext cx="3068637" cy="585787"/>
            </a:xfrm>
            <a:prstGeom prst="rect">
              <a:avLst/>
            </a:prstGeom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/>
              <a:r>
                <a:rPr lang="zh-CN" altLang="zh-CN" sz="3200" b="1" spc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腿像四根柱子</a:t>
              </a:r>
              <a:r>
                <a:rPr lang="zh-CN" altLang="en-US" sz="3200" b="1" spc="0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774" name="矩形 9"/>
          <p:cNvSpPr/>
          <p:nvPr/>
        </p:nvSpPr>
        <p:spPr>
          <a:xfrm>
            <a:off x="1477963" y="3727450"/>
            <a:ext cx="6119813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思考：他们想出了哪些称象的办法呢？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775" name="文本框 1"/>
          <p:cNvSpPr txBox="1"/>
          <p:nvPr/>
        </p:nvSpPr>
        <p:spPr>
          <a:xfrm>
            <a:off x="3703638" y="492125"/>
            <a:ext cx="18065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2776" name="组合 10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32777" name="五边形 11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2778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复习巩固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矩形 3"/>
          <p:cNvSpPr/>
          <p:nvPr/>
        </p:nvSpPr>
        <p:spPr>
          <a:xfrm>
            <a:off x="280988" y="1155700"/>
            <a:ext cx="8507413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自由读第</a:t>
            </a:r>
            <a:r>
              <a:rPr lang="en-US" altLang="zh-CN" sz="2800" b="1" spc="0">
                <a:latin typeface="宋体" panose="02010600030101010101" pitchFamily="2" charset="-122"/>
              </a:rPr>
              <a:t>3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自然段，思考：官员们是怎样议论纷纷的？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4" name="矩形 4"/>
          <p:cNvSpPr/>
          <p:nvPr/>
        </p:nvSpPr>
        <p:spPr>
          <a:xfrm>
            <a:off x="268288" y="1728788"/>
            <a:ext cx="8532813" cy="1514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有的说：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得造一杆大秤，砍一棵大树做秤杆。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有的说：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有了大秤也不行啊，谁有那么大的力气提得起这杆大秤呢？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5" name="矩形 5"/>
          <p:cNvSpPr/>
          <p:nvPr/>
        </p:nvSpPr>
        <p:spPr>
          <a:xfrm>
            <a:off x="849313" y="3101975"/>
            <a:ext cx="3671888" cy="5730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议论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是什么意思？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6" name="矩形 6"/>
          <p:cNvSpPr/>
          <p:nvPr/>
        </p:nvSpPr>
        <p:spPr>
          <a:xfrm>
            <a:off x="280988" y="3705225"/>
            <a:ext cx="8526463" cy="10398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对人或事物的好坏、是非等表示意见，文中指官员们对怎样称象发表自己的看法。</a:t>
            </a:r>
            <a:endParaRPr lang="zh-CN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797" name="组合 7"/>
          <p:cNvGrpSpPr/>
          <p:nvPr/>
        </p:nvGrpSpPr>
        <p:grpSpPr>
          <a:xfrm>
            <a:off x="4903788" y="2681288"/>
            <a:ext cx="3721100" cy="741362"/>
            <a:chOff x="107504" y="3479605"/>
            <a:chExt cx="3721604" cy="889846"/>
          </a:xfrm>
        </p:grpSpPr>
        <p:sp>
          <p:nvSpPr>
            <p:cNvPr id="33798" name="对话气泡: 椭圆形 8"/>
            <p:cNvSpPr/>
            <p:nvPr/>
          </p:nvSpPr>
          <p:spPr>
            <a:xfrm>
              <a:off x="107504" y="3479605"/>
              <a:ext cx="3721604" cy="889846"/>
            </a:xfrm>
            <a:prstGeom prst="wedgeEllipseCallout">
              <a:avLst>
                <a:gd name="adj1" fmla="val -61602"/>
                <a:gd name="adj2" fmla="val -54005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3799" name="文本框 9"/>
            <p:cNvSpPr txBox="1"/>
            <p:nvPr/>
          </p:nvSpPr>
          <p:spPr>
            <a:xfrm>
              <a:off x="360106" y="3479605"/>
              <a:ext cx="3216399" cy="84982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先读好停顿，再读好反问的语气，语调要上扬。</a:t>
              </a:r>
              <a:endParaRPr lang="zh-CN" altLang="en-US" sz="20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3800" name="矩形: 圆角 10"/>
          <p:cNvSpPr/>
          <p:nvPr/>
        </p:nvSpPr>
        <p:spPr>
          <a:xfrm>
            <a:off x="6637338" y="1281113"/>
            <a:ext cx="722313" cy="39052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33801" name="组合 11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33802" name="五边形 12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3803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对比体会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80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"/>
          <p:cNvSpPr/>
          <p:nvPr/>
        </p:nvSpPr>
        <p:spPr>
          <a:xfrm>
            <a:off x="47625" y="901700"/>
            <a:ext cx="8785225" cy="13731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你同意官员们的说法吗？曹操听了官员们的议论后有何表现？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18" name="矩形 2"/>
          <p:cNvSpPr/>
          <p:nvPr/>
        </p:nvSpPr>
        <p:spPr>
          <a:xfrm>
            <a:off x="2266950" y="2217738"/>
            <a:ext cx="3349625" cy="5683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曹操听了直摇头。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3"/>
          <p:cNvSpPr/>
          <p:nvPr/>
        </p:nvSpPr>
        <p:spPr>
          <a:xfrm>
            <a:off x="120650" y="2909888"/>
            <a:ext cx="8783638" cy="13731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直摇头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是什么意思？我们可以用哪个词语替换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矩形 4"/>
          <p:cNvSpPr/>
          <p:nvPr/>
        </p:nvSpPr>
        <p:spPr>
          <a:xfrm>
            <a:off x="2987675" y="4122738"/>
            <a:ext cx="1584325" cy="5683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不停地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椭圆 5"/>
          <p:cNvSpPr/>
          <p:nvPr/>
        </p:nvSpPr>
        <p:spPr>
          <a:xfrm>
            <a:off x="3941763" y="2217738"/>
            <a:ext cx="1277938" cy="5683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34822" name="组合 10"/>
          <p:cNvGrpSpPr/>
          <p:nvPr/>
        </p:nvGrpSpPr>
        <p:grpSpPr>
          <a:xfrm>
            <a:off x="5651500" y="1785938"/>
            <a:ext cx="2808288" cy="1152525"/>
            <a:chOff x="5581524" y="2757294"/>
            <a:chExt cx="2808312" cy="1152560"/>
          </a:xfrm>
        </p:grpSpPr>
        <p:sp>
          <p:nvSpPr>
            <p:cNvPr id="34823" name="对话气泡: 椭圆形 7"/>
            <p:cNvSpPr/>
            <p:nvPr/>
          </p:nvSpPr>
          <p:spPr>
            <a:xfrm>
              <a:off x="5581524" y="2757294"/>
              <a:ext cx="2808312" cy="1152560"/>
            </a:xfrm>
            <a:prstGeom prst="wedgeEllipseCallout">
              <a:avLst>
                <a:gd name="adj1" fmla="val -65671"/>
                <a:gd name="adj2" fmla="val -454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34824" name="文本框 9"/>
            <p:cNvSpPr txBox="1"/>
            <p:nvPr/>
          </p:nvSpPr>
          <p:spPr>
            <a:xfrm>
              <a:off x="5667360" y="2823349"/>
              <a:ext cx="2520280" cy="101566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1.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边读边做动作，读出曹操的不满。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分角色朗读。</a:t>
              </a:r>
              <a:endParaRPr lang="zh-CN" altLang="en-US" sz="200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0"/>
      <p:bldP spid="348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矩形 1"/>
          <p:cNvSpPr/>
          <p:nvPr/>
        </p:nvSpPr>
        <p:spPr>
          <a:xfrm>
            <a:off x="241300" y="893763"/>
            <a:ext cx="8704263" cy="13731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官员们的办法都不行，曹冲是用什么办法称出大象的体重的？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42" name="矩形 2"/>
          <p:cNvSpPr/>
          <p:nvPr/>
        </p:nvSpPr>
        <p:spPr>
          <a:xfrm>
            <a:off x="349250" y="2262188"/>
            <a:ext cx="8470900" cy="24717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我有个办法。把大象赶到一艘大船上，看船身下沉多少，就沿着水面，在船舷上画一条线。再把大象赶上岸，往船上装石头，装到船下沉到画线的地方为止。然后称一称船上的石头。石头有多重，大象就有多重。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矩形 1"/>
          <p:cNvSpPr/>
          <p:nvPr/>
        </p:nvSpPr>
        <p:spPr>
          <a:xfrm>
            <a:off x="0" y="449263"/>
            <a:ext cx="7997825" cy="10763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看插图，说一说曹冲称象的办法需要几个步骤。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866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22" t="2181" r="2055" b="1305"/>
          <a:stretch>
            <a:fillRect/>
          </a:stretch>
        </p:blipFill>
        <p:spPr>
          <a:xfrm>
            <a:off x="2265363" y="1339850"/>
            <a:ext cx="1136650" cy="1355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36867" name="图片 3"/>
          <p:cNvPicPr>
            <a:picLocks noChangeAspect="1"/>
          </p:cNvPicPr>
          <p:nvPr/>
        </p:nvPicPr>
        <p:blipFill>
          <a:blip r:embed="rId2"/>
          <a:srcRect l="2492" t="3529" r="18166" b="3069"/>
          <a:stretch>
            <a:fillRect/>
          </a:stretch>
        </p:blipFill>
        <p:spPr>
          <a:xfrm>
            <a:off x="4572000" y="1419225"/>
            <a:ext cx="2540000" cy="1371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36868" name="图片 5"/>
          <p:cNvPicPr>
            <a:picLocks noChangeAspect="1"/>
          </p:cNvPicPr>
          <p:nvPr/>
        </p:nvPicPr>
        <p:blipFill>
          <a:blip r:embed="rId3"/>
          <a:srcRect t="14083" b="13971"/>
          <a:stretch>
            <a:fillRect/>
          </a:stretch>
        </p:blipFill>
        <p:spPr>
          <a:xfrm>
            <a:off x="4624388" y="3398838"/>
            <a:ext cx="2559050" cy="12271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36869" name="右箭头 9"/>
          <p:cNvSpPr/>
          <p:nvPr/>
        </p:nvSpPr>
        <p:spPr>
          <a:xfrm rot="5400000">
            <a:off x="5641975" y="2921000"/>
            <a:ext cx="525463" cy="360363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CBA467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pic>
        <p:nvPicPr>
          <p:cNvPr id="36870" name="图片 7"/>
          <p:cNvPicPr>
            <a:picLocks noChangeAspect="1"/>
          </p:cNvPicPr>
          <p:nvPr/>
        </p:nvPicPr>
        <p:blipFill>
          <a:blip r:embed="rId4"/>
          <a:srcRect b="50436"/>
          <a:stretch>
            <a:fillRect/>
          </a:stretch>
        </p:blipFill>
        <p:spPr>
          <a:xfrm>
            <a:off x="1851025" y="3411538"/>
            <a:ext cx="1763713" cy="1214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36871" name="右箭头 9"/>
          <p:cNvSpPr/>
          <p:nvPr/>
        </p:nvSpPr>
        <p:spPr>
          <a:xfrm>
            <a:off x="3724275" y="1925638"/>
            <a:ext cx="525463" cy="358775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BA467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36872" name="右箭头 9"/>
          <p:cNvSpPr/>
          <p:nvPr/>
        </p:nvSpPr>
        <p:spPr>
          <a:xfrm rot="10800000">
            <a:off x="3851275" y="3832225"/>
            <a:ext cx="525463" cy="360363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CBA467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0"/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nimBg="1"/>
      <p:bldP spid="36871" grpId="0" animBg="1"/>
      <p:bldP spid="3687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矩形 3"/>
          <p:cNvSpPr/>
          <p:nvPr/>
        </p:nvSpPr>
        <p:spPr>
          <a:xfrm>
            <a:off x="3348038" y="1635125"/>
            <a:ext cx="5113338" cy="13684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4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讨论交流：曹冲的办法能称出大象的体重吗？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7890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563688"/>
            <a:ext cx="2582862" cy="1778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矩形 1"/>
          <p:cNvSpPr/>
          <p:nvPr/>
        </p:nvSpPr>
        <p:spPr>
          <a:xfrm>
            <a:off x="1403350" y="1130300"/>
            <a:ext cx="6121400" cy="6429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对于这个办法，你有什么疑问？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4" name="矩形 2"/>
          <p:cNvSpPr/>
          <p:nvPr/>
        </p:nvSpPr>
        <p:spPr>
          <a:xfrm>
            <a:off x="1403350" y="1957388"/>
            <a:ext cx="7327900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为什么要在船舷上画线呢？</a:t>
            </a:r>
            <a:endParaRPr lang="zh-CN" altLang="zh-CN" sz="3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5" name="矩形 3"/>
          <p:cNvSpPr/>
          <p:nvPr/>
        </p:nvSpPr>
        <p:spPr>
          <a:xfrm>
            <a:off x="1403350" y="2700338"/>
            <a:ext cx="7327900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石头为什么要装到船下沉的地方为止？</a:t>
            </a:r>
            <a:endParaRPr lang="zh-CN" altLang="zh-CN" sz="3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6" name="矩形 4"/>
          <p:cNvSpPr/>
          <p:nvPr/>
        </p:nvSpPr>
        <p:spPr>
          <a:xfrm>
            <a:off x="1403350" y="3441700"/>
            <a:ext cx="7327900" cy="6429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可以把石头换成别的东西吗？</a:t>
            </a:r>
            <a:endParaRPr lang="zh-CN" altLang="zh-CN" sz="3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2627313" y="593725"/>
            <a:ext cx="34798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模拟操作，说过程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938" name="矩形 2"/>
          <p:cNvSpPr/>
          <p:nvPr/>
        </p:nvSpPr>
        <p:spPr>
          <a:xfrm>
            <a:off x="166688" y="1174750"/>
            <a:ext cx="8640763" cy="3446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    ①小组实验：拿出课前准备的装好水的盆、小木船、玩具象、小石子、秤等工具，小组分工合作，动手实践，模拟曹冲称象的步骤。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50000"/>
              </a:lnSpc>
              <a:spcAft>
                <a:spcPct val="0"/>
              </a:spcAft>
            </a:pPr>
            <a:r>
              <a:rPr lang="zh-CN" altLang="en-US" sz="3000" b="1" spc="0">
                <a:latin typeface="楷体" panose="02010609060101010101" pitchFamily="49" charset="-122"/>
                <a:ea typeface="楷体" panose="02010609060101010101" pitchFamily="49" charset="-122"/>
              </a:rPr>
              <a:t>    ②练说过程：理清顺序，用上表示顺序的词语，用自己的话说说曹冲称象的经过。小组内互评。</a:t>
            </a:r>
            <a:endParaRPr lang="zh-CN" altLang="en-US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矩形 1"/>
          <p:cNvSpPr/>
          <p:nvPr/>
        </p:nvSpPr>
        <p:spPr>
          <a:xfrm>
            <a:off x="0" y="998538"/>
            <a:ext cx="8964613" cy="128111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读第</a:t>
            </a:r>
            <a:r>
              <a:rPr lang="en-US" altLang="zh-CN" sz="3200" b="1" spc="0">
                <a:latin typeface="宋体" panose="02010600030101010101" pitchFamily="2" charset="-122"/>
              </a:rPr>
              <a:t>4</a:t>
            </a: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自然段，给下面的内容排序，借助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先、再、然后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等词语，把曹冲称象的步骤说清楚。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0962" name="组合 4"/>
          <p:cNvGrpSpPr/>
          <p:nvPr/>
        </p:nvGrpSpPr>
        <p:grpSpPr>
          <a:xfrm>
            <a:off x="1108075" y="2601913"/>
            <a:ext cx="2089150" cy="511175"/>
            <a:chOff x="1403648" y="2780687"/>
            <a:chExt cx="2088232" cy="511143"/>
          </a:xfrm>
        </p:grpSpPr>
        <p:sp>
          <p:nvSpPr>
            <p:cNvPr id="40963" name="矩形: 圆角 2"/>
            <p:cNvSpPr/>
            <p:nvPr/>
          </p:nvSpPr>
          <p:spPr>
            <a:xfrm>
              <a:off x="1403648" y="2787037"/>
              <a:ext cx="1943833" cy="504793"/>
            </a:xfrm>
            <a:prstGeom prst="roundRect">
              <a:avLst/>
            </a:prstGeom>
            <a:noFill/>
            <a:ln>
              <a:solidFill>
                <a:srgbClr val="FFC000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0964" name="矩形 3"/>
            <p:cNvSpPr/>
            <p:nvPr/>
          </p:nvSpPr>
          <p:spPr>
            <a:xfrm>
              <a:off x="1548048" y="2780687"/>
              <a:ext cx="1943832" cy="507968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zh-CN" altLang="en-US" sz="2800" b="1" spc="0">
                  <a:latin typeface="宋体" panose="02010600030101010101" pitchFamily="2" charset="-122"/>
                  <a:ea typeface="楷体" panose="02010609060101010101" pitchFamily="49" charset="-122"/>
                </a:rPr>
                <a:t>赶象上船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0965" name="矩形: 圆角 6"/>
          <p:cNvSpPr/>
          <p:nvPr/>
        </p:nvSpPr>
        <p:spPr>
          <a:xfrm>
            <a:off x="3657600" y="2609850"/>
            <a:ext cx="4824413" cy="503238"/>
          </a:xfrm>
          <a:prstGeom prst="roundRect">
            <a:avLst/>
          </a:prstGeom>
          <a:noFill/>
          <a:ln>
            <a:solidFill>
              <a:srgbClr val="FFC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0966" name="矩形 7"/>
          <p:cNvSpPr/>
          <p:nvPr/>
        </p:nvSpPr>
        <p:spPr>
          <a:xfrm>
            <a:off x="3706813" y="2603500"/>
            <a:ext cx="4968875" cy="508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楷体" panose="02010609060101010101" pitchFamily="49" charset="-122"/>
              </a:rPr>
              <a:t>把大象赶上岸，往船上装石头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7" name="矩形 8"/>
          <p:cNvSpPr/>
          <p:nvPr/>
        </p:nvSpPr>
        <p:spPr>
          <a:xfrm>
            <a:off x="5440363" y="2139950"/>
            <a:ext cx="571500" cy="508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en-US" altLang="zh-CN" sz="2800" b="1" spc="0">
                <a:latin typeface="宋体" panose="02010600030101010101" pitchFamily="2" charset="-122"/>
                <a:ea typeface="楷体" panose="02010609060101010101" pitchFamily="49" charset="-122"/>
              </a:rPr>
              <a:t>à</a:t>
            </a: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n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8" name="矩形: 圆角 9"/>
          <p:cNvSpPr/>
          <p:nvPr/>
        </p:nvSpPr>
        <p:spPr>
          <a:xfrm>
            <a:off x="1081088" y="3557588"/>
            <a:ext cx="2695575" cy="503238"/>
          </a:xfrm>
          <a:prstGeom prst="roundRect">
            <a:avLst/>
          </a:prstGeom>
          <a:noFill/>
          <a:ln>
            <a:solidFill>
              <a:srgbClr val="FFC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0969" name="矩形 10"/>
          <p:cNvSpPr/>
          <p:nvPr/>
        </p:nvSpPr>
        <p:spPr>
          <a:xfrm>
            <a:off x="1085850" y="3573463"/>
            <a:ext cx="2690813" cy="508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楷体" panose="02010609060101010101" pitchFamily="49" charset="-122"/>
              </a:rPr>
              <a:t>在船舷上做记号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0" name="矩形 11"/>
          <p:cNvSpPr/>
          <p:nvPr/>
        </p:nvSpPr>
        <p:spPr>
          <a:xfrm>
            <a:off x="1660525" y="3040063"/>
            <a:ext cx="1128713" cy="5095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en-US" altLang="zh-CN" sz="2800" b="1" spc="0">
                <a:latin typeface="宋体" panose="02010600030101010101" pitchFamily="2" charset="-122"/>
                <a:ea typeface="楷体" panose="02010609060101010101" pitchFamily="49" charset="-122"/>
              </a:rPr>
              <a:t>xi</a:t>
            </a: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á</a:t>
            </a: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n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71" name="矩形: 圆角 12"/>
          <p:cNvSpPr/>
          <p:nvPr/>
        </p:nvSpPr>
        <p:spPr>
          <a:xfrm>
            <a:off x="5021263" y="3549650"/>
            <a:ext cx="2341563" cy="504825"/>
          </a:xfrm>
          <a:prstGeom prst="roundRect">
            <a:avLst/>
          </a:prstGeom>
          <a:noFill/>
          <a:ln>
            <a:solidFill>
              <a:srgbClr val="FFC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0972" name="矩形 13"/>
          <p:cNvSpPr/>
          <p:nvPr/>
        </p:nvSpPr>
        <p:spPr>
          <a:xfrm>
            <a:off x="5021263" y="3549650"/>
            <a:ext cx="2471738" cy="50800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楷体" panose="02010609060101010101" pitchFamily="49" charset="-122"/>
              </a:rPr>
              <a:t>称石头的重量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973" name="组合 16"/>
          <p:cNvGrpSpPr/>
          <p:nvPr/>
        </p:nvGrpSpPr>
        <p:grpSpPr>
          <a:xfrm>
            <a:off x="690563" y="2579688"/>
            <a:ext cx="433387" cy="508000"/>
            <a:chOff x="834030" y="2775778"/>
            <a:chExt cx="432048" cy="508409"/>
          </a:xfrm>
        </p:grpSpPr>
        <p:sp>
          <p:nvSpPr>
            <p:cNvPr id="40974" name="椭圆 14"/>
            <p:cNvSpPr/>
            <p:nvPr/>
          </p:nvSpPr>
          <p:spPr>
            <a:xfrm>
              <a:off x="834030" y="2837740"/>
              <a:ext cx="432048" cy="4321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0975" name="矩形 15"/>
            <p:cNvSpPr/>
            <p:nvPr/>
          </p:nvSpPr>
          <p:spPr>
            <a:xfrm>
              <a:off x="857768" y="2775778"/>
              <a:ext cx="389318" cy="508409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en-US" altLang="zh-CN" sz="2800" b="1" spc="0">
                  <a:latin typeface="宋体" panose="02010600030101010101" pitchFamily="2" charset="-122"/>
                  <a:ea typeface="楷体" panose="02010609060101010101" pitchFamily="49" charset="-122"/>
                </a:rPr>
                <a:t>1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976" name="组合 17"/>
          <p:cNvGrpSpPr/>
          <p:nvPr/>
        </p:nvGrpSpPr>
        <p:grpSpPr>
          <a:xfrm>
            <a:off x="3243263" y="2601913"/>
            <a:ext cx="431800" cy="508000"/>
            <a:chOff x="834030" y="2775778"/>
            <a:chExt cx="432048" cy="508409"/>
          </a:xfrm>
        </p:grpSpPr>
        <p:sp>
          <p:nvSpPr>
            <p:cNvPr id="40977" name="椭圆 18"/>
            <p:cNvSpPr/>
            <p:nvPr/>
          </p:nvSpPr>
          <p:spPr>
            <a:xfrm>
              <a:off x="834030" y="2837740"/>
              <a:ext cx="432048" cy="4321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0978" name="矩形 19"/>
            <p:cNvSpPr/>
            <p:nvPr/>
          </p:nvSpPr>
          <p:spPr>
            <a:xfrm>
              <a:off x="857856" y="2775778"/>
              <a:ext cx="389161" cy="508409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en-US" altLang="zh-CN" sz="2800" b="1" spc="0">
                  <a:latin typeface="宋体" panose="02010600030101010101" pitchFamily="2" charset="-122"/>
                  <a:ea typeface="楷体" panose="02010609060101010101" pitchFamily="49" charset="-122"/>
                </a:rPr>
                <a:t>3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979" name="组合 20"/>
          <p:cNvGrpSpPr/>
          <p:nvPr/>
        </p:nvGrpSpPr>
        <p:grpSpPr>
          <a:xfrm>
            <a:off x="676275" y="3541713"/>
            <a:ext cx="431800" cy="509587"/>
            <a:chOff x="834030" y="2775778"/>
            <a:chExt cx="432048" cy="508409"/>
          </a:xfrm>
        </p:grpSpPr>
        <p:sp>
          <p:nvSpPr>
            <p:cNvPr id="40980" name="椭圆 21"/>
            <p:cNvSpPr/>
            <p:nvPr/>
          </p:nvSpPr>
          <p:spPr>
            <a:xfrm>
              <a:off x="834030" y="2837547"/>
              <a:ext cx="432048" cy="43238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0981" name="矩形 22"/>
            <p:cNvSpPr/>
            <p:nvPr/>
          </p:nvSpPr>
          <p:spPr>
            <a:xfrm>
              <a:off x="857857" y="2775778"/>
              <a:ext cx="389160" cy="508409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en-US" altLang="zh-CN" sz="2800" b="1" spc="0">
                  <a:latin typeface="宋体" panose="02010600030101010101" pitchFamily="2" charset="-122"/>
                  <a:ea typeface="楷体" panose="02010609060101010101" pitchFamily="49" charset="-122"/>
                </a:rPr>
                <a:t>2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982" name="组合 23"/>
          <p:cNvGrpSpPr/>
          <p:nvPr/>
        </p:nvGrpSpPr>
        <p:grpSpPr>
          <a:xfrm>
            <a:off x="4608513" y="3552825"/>
            <a:ext cx="431800" cy="508000"/>
            <a:chOff x="834030" y="2775778"/>
            <a:chExt cx="432048" cy="508409"/>
          </a:xfrm>
        </p:grpSpPr>
        <p:sp>
          <p:nvSpPr>
            <p:cNvPr id="40983" name="椭圆 24"/>
            <p:cNvSpPr/>
            <p:nvPr/>
          </p:nvSpPr>
          <p:spPr>
            <a:xfrm>
              <a:off x="834030" y="2837741"/>
              <a:ext cx="432048" cy="432148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40984" name="矩形 25"/>
            <p:cNvSpPr/>
            <p:nvPr/>
          </p:nvSpPr>
          <p:spPr>
            <a:xfrm>
              <a:off x="857856" y="2775778"/>
              <a:ext cx="389161" cy="508409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en-US" altLang="zh-CN" sz="2800" b="1" spc="0">
                  <a:latin typeface="宋体" panose="02010600030101010101" pitchFamily="2" charset="-122"/>
                  <a:ea typeface="楷体" panose="02010609060101010101" pitchFamily="49" charset="-122"/>
                </a:rPr>
                <a:t>4</a:t>
              </a:r>
              <a:endParaRPr lang="zh-CN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40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40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40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40966" grpId="0"/>
      <p:bldP spid="40967" grpId="0"/>
      <p:bldP spid="40968" grpId="0" animBg="1"/>
      <p:bldP spid="40969" grpId="0"/>
      <p:bldP spid="40970" grpId="0"/>
      <p:bldP spid="40971" grpId="0" animBg="1"/>
      <p:bldP spid="409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1168400"/>
            <a:ext cx="4073525" cy="1481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8" name="椭圆 7"/>
          <p:cNvSpPr/>
          <p:nvPr/>
        </p:nvSpPr>
        <p:spPr>
          <a:xfrm>
            <a:off x="5029200" y="1547813"/>
            <a:ext cx="720725" cy="720725"/>
          </a:xfrm>
          <a:prstGeom prst="ellipse">
            <a:avLst/>
          </a:prstGeom>
          <a:solidFill>
            <a:srgbClr val="FF99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文本框 6"/>
          <p:cNvSpPr txBox="1"/>
          <p:nvPr/>
        </p:nvSpPr>
        <p:spPr>
          <a:xfrm>
            <a:off x="5154613" y="1492250"/>
            <a:ext cx="468312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0" name="文本框 7"/>
          <p:cNvSpPr txBox="1"/>
          <p:nvPr/>
        </p:nvSpPr>
        <p:spPr>
          <a:xfrm>
            <a:off x="5867400" y="1492250"/>
            <a:ext cx="244951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buFont typeface="Arial" panose="020B0604020202020204" pitchFamily="34" charset="0"/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曹冲称象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41" name="图片 2"/>
          <p:cNvPicPr>
            <a:picLocks noChangeAspect="1"/>
          </p:cNvPicPr>
          <p:nvPr/>
        </p:nvPicPr>
        <p:blipFill>
          <a:blip r:embed="rId2"/>
          <a:srcRect l="33169" b="6699"/>
          <a:stretch>
            <a:fillRect/>
          </a:stretch>
        </p:blipFill>
        <p:spPr>
          <a:xfrm>
            <a:off x="6680200" y="4587875"/>
            <a:ext cx="2611438" cy="431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矩形 3"/>
          <p:cNvSpPr/>
          <p:nvPr/>
        </p:nvSpPr>
        <p:spPr>
          <a:xfrm>
            <a:off x="0" y="471488"/>
            <a:ext cx="7848600" cy="6524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同官员们的办法相比，曹冲称象的办法好在哪里？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矩形 5"/>
          <p:cNvSpPr/>
          <p:nvPr/>
        </p:nvSpPr>
        <p:spPr>
          <a:xfrm>
            <a:off x="130175" y="1277938"/>
            <a:ext cx="8589963" cy="151447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solidFill>
                  <a:srgbClr val="0033CC"/>
                </a:solidFill>
                <a:latin typeface="宋体" panose="02010600030101010101" pitchFamily="2" charset="-122"/>
                <a:ea typeface="楷体" panose="02010609060101010101" pitchFamily="49" charset="-122"/>
              </a:rPr>
              <a:t>    曹冲的办法好在两个地方：一是把大船作为大秤，用来称象，解决了没有大秤的问题；二是曹冲想到用石块和大象进行等量交换，让大家丝毫无损。</a:t>
            </a:r>
            <a:endParaRPr lang="zh-CN" altLang="zh-CN" sz="3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1987" name="表格 2"/>
          <p:cNvGraphicFramePr>
            <a:graphicFrameLocks noGrp="1"/>
          </p:cNvGraphicFramePr>
          <p:nvPr/>
        </p:nvGraphicFramePr>
        <p:xfrm>
          <a:off x="1042988" y="2946400"/>
          <a:ext cx="7056438" cy="1393826"/>
        </p:xfrm>
        <a:graphic>
          <a:graphicData uri="http://schemas.openxmlformats.org/drawingml/2006/table">
            <a:tbl>
              <a:tblPr/>
              <a:tblGrid>
                <a:gridCol w="3527425"/>
                <a:gridCol w="3529012"/>
              </a:tblGrid>
              <a:tr h="465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49" marB="45749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49" marB="45749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35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49" marB="45749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49" marB="45749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4651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49" marB="45749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L="91436" marR="91436" marT="45749" marB="45749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2001" name="矩形 8"/>
          <p:cNvSpPr/>
          <p:nvPr/>
        </p:nvSpPr>
        <p:spPr>
          <a:xfrm>
            <a:off x="2216150" y="2932113"/>
            <a:ext cx="1439863" cy="4794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600" b="1" spc="0">
                <a:latin typeface="宋体" panose="02010600030101010101" pitchFamily="2" charset="-122"/>
                <a:ea typeface="楷体" panose="02010609060101010101" pitchFamily="49" charset="-122"/>
              </a:rPr>
              <a:t>官员们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2" name="矩形 9"/>
          <p:cNvSpPr/>
          <p:nvPr/>
        </p:nvSpPr>
        <p:spPr>
          <a:xfrm>
            <a:off x="5938838" y="2946400"/>
            <a:ext cx="863600" cy="4794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600" b="1" spc="0">
                <a:latin typeface="宋体" panose="02010600030101010101" pitchFamily="2" charset="-122"/>
                <a:ea typeface="楷体" panose="02010609060101010101" pitchFamily="49" charset="-122"/>
              </a:rPr>
              <a:t>曹冲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3" name="矩形 10"/>
          <p:cNvSpPr/>
          <p:nvPr/>
        </p:nvSpPr>
        <p:spPr>
          <a:xfrm>
            <a:off x="1185863" y="3403600"/>
            <a:ext cx="3313113" cy="4794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600" b="1" spc="0">
                <a:latin typeface="宋体" panose="02010600030101010101" pitchFamily="2" charset="-122"/>
                <a:ea typeface="楷体" panose="02010609060101010101" pitchFamily="49" charset="-122"/>
              </a:rPr>
              <a:t>用大树做秤杆来称重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4" name="矩形 11"/>
          <p:cNvSpPr/>
          <p:nvPr/>
        </p:nvSpPr>
        <p:spPr>
          <a:xfrm>
            <a:off x="5619750" y="3403600"/>
            <a:ext cx="1585913" cy="4794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600" b="1" spc="0">
                <a:latin typeface="宋体" panose="02010600030101010101" pitchFamily="2" charset="-122"/>
                <a:ea typeface="楷体" panose="02010609060101010101" pitchFamily="49" charset="-122"/>
              </a:rPr>
              <a:t>用船来称 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5" name="矩形 12"/>
          <p:cNvSpPr/>
          <p:nvPr/>
        </p:nvSpPr>
        <p:spPr>
          <a:xfrm>
            <a:off x="1760538" y="3867150"/>
            <a:ext cx="2163763" cy="479425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600" b="1" spc="0">
                <a:latin typeface="宋体" panose="02010600030101010101" pitchFamily="2" charset="-122"/>
                <a:ea typeface="楷体" panose="02010609060101010101" pitchFamily="49" charset="-122"/>
              </a:rPr>
              <a:t>（无法称重）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006" name="矩形 13"/>
          <p:cNvSpPr/>
          <p:nvPr/>
        </p:nvSpPr>
        <p:spPr>
          <a:xfrm>
            <a:off x="4424363" y="3875088"/>
            <a:ext cx="3606800" cy="477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600" b="1" spc="0">
                <a:latin typeface="宋体" panose="02010600030101010101" pitchFamily="2" charset="-122"/>
                <a:ea typeface="楷体" panose="02010609060101010101" pitchFamily="49" charset="-122"/>
              </a:rPr>
              <a:t>（借水的浮力来称大象）</a:t>
            </a:r>
            <a:endParaRPr lang="zh-CN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2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  <p:bldP spid="42001" grpId="0"/>
      <p:bldP spid="42002" grpId="0"/>
      <p:bldP spid="42003" grpId="0"/>
      <p:bldP spid="42004" grpId="0"/>
      <p:bldP spid="42005" grpId="0"/>
      <p:bldP spid="4200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矩形 2"/>
          <p:cNvSpPr/>
          <p:nvPr/>
        </p:nvSpPr>
        <p:spPr>
          <a:xfrm>
            <a:off x="142875" y="795338"/>
            <a:ext cx="7904163" cy="137318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    对比朗读，体会一下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字的意思。你觉得曹冲是个怎样的孩子？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0" name="矩形 3"/>
          <p:cNvSpPr/>
          <p:nvPr/>
        </p:nvSpPr>
        <p:spPr>
          <a:xfrm>
            <a:off x="1004888" y="2108200"/>
            <a:ext cx="2305050" cy="982663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楷体" panose="02010609060101010101" pitchFamily="49" charset="-122"/>
              </a:rPr>
              <a:t>曹冲七岁。</a:t>
            </a:r>
            <a:endParaRPr lang="zh-CN" altLang="en-US" sz="2800" b="1">
              <a:latin typeface="宋体" panose="02010600030101010101" pitchFamily="2" charset="-122"/>
              <a:ea typeface="楷体" panose="02010609060101010101" pitchFamily="49" charset="-122"/>
            </a:endParaRPr>
          </a:p>
          <a:p>
            <a:pPr marL="0" lvl="0" indent="0" eaLnBrk="1" hangingPunct="0">
              <a:lnSpc>
                <a:spcPct val="110000"/>
              </a:lnSpc>
              <a:spcAft>
                <a:spcPct val="0"/>
              </a:spcAft>
            </a:pPr>
            <a:r>
              <a:rPr lang="zh-CN" altLang="en-US" sz="2800" b="1" spc="0">
                <a:latin typeface="宋体" panose="02010600030101010101" pitchFamily="2" charset="-122"/>
                <a:ea typeface="楷体" panose="02010609060101010101" pitchFamily="49" charset="-122"/>
              </a:rPr>
              <a:t>曹冲才七岁。</a:t>
            </a:r>
            <a:endParaRPr lang="zh-CN" altLang="en-US" sz="280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43011" name="文本框 3"/>
          <p:cNvSpPr txBox="1"/>
          <p:nvPr/>
        </p:nvSpPr>
        <p:spPr>
          <a:xfrm>
            <a:off x="1693863" y="2828925"/>
            <a:ext cx="5969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2" name="矩形 6"/>
          <p:cNvSpPr/>
          <p:nvPr/>
        </p:nvSpPr>
        <p:spPr>
          <a:xfrm>
            <a:off x="3024188" y="2103438"/>
            <a:ext cx="2527300" cy="731838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才，仅仅。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013" name="组合 9"/>
          <p:cNvGrpSpPr/>
          <p:nvPr/>
        </p:nvGrpSpPr>
        <p:grpSpPr>
          <a:xfrm>
            <a:off x="5686425" y="1809750"/>
            <a:ext cx="2597150" cy="1376363"/>
            <a:chOff x="5430986" y="1851671"/>
            <a:chExt cx="2597398" cy="1376288"/>
          </a:xfrm>
        </p:grpSpPr>
        <p:sp>
          <p:nvSpPr>
            <p:cNvPr id="43014" name="思想气泡: 云 7"/>
            <p:cNvSpPr/>
            <p:nvPr/>
          </p:nvSpPr>
          <p:spPr>
            <a:xfrm>
              <a:off x="5430986" y="1851671"/>
              <a:ext cx="2597398" cy="1376288"/>
            </a:xfrm>
            <a:prstGeom prst="cloudCallout">
              <a:avLst>
                <a:gd name="adj1" fmla="val -97718"/>
                <a:gd name="adj2" fmla="val 28523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3015" name="矩形 8"/>
            <p:cNvSpPr/>
            <p:nvPr/>
          </p:nvSpPr>
          <p:spPr>
            <a:xfrm>
              <a:off x="5589751" y="2007238"/>
              <a:ext cx="2294157" cy="1065155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zh-CN" altLang="en-US" sz="2000" b="1" spc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    重读</a:t>
              </a:r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才</a:t>
              </a:r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字，读出惊讶、夸赞的语气。</a:t>
              </a:r>
              <a:endPara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016" name="矩形 10"/>
          <p:cNvSpPr/>
          <p:nvPr/>
        </p:nvSpPr>
        <p:spPr>
          <a:xfrm>
            <a:off x="1004888" y="3906838"/>
            <a:ext cx="5616575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latin typeface="宋体" panose="02010600030101010101" pitchFamily="2" charset="-122"/>
                <a:ea typeface="宋体" panose="02010600030101010101" pitchFamily="2" charset="-122"/>
              </a:rPr>
              <a:t>仿说句子：用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说句子。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7" name="矩形 11"/>
          <p:cNvSpPr/>
          <p:nvPr/>
        </p:nvSpPr>
        <p:spPr>
          <a:xfrm>
            <a:off x="1004888" y="3249613"/>
            <a:ext cx="7850188" cy="641350"/>
          </a:xfrm>
          <a:prstGeom prst="rect">
            <a:avLst/>
          </a:prstGeom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  <a:spcAft>
                <a:spcPct val="0"/>
              </a:spcAft>
            </a:pPr>
            <a:r>
              <a:rPr lang="zh-CN" altLang="en-US" sz="3200" b="1" spc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善于观察、乐于动脑、大胆表达的孩子。</a:t>
            </a:r>
            <a:endParaRPr lang="zh-CN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/>
      <p:bldP spid="43012" grpId="0"/>
      <p:bldP spid="43016" grpId="0"/>
      <p:bldP spid="4301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底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771775" y="1216025"/>
            <a:ext cx="1044575" cy="1008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4" name="做.mp4">
            <a:hlinkClick r:id=""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057650" y="1216025"/>
            <a:ext cx="1060450" cy="10223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5" name="岁.mp4">
            <a:hlinkClick r:id="" action="ppaction://media"/>
          </p:cNvPr>
          <p:cNvPicPr>
            <a:picLocks noRot="1"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364163" y="1217613"/>
            <a:ext cx="1081087" cy="1042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6" name="站.mp4">
            <a:hlinkClick r:id="" action="ppaction://media"/>
          </p:cNvPr>
          <p:cNvPicPr>
            <a:picLocks noRot="1"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716213" y="2852738"/>
            <a:ext cx="1084262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7" name="船.mp4">
            <a:hlinkClick r:id="" action="ppaction://media"/>
          </p:cNvPr>
          <p:cNvPicPr>
            <a:picLocks noRot="1" noChangeAspect="1"/>
          </p:cNvPicPr>
          <p:nvPr>
            <a:videoFile r:link="rId13"/>
            <p:extLst>
              <p:ext uri="{DAA4B4D4-6D71-4841-9C94-3DE7FCFB9230}">
                <p14:media xmlns:p14="http://schemas.microsoft.com/office/powerpoint/2010/main" r:link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057650" y="2859088"/>
            <a:ext cx="1074738" cy="10429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4038" name="然.mp4">
            <a:hlinkClick r:id="" action="ppaction://media"/>
          </p:cNvPr>
          <p:cNvPicPr>
            <a:picLocks noRot="1"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link="rId1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364163" y="2859088"/>
            <a:ext cx="1084262" cy="1047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44039" name="组合 12"/>
          <p:cNvGrpSpPr/>
          <p:nvPr/>
        </p:nvGrpSpPr>
        <p:grpSpPr>
          <a:xfrm>
            <a:off x="107950" y="2427288"/>
            <a:ext cx="2886075" cy="1728787"/>
            <a:chOff x="5430986" y="1851671"/>
            <a:chExt cx="2886251" cy="1728098"/>
          </a:xfrm>
        </p:grpSpPr>
        <p:sp>
          <p:nvSpPr>
            <p:cNvPr id="44040" name="思想气泡: 云 14"/>
            <p:cNvSpPr/>
            <p:nvPr/>
          </p:nvSpPr>
          <p:spPr>
            <a:xfrm>
              <a:off x="5430986" y="1851671"/>
              <a:ext cx="2886251" cy="1728098"/>
            </a:xfrm>
            <a:prstGeom prst="cloudCallout">
              <a:avLst>
                <a:gd name="adj1" fmla="val 57537"/>
                <a:gd name="adj2" fmla="val -79435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4041" name="矩形 18"/>
            <p:cNvSpPr/>
            <p:nvPr/>
          </p:nvSpPr>
          <p:spPr>
            <a:xfrm>
              <a:off x="5589746" y="2007184"/>
              <a:ext cx="2597308" cy="1404377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zh-CN" altLang="en-US" sz="2000" b="1" spc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    半包围结构，里面的部分不能写得太小，斜钩要拉长一些，写得舒展。</a:t>
              </a:r>
              <a:endPara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042" name="组合 19"/>
          <p:cNvGrpSpPr/>
          <p:nvPr/>
        </p:nvGrpSpPr>
        <p:grpSpPr>
          <a:xfrm>
            <a:off x="5789613" y="1236663"/>
            <a:ext cx="2886075" cy="2127250"/>
            <a:chOff x="5072784" y="1729482"/>
            <a:chExt cx="2884994" cy="2126327"/>
          </a:xfrm>
        </p:grpSpPr>
        <p:sp>
          <p:nvSpPr>
            <p:cNvPr id="44043" name="思想气泡: 云 20"/>
            <p:cNvSpPr/>
            <p:nvPr/>
          </p:nvSpPr>
          <p:spPr>
            <a:xfrm>
              <a:off x="5072784" y="1729482"/>
              <a:ext cx="2884994" cy="2126327"/>
            </a:xfrm>
            <a:prstGeom prst="cloudCallout">
              <a:avLst>
                <a:gd name="adj1" fmla="val -58199"/>
                <a:gd name="adj2" fmla="val 73051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chemeClr val="accent2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44044" name="矩形 21"/>
            <p:cNvSpPr/>
            <p:nvPr/>
          </p:nvSpPr>
          <p:spPr>
            <a:xfrm>
              <a:off x="5155303" y="1861187"/>
              <a:ext cx="2792953" cy="1742319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  <a:spcAft>
                  <a:spcPct val="0"/>
                </a:spcAft>
              </a:pPr>
              <a:r>
                <a:rPr lang="zh-CN" altLang="en-US" sz="2000" b="1" spc="0">
                  <a:solidFill>
                    <a:srgbClr val="FF0000"/>
                  </a:solidFill>
                  <a:latin typeface="宋体" panose="02010600030101010101" pitchFamily="2" charset="-122"/>
                  <a:ea typeface="楷体" panose="02010609060101010101" pitchFamily="49" charset="-122"/>
                </a:rPr>
                <a:t>    上下结构，要注意观察四点底中每一点的位置、大小和方向，拉开适当的间距，首尾两点稍大一些。</a:t>
              </a:r>
              <a:endPara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045" name="组合 16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44046" name="五边形 17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4047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指导书写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4033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4034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4035"/>
                </p:tgtEl>
              </p:cMediaNode>
            </p:video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4036"/>
                </p:tgtEl>
              </p:cMediaNode>
            </p:video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44037"/>
                </p:tgtEl>
              </p:cMediaNode>
            </p:video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4038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3"/>
          <p:cNvSpPr txBox="1"/>
          <p:nvPr/>
        </p:nvSpPr>
        <p:spPr>
          <a:xfrm>
            <a:off x="1193800" y="1779588"/>
            <a:ext cx="6911975" cy="13731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课后把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曹冲称象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的故事讲给爸爸妈妈听。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5058" name="组合 3"/>
          <p:cNvGrpSpPr/>
          <p:nvPr/>
        </p:nvGrpSpPr>
        <p:grpSpPr>
          <a:xfrm>
            <a:off x="203200" y="723900"/>
            <a:ext cx="1979613" cy="523875"/>
            <a:chOff x="0" y="559456"/>
            <a:chExt cx="1979711" cy="523220"/>
          </a:xfrm>
        </p:grpSpPr>
        <p:sp>
          <p:nvSpPr>
            <p:cNvPr id="45059" name="五边形 4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5060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布置作业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文本框 2"/>
          <p:cNvSpPr txBox="1"/>
          <p:nvPr/>
        </p:nvSpPr>
        <p:spPr>
          <a:xfrm>
            <a:off x="3635375" y="123825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曹冲称象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082" name="文本框 3"/>
          <p:cNvSpPr txBox="1"/>
          <p:nvPr/>
        </p:nvSpPr>
        <p:spPr>
          <a:xfrm>
            <a:off x="2486025" y="1885950"/>
            <a:ext cx="1420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官员们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文本框 4"/>
          <p:cNvSpPr txBox="1"/>
          <p:nvPr/>
        </p:nvSpPr>
        <p:spPr>
          <a:xfrm>
            <a:off x="5414963" y="1917700"/>
            <a:ext cx="10096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曹冲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4" name="文本框 5"/>
          <p:cNvSpPr txBox="1"/>
          <p:nvPr/>
        </p:nvSpPr>
        <p:spPr>
          <a:xfrm>
            <a:off x="2279650" y="253365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大树做秤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5" name="文本框 6"/>
          <p:cNvSpPr txBox="1"/>
          <p:nvPr/>
        </p:nvSpPr>
        <p:spPr>
          <a:xfrm>
            <a:off x="5003800" y="2533650"/>
            <a:ext cx="18319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用船来称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6" name="文本框 7"/>
          <p:cNvSpPr txBox="1"/>
          <p:nvPr/>
        </p:nvSpPr>
        <p:spPr>
          <a:xfrm>
            <a:off x="1095375" y="3181350"/>
            <a:ext cx="718820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善于观察　乐于动脑　能大胆表达想法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087" name="组合 8"/>
          <p:cNvGrpSpPr/>
          <p:nvPr/>
        </p:nvGrpSpPr>
        <p:grpSpPr>
          <a:xfrm>
            <a:off x="203200" y="723900"/>
            <a:ext cx="1979613" cy="523875"/>
            <a:chOff x="0" y="559456"/>
            <a:chExt cx="1979711" cy="523220"/>
          </a:xfrm>
        </p:grpSpPr>
        <p:sp>
          <p:nvSpPr>
            <p:cNvPr id="46088" name="五边形 9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6089" name="文本框 10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布置作业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/>
      <p:bldP spid="46084" grpId="0"/>
      <p:bldP spid="46085" grpId="0"/>
      <p:bldP spid="4608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文本框 5"/>
          <p:cNvSpPr txBox="1"/>
          <p:nvPr/>
        </p:nvSpPr>
        <p:spPr>
          <a:xfrm>
            <a:off x="4071938" y="1314450"/>
            <a:ext cx="1176337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曹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362" name="文本框 5"/>
          <p:cNvSpPr txBox="1">
            <a:spLocks noChangeArrowheads="1"/>
          </p:cNvSpPr>
          <p:nvPr/>
        </p:nvSpPr>
        <p:spPr bwMode="auto">
          <a:xfrm>
            <a:off x="3959225" y="542925"/>
            <a:ext cx="1225550" cy="922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5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c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o</a:t>
            </a:r>
            <a:endParaRPr lang="zh-CN" altLang="en-US" sz="5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3" name="矩形 6"/>
          <p:cNvSpPr/>
          <p:nvPr/>
        </p:nvSpPr>
        <p:spPr>
          <a:xfrm>
            <a:off x="2411413" y="2284413"/>
            <a:ext cx="44973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你在哪儿见过这个字？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矩形 6"/>
          <p:cNvSpPr/>
          <p:nvPr/>
        </p:nvSpPr>
        <p:spPr>
          <a:xfrm>
            <a:off x="1619250" y="3003550"/>
            <a:ext cx="6121400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我们班有一位同学姓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曹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，我见过这个字。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5"/>
          <p:cNvSpPr txBox="1">
            <a:spLocks noChangeArrowheads="1"/>
          </p:cNvSpPr>
          <p:nvPr/>
        </p:nvSpPr>
        <p:spPr bwMode="auto">
          <a:xfrm>
            <a:off x="1457325" y="376238"/>
            <a:ext cx="2081213" cy="9239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/>
            <a:r>
              <a:rPr lang="en-US" altLang="zh-CN" sz="5400" b="1" spc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chēnɡ</a:t>
            </a:r>
            <a:endParaRPr lang="zh-CN" altLang="en-US" sz="5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6" name="文本框 5"/>
          <p:cNvSpPr txBox="1"/>
          <p:nvPr/>
        </p:nvSpPr>
        <p:spPr>
          <a:xfrm>
            <a:off x="1962150" y="1114425"/>
            <a:ext cx="788988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称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6850" y="1060450"/>
            <a:ext cx="1941513" cy="1154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矩形 6"/>
          <p:cNvSpPr/>
          <p:nvPr/>
        </p:nvSpPr>
        <p:spPr>
          <a:xfrm>
            <a:off x="3322638" y="1060450"/>
            <a:ext cx="1439862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甲骨文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9" name="矩形 6"/>
          <p:cNvSpPr/>
          <p:nvPr/>
        </p:nvSpPr>
        <p:spPr>
          <a:xfrm>
            <a:off x="571500" y="2211388"/>
            <a:ext cx="80010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通过观察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的甲骨文，它是什么意思呢？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6390" name="直接箭头连接符 18"/>
          <p:cNvCxnSpPr/>
          <p:nvPr/>
        </p:nvCxnSpPr>
        <p:spPr>
          <a:xfrm>
            <a:off x="3041650" y="1673225"/>
            <a:ext cx="194468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91" name="矩形 6"/>
          <p:cNvSpPr/>
          <p:nvPr/>
        </p:nvSpPr>
        <p:spPr>
          <a:xfrm>
            <a:off x="2303463" y="2790825"/>
            <a:ext cx="453707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手提着鱼，表示称重量。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92" name="矩形 6"/>
          <p:cNvSpPr/>
          <p:nvPr/>
        </p:nvSpPr>
        <p:spPr>
          <a:xfrm>
            <a:off x="1187450" y="3365500"/>
            <a:ext cx="40894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你们见过别人称东西吗？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93" name="矩形 6"/>
          <p:cNvSpPr/>
          <p:nvPr/>
        </p:nvSpPr>
        <p:spPr>
          <a:xfrm>
            <a:off x="2314575" y="3938588"/>
            <a:ext cx="42735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见过超市阿姨称水果。</a:t>
            </a:r>
            <a:endParaRPr lang="zh-CN" altLang="en-US" sz="26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6388" grpId="0"/>
      <p:bldP spid="16389" grpId="0"/>
      <p:bldP spid="16391" grpId="0"/>
      <p:bldP spid="16392" grpId="0"/>
      <p:bldP spid="163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6"/>
          <p:cNvSpPr/>
          <p:nvPr/>
        </p:nvSpPr>
        <p:spPr>
          <a:xfrm>
            <a:off x="755650" y="1276350"/>
            <a:ext cx="7640638" cy="21510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    你们见过称象吗？曹冲是怎么称象的呢？让我们走进课文，一起来看看吧！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6"/>
          <p:cNvSpPr/>
          <p:nvPr/>
        </p:nvSpPr>
        <p:spPr>
          <a:xfrm>
            <a:off x="1458913" y="1890713"/>
            <a:ext cx="6005512" cy="2717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员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　   树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柱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子　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议论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重量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秤杆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砍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树　   画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　   为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文本框 5"/>
          <p:cNvSpPr txBox="1"/>
          <p:nvPr/>
        </p:nvSpPr>
        <p:spPr>
          <a:xfrm>
            <a:off x="1806575" y="1597025"/>
            <a:ext cx="10461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yu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á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zh-CN" altLang="en-US" sz="3200">
              <a:solidFill>
                <a:srgbClr val="0033CC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4219575" y="1597025"/>
            <a:ext cx="9382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ɡēn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文本框 9"/>
          <p:cNvSpPr txBox="1"/>
          <p:nvPr/>
        </p:nvSpPr>
        <p:spPr>
          <a:xfrm>
            <a:off x="6015038" y="1573213"/>
            <a:ext cx="9366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文本框 11"/>
          <p:cNvSpPr txBox="1"/>
          <p:nvPr/>
        </p:nvSpPr>
        <p:spPr>
          <a:xfrm>
            <a:off x="1503363" y="2532063"/>
            <a:ext cx="720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y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文本框 13"/>
          <p:cNvSpPr txBox="1"/>
          <p:nvPr/>
        </p:nvSpPr>
        <p:spPr>
          <a:xfrm>
            <a:off x="1966913" y="2532063"/>
            <a:ext cx="8858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ù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文本框 15"/>
          <p:cNvSpPr txBox="1"/>
          <p:nvPr/>
        </p:nvSpPr>
        <p:spPr>
          <a:xfrm>
            <a:off x="3262313" y="2532063"/>
            <a:ext cx="14271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ò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nɡ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文本框 17"/>
          <p:cNvSpPr txBox="1"/>
          <p:nvPr/>
        </p:nvSpPr>
        <p:spPr>
          <a:xfrm>
            <a:off x="4373563" y="2544763"/>
            <a:ext cx="145256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li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nɡ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1" name="文本框 19"/>
          <p:cNvSpPr txBox="1"/>
          <p:nvPr/>
        </p:nvSpPr>
        <p:spPr>
          <a:xfrm>
            <a:off x="5637213" y="2551113"/>
            <a:ext cx="12890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ch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è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nɡ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2" name="文本框 21"/>
          <p:cNvSpPr txBox="1"/>
          <p:nvPr/>
        </p:nvSpPr>
        <p:spPr>
          <a:xfrm>
            <a:off x="6726238" y="2540000"/>
            <a:ext cx="9382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ɡǎn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3" name="文本框 23"/>
          <p:cNvSpPr txBox="1"/>
          <p:nvPr/>
        </p:nvSpPr>
        <p:spPr>
          <a:xfrm>
            <a:off x="1436688" y="3492500"/>
            <a:ext cx="10604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kǎn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4" name="文本框 25"/>
          <p:cNvSpPr txBox="1"/>
          <p:nvPr/>
        </p:nvSpPr>
        <p:spPr>
          <a:xfrm>
            <a:off x="4113213" y="3492500"/>
            <a:ext cx="11525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xi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n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5" name="文本框 27"/>
          <p:cNvSpPr txBox="1"/>
          <p:nvPr/>
        </p:nvSpPr>
        <p:spPr>
          <a:xfrm>
            <a:off x="6530975" y="3476625"/>
            <a:ext cx="8413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zhǐ</a:t>
            </a:r>
            <a:endParaRPr lang="zh-CN" altLang="en-US" sz="3200" b="1">
              <a:solidFill>
                <a:srgbClr val="0033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6" name="椭圆 28"/>
          <p:cNvSpPr/>
          <p:nvPr/>
        </p:nvSpPr>
        <p:spPr>
          <a:xfrm>
            <a:off x="4305300" y="2128838"/>
            <a:ext cx="622300" cy="58578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8447" name="组合 31"/>
          <p:cNvGrpSpPr/>
          <p:nvPr/>
        </p:nvGrpSpPr>
        <p:grpSpPr>
          <a:xfrm>
            <a:off x="382588" y="1944688"/>
            <a:ext cx="1296987" cy="1016000"/>
            <a:chOff x="5447061" y="262020"/>
            <a:chExt cx="1641347" cy="1078761"/>
          </a:xfrm>
        </p:grpSpPr>
        <p:sp>
          <p:nvSpPr>
            <p:cNvPr id="18448" name="对话气泡: 圆角矩形 29"/>
            <p:cNvSpPr/>
            <p:nvPr/>
          </p:nvSpPr>
          <p:spPr>
            <a:xfrm>
              <a:off x="5447061" y="262020"/>
              <a:ext cx="1583087" cy="1072019"/>
            </a:xfrm>
            <a:prstGeom prst="wedgeRoundRectCallout">
              <a:avLst>
                <a:gd name="adj1" fmla="val 215310"/>
                <a:gd name="adj2" fmla="val -2977"/>
                <a:gd name="adj3" fmla="val 16667"/>
              </a:avLst>
            </a:prstGeom>
            <a:solidFill>
              <a:srgbClr val="FFE699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49" name="文本框 30"/>
            <p:cNvSpPr txBox="1"/>
            <p:nvPr/>
          </p:nvSpPr>
          <p:spPr>
            <a:xfrm>
              <a:off x="5447061" y="262020"/>
              <a:ext cx="1641347" cy="107876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前鼻音，不要读成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en-US" altLang="zh-CN" sz="2000" b="1">
                  <a:latin typeface="宋体" panose="02010600030101010101" pitchFamily="2" charset="-122"/>
                  <a:ea typeface="宋体" panose="02010600030101010101" pitchFamily="2" charset="-122"/>
                </a:rPr>
                <a:t>ɡēnɡ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50" name="椭圆 32"/>
          <p:cNvSpPr/>
          <p:nvPr/>
        </p:nvSpPr>
        <p:spPr>
          <a:xfrm>
            <a:off x="3763963" y="3054350"/>
            <a:ext cx="620713" cy="58420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51" name="椭圆 33"/>
          <p:cNvSpPr/>
          <p:nvPr/>
        </p:nvSpPr>
        <p:spPr>
          <a:xfrm>
            <a:off x="4371975" y="3051175"/>
            <a:ext cx="622300" cy="58578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52" name="椭圆 34"/>
          <p:cNvSpPr/>
          <p:nvPr/>
        </p:nvSpPr>
        <p:spPr>
          <a:xfrm>
            <a:off x="6064250" y="3051175"/>
            <a:ext cx="622300" cy="58578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grpSp>
        <p:nvGrpSpPr>
          <p:cNvPr id="18453" name="组合 37"/>
          <p:cNvGrpSpPr/>
          <p:nvPr/>
        </p:nvGrpSpPr>
        <p:grpSpPr>
          <a:xfrm>
            <a:off x="4946650" y="3713163"/>
            <a:ext cx="1485900" cy="696912"/>
            <a:chOff x="6398267" y="3934872"/>
            <a:chExt cx="1486179" cy="695803"/>
          </a:xfrm>
        </p:grpSpPr>
        <p:sp>
          <p:nvSpPr>
            <p:cNvPr id="18454" name="思想气泡: 云 35"/>
            <p:cNvSpPr/>
            <p:nvPr/>
          </p:nvSpPr>
          <p:spPr>
            <a:xfrm>
              <a:off x="6398267" y="3934872"/>
              <a:ext cx="1227368" cy="695803"/>
            </a:xfrm>
            <a:prstGeom prst="cloudCallout">
              <a:avLst>
                <a:gd name="adj1" fmla="val -41017"/>
                <a:gd name="adj2" fmla="val -110259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55" name="文本框 36"/>
            <p:cNvSpPr txBox="1"/>
            <p:nvPr/>
          </p:nvSpPr>
          <p:spPr>
            <a:xfrm>
              <a:off x="6519054" y="4064868"/>
              <a:ext cx="1365392" cy="3998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后鼻音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56" name="椭圆 26"/>
          <p:cNvSpPr/>
          <p:nvPr/>
        </p:nvSpPr>
        <p:spPr>
          <a:xfrm>
            <a:off x="6680200" y="3041650"/>
            <a:ext cx="639763" cy="600075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57" name="矩形 6"/>
          <p:cNvSpPr/>
          <p:nvPr/>
        </p:nvSpPr>
        <p:spPr>
          <a:xfrm>
            <a:off x="915988" y="1012825"/>
            <a:ext cx="7400925" cy="733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自由读课文。要求读准字音，读通课文。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8458" name="组合 37"/>
          <p:cNvGrpSpPr/>
          <p:nvPr/>
        </p:nvGrpSpPr>
        <p:grpSpPr>
          <a:xfrm>
            <a:off x="7270750" y="3430588"/>
            <a:ext cx="1227138" cy="696912"/>
            <a:chOff x="6398267" y="3934872"/>
            <a:chExt cx="1227492" cy="695803"/>
          </a:xfrm>
        </p:grpSpPr>
        <p:sp>
          <p:nvSpPr>
            <p:cNvPr id="18459" name="思想气泡: 云 36"/>
            <p:cNvSpPr/>
            <p:nvPr/>
          </p:nvSpPr>
          <p:spPr>
            <a:xfrm>
              <a:off x="6398267" y="3934872"/>
              <a:ext cx="1227492" cy="695803"/>
            </a:xfrm>
            <a:prstGeom prst="cloudCallout">
              <a:avLst>
                <a:gd name="adj1" fmla="val -41017"/>
                <a:gd name="adj2" fmla="val -110259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60" name="文本框 36"/>
            <p:cNvSpPr txBox="1"/>
            <p:nvPr/>
          </p:nvSpPr>
          <p:spPr>
            <a:xfrm>
              <a:off x="6545316" y="4073033"/>
              <a:ext cx="1004723" cy="3998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读三声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461" name="组合 37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18462" name="五边形 38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463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初读感知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20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  <p:bldP spid="18434" grpId="1"/>
      <p:bldP spid="18435" grpId="0"/>
      <p:bldP spid="18435" grpId="1"/>
      <p:bldP spid="18436" grpId="0"/>
      <p:bldP spid="18436" grpId="1"/>
      <p:bldP spid="18437" grpId="0"/>
      <p:bldP spid="18437" grpId="1"/>
      <p:bldP spid="18438" grpId="0"/>
      <p:bldP spid="18438" grpId="1"/>
      <p:bldP spid="18439" grpId="0"/>
      <p:bldP spid="18439" grpId="1"/>
      <p:bldP spid="18440" grpId="0"/>
      <p:bldP spid="18440" grpId="1"/>
      <p:bldP spid="18441" grpId="0"/>
      <p:bldP spid="18441" grpId="1"/>
      <p:bldP spid="18442" grpId="0"/>
      <p:bldP spid="18442" grpId="1"/>
      <p:bldP spid="18443" grpId="0"/>
      <p:bldP spid="18443" grpId="1"/>
      <p:bldP spid="18444" grpId="0"/>
      <p:bldP spid="18444" grpId="1"/>
      <p:bldP spid="18445" grpId="0"/>
      <p:bldP spid="18445" grpId="1"/>
      <p:bldP spid="18446" grpId="0" animBg="1"/>
      <p:bldP spid="18446" grpId="1" animBg="1"/>
      <p:bldP spid="18450" grpId="0" animBg="1"/>
      <p:bldP spid="18450" grpId="1" animBg="1"/>
      <p:bldP spid="18451" grpId="0" animBg="1"/>
      <p:bldP spid="18451" grpId="1" animBg="1"/>
      <p:bldP spid="18452" grpId="0" animBg="1"/>
      <p:bldP spid="18452" grpId="1" animBg="1"/>
      <p:bldP spid="18456" grpId="0" animBg="1"/>
      <p:bldP spid="1845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"/>
          <p:cNvSpPr txBox="1"/>
          <p:nvPr/>
        </p:nvSpPr>
        <p:spPr>
          <a:xfrm>
            <a:off x="323850" y="1171575"/>
            <a:ext cx="40989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）偏旁归类识记。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19458" name="表格 4"/>
          <p:cNvGraphicFramePr>
            <a:graphicFrameLocks noGrp="1"/>
          </p:cNvGraphicFramePr>
          <p:nvPr/>
        </p:nvGraphicFramePr>
        <p:xfrm>
          <a:off x="1506538" y="1857375"/>
          <a:ext cx="6096000" cy="2735262"/>
        </p:xfrm>
        <a:graphic>
          <a:graphicData uri="http://schemas.openxmlformats.org/drawingml/2006/table">
            <a:tbl>
              <a:tblPr/>
              <a:tblGrid>
                <a:gridCol w="3048000"/>
                <a:gridCol w="3048000"/>
              </a:tblGrid>
              <a:tr h="6842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6842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682625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684212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 eaLnBrk="1" hangingPunct="1"/>
                      <a:endParaRPr lang="zh-CN" altLang="en-US" sz="1800">
                        <a:solidFill>
                          <a:srgbClr val="000000"/>
                        </a:solidFill>
                      </a:endParaRPr>
                    </a:p>
                  </a:txBody>
                  <a:tcPr marT="45703" marB="45703" anchor="t" anchorCtr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9475" name="文本框 4"/>
          <p:cNvSpPr txBox="1"/>
          <p:nvPr/>
        </p:nvSpPr>
        <p:spPr>
          <a:xfrm>
            <a:off x="2298700" y="1909763"/>
            <a:ext cx="1419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木字旁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6" name="文本框 5"/>
          <p:cNvSpPr txBox="1"/>
          <p:nvPr/>
        </p:nvSpPr>
        <p:spPr>
          <a:xfrm>
            <a:off x="2298700" y="2609850"/>
            <a:ext cx="14192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禾字旁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7" name="文本框 6"/>
          <p:cNvSpPr txBox="1"/>
          <p:nvPr/>
        </p:nvSpPr>
        <p:spPr>
          <a:xfrm>
            <a:off x="2298700" y="3295650"/>
            <a:ext cx="141922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里字旁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8" name="文本框 7"/>
          <p:cNvSpPr txBox="1"/>
          <p:nvPr/>
        </p:nvSpPr>
        <p:spPr>
          <a:xfrm>
            <a:off x="2298700" y="3944938"/>
            <a:ext cx="1420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言字旁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79" name="文本框 8"/>
          <p:cNvSpPr txBox="1"/>
          <p:nvPr/>
        </p:nvSpPr>
        <p:spPr>
          <a:xfrm>
            <a:off x="5019675" y="1909763"/>
            <a:ext cx="2244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根、柱、杆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0" name="文本框 9"/>
          <p:cNvSpPr txBox="1"/>
          <p:nvPr/>
        </p:nvSpPr>
        <p:spPr>
          <a:xfrm>
            <a:off x="5035550" y="2582863"/>
            <a:ext cx="1420813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称、秤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1" name="文本框 10"/>
          <p:cNvSpPr txBox="1"/>
          <p:nvPr/>
        </p:nvSpPr>
        <p:spPr>
          <a:xfrm>
            <a:off x="5019675" y="3241675"/>
            <a:ext cx="14208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重、量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82" name="文本框 11"/>
          <p:cNvSpPr txBox="1"/>
          <p:nvPr/>
        </p:nvSpPr>
        <p:spPr>
          <a:xfrm>
            <a:off x="5019675" y="3946525"/>
            <a:ext cx="142081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议、论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83" name="组合 12"/>
          <p:cNvGrpSpPr/>
          <p:nvPr/>
        </p:nvGrpSpPr>
        <p:grpSpPr>
          <a:xfrm>
            <a:off x="0" y="558800"/>
            <a:ext cx="1979613" cy="523875"/>
            <a:chOff x="0" y="559456"/>
            <a:chExt cx="1979711" cy="523220"/>
          </a:xfrm>
        </p:grpSpPr>
        <p:sp>
          <p:nvSpPr>
            <p:cNvPr id="19484" name="五边形 13"/>
            <p:cNvSpPr/>
            <p:nvPr/>
          </p:nvSpPr>
          <p:spPr>
            <a:xfrm>
              <a:off x="0" y="610192"/>
              <a:ext cx="1979711" cy="445530"/>
            </a:xfrm>
            <a:prstGeom prst="homePlate">
              <a:avLst>
                <a:gd name="adj" fmla="val 86607"/>
              </a:avLst>
            </a:prstGeom>
            <a:solidFill>
              <a:srgbClr val="3B8B92"/>
            </a:solidFill>
            <a:ln w="12700">
              <a:noFill/>
              <a:miter lim="800000"/>
            </a:ln>
            <a:effectLst>
              <a:outerShdw blurRad="50800" dist="38100" dir="2700000" algn="tl">
                <a:srgbClr val="000000">
                  <a:alpha val="39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485" name="文本框 5"/>
            <p:cNvSpPr txBox="1">
              <a:spLocks noChangeArrowheads="1"/>
            </p:cNvSpPr>
            <p:nvPr/>
          </p:nvSpPr>
          <p:spPr bwMode="auto">
            <a:xfrm>
              <a:off x="0" y="559456"/>
              <a:ext cx="162726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/>
              <a:r>
                <a:rPr lang="zh-CN" altLang="en-US" sz="2800" b="1" spc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识记字形</a:t>
              </a:r>
              <a:endPara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5" grpId="0"/>
      <p:bldP spid="19476" grpId="0"/>
      <p:bldP spid="19477" grpId="0"/>
      <p:bldP spid="19478" grpId="0"/>
      <p:bldP spid="19479" grpId="0"/>
      <p:bldP spid="19480" grpId="0"/>
      <p:bldP spid="19481" grpId="0"/>
      <p:bldP spid="194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484188" y="420688"/>
            <a:ext cx="32750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）看图识记。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82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9338" y="1190625"/>
            <a:ext cx="1766887" cy="15478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3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AFAFC"/>
              </a:clrFrom>
              <a:clrTo>
                <a:srgbClr val="FAFAFC">
                  <a:alpha val="0"/>
                </a:srgbClr>
              </a:clrTo>
            </a:clrChange>
          </a:blip>
          <a:srcRect l="12766" t="14484" r="24050" b="16175"/>
          <a:stretch>
            <a:fillRect/>
          </a:stretch>
        </p:blipFill>
        <p:spPr>
          <a:xfrm>
            <a:off x="5795963" y="1276350"/>
            <a:ext cx="1881187" cy="13763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484" name="组合 1"/>
          <p:cNvGrpSpPr/>
          <p:nvPr/>
        </p:nvGrpSpPr>
        <p:grpSpPr>
          <a:xfrm>
            <a:off x="2613025" y="2744788"/>
            <a:ext cx="1008063" cy="904875"/>
            <a:chOff x="2382838" y="2740025"/>
            <a:chExt cx="1008062" cy="904875"/>
          </a:xfrm>
        </p:grpSpPr>
        <p:sp>
          <p:nvSpPr>
            <p:cNvPr id="20485" name="文本框 6"/>
            <p:cNvSpPr txBox="1"/>
            <p:nvPr/>
          </p:nvSpPr>
          <p:spPr>
            <a:xfrm>
              <a:off x="2382838" y="2740025"/>
              <a:ext cx="1008062" cy="5842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砍价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6" name="文本框 8"/>
            <p:cNvSpPr txBox="1"/>
            <p:nvPr/>
          </p:nvSpPr>
          <p:spPr>
            <a:xfrm>
              <a:off x="2386013" y="3059113"/>
              <a:ext cx="595312" cy="5857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487" name="组合 2"/>
          <p:cNvGrpSpPr/>
          <p:nvPr/>
        </p:nvGrpSpPr>
        <p:grpSpPr>
          <a:xfrm>
            <a:off x="6015038" y="2682875"/>
            <a:ext cx="1009650" cy="890588"/>
            <a:chOff x="5784850" y="2678113"/>
            <a:chExt cx="1009650" cy="890587"/>
          </a:xfrm>
        </p:grpSpPr>
        <p:sp>
          <p:nvSpPr>
            <p:cNvPr id="20488" name="文本框 7"/>
            <p:cNvSpPr txBox="1"/>
            <p:nvPr/>
          </p:nvSpPr>
          <p:spPr>
            <a:xfrm>
              <a:off x="5784850" y="2678113"/>
              <a:ext cx="1009650" cy="5857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毛线</a:t>
              </a: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489" name="文本框 9"/>
            <p:cNvSpPr txBox="1"/>
            <p:nvPr/>
          </p:nvSpPr>
          <p:spPr>
            <a:xfrm>
              <a:off x="6197600" y="2982913"/>
              <a:ext cx="596900" cy="5857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buFont typeface="Arial" panose="020B0604020202020204" pitchFamily="34" charset="0"/>
              </a:pPr>
              <a:r>
                <a: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490" name="文本框 10"/>
          <p:cNvSpPr txBox="1"/>
          <p:nvPr/>
        </p:nvSpPr>
        <p:spPr>
          <a:xfrm>
            <a:off x="495300" y="3468688"/>
            <a:ext cx="32750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>
                <a:latin typeface="宋体" panose="02010600030101010101" pitchFamily="2" charset="-122"/>
              </a:rPr>
              <a:t>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）字谜识字。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1" name="文本框 11"/>
          <p:cNvSpPr txBox="1"/>
          <p:nvPr/>
        </p:nvSpPr>
        <p:spPr>
          <a:xfrm>
            <a:off x="2463800" y="4087813"/>
            <a:ext cx="51308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宝贝小口头上开。（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2" name="文本框 13"/>
          <p:cNvSpPr txBox="1"/>
          <p:nvPr/>
        </p:nvSpPr>
        <p:spPr>
          <a:xfrm>
            <a:off x="6337300" y="4087813"/>
            <a:ext cx="59690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员</a:t>
            </a:r>
            <a:endParaRPr lang="zh-CN" altLang="en-US" sz="3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20491" grpId="0"/>
      <p:bldP spid="20492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自定义 6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BABABA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8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2186</Words>
  <Application>WPS 演示</Application>
  <PresentationFormat/>
  <Paragraphs>345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35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Calibri Light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2023-09-25T10:50:15Z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0FC1B55333334C19B98D573529B0E1C9_12</vt:lpwstr>
  </property>
</Properties>
</file>