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263" r:id="rId7"/>
    <p:sldId id="274" r:id="rId8"/>
    <p:sldId id="293" r:id="rId9"/>
    <p:sldId id="257" r:id="rId10"/>
    <p:sldId id="258" r:id="rId11"/>
    <p:sldId id="256" r:id="rId12"/>
    <p:sldId id="259" r:id="rId13"/>
    <p:sldId id="294" r:id="rId14"/>
    <p:sldId id="295" r:id="rId15"/>
    <p:sldId id="296" r:id="rId16"/>
    <p:sldId id="285" r:id="rId17"/>
    <p:sldId id="286" r:id="rId18"/>
    <p:sldId id="265" r:id="rId19"/>
    <p:sldId id="260" r:id="rId20"/>
    <p:sldId id="262" r:id="rId21"/>
    <p:sldId id="264" r:id="rId22"/>
    <p:sldId id="266" r:id="rId23"/>
    <p:sldId id="267" r:id="rId24"/>
    <p:sldId id="309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2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006600"/>
    <a:srgbClr val="A50021"/>
    <a:srgbClr val="0000FF"/>
    <a:srgbClr val="009900"/>
    <a:srgbClr val="FF3300"/>
    <a:srgbClr val="9900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834" y="-108"/>
      </p:cViewPr>
      <p:guideLst>
        <p:guide orient="horz" pos="2125"/>
        <p:guide pos="2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 algn="ctr">
              <a:buClrTx/>
              <a:buSzTx/>
              <a:buFontTx/>
              <a:defRPr sz="40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3789363"/>
            <a:ext cx="6400800" cy="12715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Tx/>
              <a:buSzTx/>
              <a:buFontTx/>
              <a:buNone/>
              <a:defRPr sz="3000">
                <a:solidFill>
                  <a:srgbClr val="FF6699"/>
                </a:solidFill>
              </a:defRPr>
            </a:lvl1pPr>
            <a:lvl2pPr marL="457200" lvl="1" indent="0" algn="ctr">
              <a:buClrTx/>
              <a:buSzTx/>
              <a:buFontTx/>
              <a:buNone/>
              <a:defRPr sz="3000">
                <a:solidFill>
                  <a:srgbClr val="FF6699"/>
                </a:solidFill>
              </a:defRPr>
            </a:lvl2pPr>
            <a:lvl3pPr marL="914400" lvl="2" indent="0" algn="ctr">
              <a:buClrTx/>
              <a:buSzTx/>
              <a:buFontTx/>
              <a:buNone/>
              <a:defRPr sz="3000">
                <a:solidFill>
                  <a:srgbClr val="FF6699"/>
                </a:solidFill>
              </a:defRPr>
            </a:lvl3pPr>
            <a:lvl4pPr marL="1371600" lvl="3" indent="0" algn="ctr">
              <a:buClrTx/>
              <a:buSzTx/>
              <a:buFontTx/>
              <a:buNone/>
              <a:defRPr sz="3000">
                <a:solidFill>
                  <a:srgbClr val="FF6699"/>
                </a:solidFill>
              </a:defRPr>
            </a:lvl4pPr>
            <a:lvl5pPr marL="1828800" lvl="4" indent="0" algn="ctr">
              <a:buClrTx/>
              <a:buSzTx/>
              <a:buFontTx/>
              <a:buNone/>
              <a:defRPr sz="3000">
                <a:solidFill>
                  <a:srgbClr val="FF6699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1" name="标题 4100"/>
          <p:cNvSpPr>
            <a:spLocks noGrp="1"/>
          </p:cNvSpPr>
          <p:nvPr>
            <p:ph type="ctrTitle" sz="quarter"/>
          </p:nvPr>
        </p:nvSpPr>
        <p:spPr>
          <a:xfrm>
            <a:off x="685800" y="3465513"/>
            <a:ext cx="7772400" cy="10810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>
              <a:buClrTx/>
              <a:buSzTx/>
              <a:buFontTx/>
              <a:defRPr sz="36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2" name="副标题 4101"/>
          <p:cNvSpPr>
            <a:spLocks noGrp="1"/>
          </p:cNvSpPr>
          <p:nvPr>
            <p:ph type="subTitle" sz="quarter" idx="1"/>
          </p:nvPr>
        </p:nvSpPr>
        <p:spPr>
          <a:xfrm>
            <a:off x="1368425" y="4689475"/>
            <a:ext cx="6400800" cy="936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Tx/>
              <a:buSzTx/>
              <a:buFont typeface="Arial" panose="020B0604020202020204" pitchFamily="34" charset="0"/>
              <a:buNone/>
              <a:defRPr sz="2800"/>
            </a:lvl1pPr>
            <a:lvl2pPr marL="0" lvl="1" indent="0" algn="ctr">
              <a:buClrTx/>
              <a:buSzTx/>
              <a:buFont typeface="Arial" panose="020B0604020202020204" pitchFamily="34" charset="0"/>
              <a:buNone/>
              <a:defRPr sz="2800"/>
            </a:lvl2pPr>
            <a:lvl3pPr marL="0" lvl="2" indent="0" algn="ctr">
              <a:buClrTx/>
              <a:buSzTx/>
              <a:buFont typeface="Arial" panose="020B0604020202020204" pitchFamily="34" charset="0"/>
              <a:buNone/>
              <a:defRPr sz="2800"/>
            </a:lvl3pPr>
            <a:lvl4pPr marL="0" lvl="3" indent="0" algn="ctr">
              <a:buClrTx/>
              <a:buSzTx/>
              <a:buFont typeface="Arial" panose="020B0604020202020204" pitchFamily="34" charset="0"/>
              <a:buNone/>
              <a:defRPr sz="2800"/>
            </a:lvl4pPr>
            <a:lvl5pPr marL="0" lvl="4" indent="0" algn="ctr">
              <a:buClrTx/>
              <a:buSzTx/>
              <a:buFont typeface="Arial" panose="020B0604020202020204" pitchFamily="34" charset="0"/>
              <a:buNone/>
              <a:defRPr sz="28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2504" cy="4641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84313"/>
            <a:ext cx="4032504" cy="4641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流程图: 可选过程 6145"/>
          <p:cNvSpPr/>
          <p:nvPr/>
        </p:nvSpPr>
        <p:spPr>
          <a:xfrm>
            <a:off x="0" y="2590800"/>
            <a:ext cx="9144000" cy="1219200"/>
          </a:xfrm>
          <a:prstGeom prst="flowChartAlternateProcess">
            <a:avLst/>
          </a:prstGeom>
          <a:gradFill rotWithShape="1">
            <a:gsLst>
              <a:gs pos="0">
                <a:srgbClr val="FFD9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7" name="新月形 6146"/>
          <p:cNvSpPr/>
          <p:nvPr/>
        </p:nvSpPr>
        <p:spPr>
          <a:xfrm rot="10800000">
            <a:off x="0" y="1447800"/>
            <a:ext cx="1905000" cy="3200400"/>
          </a:xfrm>
          <a:prstGeom prst="moon">
            <a:avLst>
              <a:gd name="adj" fmla="val 15833"/>
            </a:avLst>
          </a:prstGeom>
          <a:gradFill rotWithShape="1">
            <a:gsLst>
              <a:gs pos="0">
                <a:schemeClr val="bg1"/>
              </a:gs>
              <a:gs pos="50000">
                <a:srgbClr val="E2FF8F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8" name="新月形 6147"/>
          <p:cNvSpPr/>
          <p:nvPr/>
        </p:nvSpPr>
        <p:spPr>
          <a:xfrm rot="10800000">
            <a:off x="0" y="685800"/>
            <a:ext cx="1676400" cy="5410200"/>
          </a:xfrm>
          <a:prstGeom prst="moon">
            <a:avLst>
              <a:gd name="adj" fmla="val 16935"/>
            </a:avLst>
          </a:prstGeom>
          <a:gradFill rotWithShape="1">
            <a:gsLst>
              <a:gs pos="0">
                <a:srgbClr val="FFCC99"/>
              </a:gs>
              <a:gs pos="50000">
                <a:schemeClr val="bg1"/>
              </a:gs>
              <a:gs pos="100000">
                <a:srgbClr val="FFCC99"/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9" name="新月形 6148"/>
          <p:cNvSpPr/>
          <p:nvPr/>
        </p:nvSpPr>
        <p:spPr>
          <a:xfrm rot="10800000">
            <a:off x="0" y="1295400"/>
            <a:ext cx="1219200" cy="3733800"/>
          </a:xfrm>
          <a:prstGeom prst="moon">
            <a:avLst>
              <a:gd name="adj" fmla="val 18227"/>
            </a:avLst>
          </a:prstGeom>
          <a:gradFill rotWithShape="1">
            <a:gsLst>
              <a:gs pos="0">
                <a:schemeClr val="bg1"/>
              </a:gs>
              <a:gs pos="50000">
                <a:srgbClr val="CCFFFF"/>
              </a:gs>
              <a:gs pos="100000">
                <a:schemeClr val="bg1"/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50" name="标题 6149"/>
          <p:cNvSpPr/>
          <p:nvPr>
            <p:ph type="ctrTitle"/>
          </p:nvPr>
        </p:nvSpPr>
        <p:spPr>
          <a:xfrm>
            <a:off x="685800" y="2514600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 algn="ctr">
              <a:buClrTx/>
              <a:buSzTx/>
              <a:buFontTx/>
              <a:defRPr sz="40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1" name="副标题 6150"/>
          <p:cNvSpPr/>
          <p:nvPr>
            <p:ph type="subTitle" idx="1"/>
          </p:nvPr>
        </p:nvSpPr>
        <p:spPr>
          <a:xfrm>
            <a:off x="687388" y="4038600"/>
            <a:ext cx="77724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 sz="2000"/>
            </a:lvl2pPr>
            <a:lvl3pPr marL="914400" lvl="2" indent="0" algn="ctr">
              <a:buClrTx/>
              <a:buSzTx/>
              <a:buFontTx/>
              <a:buNone/>
              <a:defRPr sz="2000"/>
            </a:lvl3pPr>
            <a:lvl4pPr marL="1371600" lvl="3" indent="0" algn="ctr">
              <a:buClrTx/>
              <a:buSzTx/>
              <a:buFontTx/>
              <a:buNone/>
              <a:defRPr sz="2000"/>
            </a:lvl4pPr>
            <a:lvl5pPr marL="1828800" lvl="4" indent="0" algn="ctr">
              <a:buClrTx/>
              <a:buSzTx/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pull dir="ru"/>
  </p:transition>
  <p:hf sldNum="0"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pull dir="r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pull dir="r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pull dir="r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pull dir="r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pull dir="r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pull dir="r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pull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pull dir="r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pull dir="r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ctrTitle"/>
          </p:nvPr>
        </p:nvSpPr>
        <p:spPr>
          <a:xfrm>
            <a:off x="682625" y="1987550"/>
            <a:ext cx="7772400" cy="11080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lstStyle>
            <a:lvl1pPr marL="0" lvl="0" indent="0" algn="ctr">
              <a:buClrTx/>
              <a:buSzTx/>
              <a:buFontTx/>
              <a:defRPr sz="40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副标题 8194"/>
          <p:cNvSpPr>
            <a:spLocks noGrp="1"/>
          </p:cNvSpPr>
          <p:nvPr>
            <p:ph type="subTitle" idx="1"/>
          </p:nvPr>
        </p:nvSpPr>
        <p:spPr>
          <a:xfrm>
            <a:off x="1330325" y="3284538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/>
          </a:bodyPr>
          <a:lstStyle>
            <a:lvl1pPr marL="0" lvl="0" indent="0" algn="ctr">
              <a:buClrTx/>
              <a:buSzTx/>
              <a:buFont typeface="Arial" panose="020B0604020202020204" pitchFamily="34" charset="0"/>
              <a:buNone/>
              <a:defRPr sz="3000"/>
            </a:lvl1pPr>
            <a:lvl2pPr marL="0" lvl="1" indent="0" algn="ctr">
              <a:buClrTx/>
              <a:buSzTx/>
              <a:buFont typeface="Arial" panose="020B0604020202020204" pitchFamily="34" charset="0"/>
              <a:buNone/>
              <a:defRPr sz="3000"/>
            </a:lvl2pPr>
            <a:lvl3pPr marL="0" lvl="2" indent="0" algn="ctr">
              <a:buClrTx/>
              <a:buSzTx/>
              <a:buFont typeface="Arial" panose="020B0604020202020204" pitchFamily="34" charset="0"/>
              <a:buNone/>
              <a:defRPr sz="3000"/>
            </a:lvl3pPr>
            <a:lvl4pPr marL="0" lvl="3" indent="0" algn="ctr">
              <a:buClrTx/>
              <a:buSzTx/>
              <a:buFont typeface="Arial" panose="020B0604020202020204" pitchFamily="34" charset="0"/>
              <a:buNone/>
              <a:defRPr sz="3000"/>
            </a:lvl4pPr>
            <a:lvl5pPr marL="0" lvl="4" indent="0" algn="ctr">
              <a:buClrTx/>
              <a:buSzTx/>
              <a:buFont typeface="Arial" panose="020B0604020202020204" pitchFamily="34" charset="0"/>
              <a:buNone/>
              <a:defRPr sz="3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8196" name="日期占位符 819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7" name="页脚占位符 81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8" name="灯片编号占位符 81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6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chemeClr val="bg1">
              <a:alpha val="29999"/>
            </a:schemeClr>
          </a:solidFill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0066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标题 307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8" name="文本占位符 3077"/>
          <p:cNvSpPr>
            <a:spLocks noGrp="1"/>
          </p:cNvSpPr>
          <p:nvPr>
            <p:ph type="body" idx="1"/>
          </p:nvPr>
        </p:nvSpPr>
        <p:spPr>
          <a:xfrm>
            <a:off x="457200" y="1484313"/>
            <a:ext cx="8229600" cy="46418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914400" lvl="0" indent="-9144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流程图: 可选过程 5121"/>
          <p:cNvSpPr/>
          <p:nvPr/>
        </p:nvSpPr>
        <p:spPr>
          <a:xfrm>
            <a:off x="0" y="304800"/>
            <a:ext cx="9144000" cy="990600"/>
          </a:xfrm>
          <a:prstGeom prst="flowChartAlternateProcess">
            <a:avLst/>
          </a:prstGeom>
          <a:gradFill rotWithShape="1">
            <a:gsLst>
              <a:gs pos="0">
                <a:srgbClr val="FFEF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3" name="新月形 5122"/>
          <p:cNvSpPr/>
          <p:nvPr/>
        </p:nvSpPr>
        <p:spPr>
          <a:xfrm rot="10800000">
            <a:off x="0" y="1447800"/>
            <a:ext cx="1905000" cy="3200400"/>
          </a:xfrm>
          <a:prstGeom prst="moon">
            <a:avLst>
              <a:gd name="adj" fmla="val 15833"/>
            </a:avLst>
          </a:prstGeom>
          <a:gradFill rotWithShape="1">
            <a:gsLst>
              <a:gs pos="0">
                <a:schemeClr val="bg1"/>
              </a:gs>
              <a:gs pos="50000">
                <a:srgbClr val="E2FF8F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4" name="新月形 5123"/>
          <p:cNvSpPr/>
          <p:nvPr/>
        </p:nvSpPr>
        <p:spPr>
          <a:xfrm rot="10800000">
            <a:off x="0" y="685800"/>
            <a:ext cx="1676400" cy="5410200"/>
          </a:xfrm>
          <a:prstGeom prst="moon">
            <a:avLst>
              <a:gd name="adj" fmla="val 16935"/>
            </a:avLst>
          </a:prstGeom>
          <a:gradFill rotWithShape="1">
            <a:gsLst>
              <a:gs pos="0">
                <a:srgbClr val="FFCC99"/>
              </a:gs>
              <a:gs pos="50000">
                <a:schemeClr val="bg1"/>
              </a:gs>
              <a:gs pos="100000">
                <a:srgbClr val="FFCC99"/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5" name="新月形 5124"/>
          <p:cNvSpPr/>
          <p:nvPr/>
        </p:nvSpPr>
        <p:spPr>
          <a:xfrm rot="10800000">
            <a:off x="0" y="1295400"/>
            <a:ext cx="1219200" cy="3733800"/>
          </a:xfrm>
          <a:prstGeom prst="moon">
            <a:avLst>
              <a:gd name="adj" fmla="val 18227"/>
            </a:avLst>
          </a:prstGeom>
          <a:gradFill rotWithShape="1">
            <a:gsLst>
              <a:gs pos="0">
                <a:schemeClr val="bg1"/>
              </a:gs>
              <a:gs pos="50000">
                <a:srgbClr val="CCFFFF"/>
              </a:gs>
              <a:gs pos="100000">
                <a:schemeClr val="bg1"/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6" name="流程图: 可选过程 5125"/>
          <p:cNvSpPr/>
          <p:nvPr/>
        </p:nvSpPr>
        <p:spPr>
          <a:xfrm>
            <a:off x="1752600" y="1600200"/>
            <a:ext cx="7019925" cy="4495800"/>
          </a:xfrm>
          <a:prstGeom prst="flowChartAlternateProcess">
            <a:avLst/>
          </a:prstGeom>
          <a:solidFill>
            <a:srgbClr val="FFCC99">
              <a:alpha val="9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7" name="标题 5126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8" name="文本占位符 5127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ru"/>
  </p:transition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1" i="0" u="none" kern="1200" baseline="0">
          <a:solidFill>
            <a:srgbClr val="FF0066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600" b="0" i="0" u="none" kern="1200" baseline="0">
          <a:solidFill>
            <a:srgbClr val="FF9999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400" b="0" i="0" u="none" kern="1200" baseline="0">
          <a:solidFill>
            <a:srgbClr val="FF9999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200" b="0" i="0" u="none" kern="1200" baseline="0">
          <a:solidFill>
            <a:srgbClr val="FF9999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000" b="0" i="0" u="none" kern="1200" baseline="0">
          <a:solidFill>
            <a:srgbClr val="FF9999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000" b="0" i="0" u="none" kern="1200" baseline="0">
          <a:solidFill>
            <a:srgbClr val="FF9999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000" b="0" i="0" u="none" kern="1200" baseline="0">
          <a:solidFill>
            <a:srgbClr val="FF9999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000" b="0" i="0" u="none" kern="1200" baseline="0">
          <a:solidFill>
            <a:srgbClr val="FF9999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000" b="0" i="0" u="none" kern="1200" baseline="0">
          <a:solidFill>
            <a:srgbClr val="FF9999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000" b="0" i="0" u="none" kern="1200" baseline="0">
          <a:solidFill>
            <a:srgbClr val="FF9999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7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BB962C8B-B14F-4D97-AF65-F5344CB8AC3E}" type="datetime1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7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ll dir="ru"/>
  </p:transition>
  <p:hf sldNum="0" hdr="0" ftr="0" dt="0"/>
  <p:txStyles>
    <p:titleStyle>
      <a:lvl1pPr marL="914400" lvl="0" indent="-9144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468313" y="117475"/>
            <a:ext cx="8229600" cy="1143000"/>
          </a:xfrm>
        </p:spPr>
        <p:txBody>
          <a:bodyPr anchor="ctr" anchorCtr="0"/>
          <a:p>
            <a:r>
              <a:rPr lang="zh-CN" altLang="en-US" dirty="0"/>
              <a:t>新学期新要求：</a:t>
            </a:r>
            <a:endParaRPr lang="zh-CN" altLang="en-US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8229600" cy="5000625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dirty="0"/>
              <a:t>一，学英语方法：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  1，上课认真听讲，</a:t>
            </a:r>
            <a:r>
              <a:rPr lang="zh-CN" altLang="en-US" u="sng" dirty="0">
                <a:solidFill>
                  <a:srgbClr val="FF3399"/>
                </a:solidFill>
              </a:rPr>
              <a:t>做好笔记。 </a:t>
            </a:r>
            <a:endParaRPr lang="zh-CN" altLang="en-US" u="sng" dirty="0">
              <a:solidFill>
                <a:srgbClr val="FF33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  2， 大声跟读，朗读，积极回答问题。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  3，课下认真做作业，单词</a:t>
            </a:r>
            <a:r>
              <a:rPr lang="zh-CN" altLang="en-US" dirty="0">
                <a:solidFill>
                  <a:srgbClr val="FF3399"/>
                </a:solidFill>
              </a:rPr>
              <a:t>必须</a:t>
            </a:r>
            <a:r>
              <a:rPr lang="zh-CN" altLang="en-US" dirty="0"/>
              <a:t>写会，重点句子</a:t>
            </a:r>
            <a:r>
              <a:rPr lang="zh-CN" altLang="en-US" dirty="0">
                <a:solidFill>
                  <a:srgbClr val="FF3399"/>
                </a:solidFill>
              </a:rPr>
              <a:t>必须</a:t>
            </a:r>
            <a:r>
              <a:rPr lang="zh-CN" altLang="en-US" dirty="0"/>
              <a:t>背    会  。每天不定时抽查。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  4，遇到不会的问题，一问家长，二问同学，三问老师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  5，早晨大读，复习学过的课文，预读当天讲的新课文。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二，每天预习要求：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1，翻译课文  （别写满书）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2，试读课文，找出自己不会的单词。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3，Part 3 试着从文中找出答案。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2800" dirty="0"/>
              <a:t>时间介词：</a:t>
            </a:r>
            <a:br>
              <a:rPr lang="zh-CN" altLang="en-US" sz="2800" dirty="0"/>
            </a:br>
            <a:endParaRPr lang="en-US" altLang="zh-CN" sz="2800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b="1"/>
              <a:t>  </a:t>
            </a:r>
            <a:r>
              <a:rPr lang="en-US" altLang="zh-CN" sz="2800" b="1"/>
              <a:t>in    +    </a:t>
            </a:r>
            <a:r>
              <a:rPr lang="zh-CN" altLang="en-US" sz="2800" b="1" dirty="0"/>
              <a:t>时间段         </a:t>
            </a:r>
            <a:r>
              <a:rPr lang="en-US" altLang="zh-CN" sz="2800" b="1"/>
              <a:t>in  September  </a:t>
            </a:r>
            <a:r>
              <a:rPr lang="zh-CN" altLang="en-US" sz="2800" b="1" dirty="0"/>
              <a:t>在九月</a:t>
            </a:r>
            <a:endParaRPr lang="zh-CN" altLang="en-US" sz="2800" b="1" dirty="0"/>
          </a:p>
        </p:txBody>
      </p:sp>
      <p:sp>
        <p:nvSpPr>
          <p:cNvPr id="27652" name="左大括号 27651"/>
          <p:cNvSpPr/>
          <p:nvPr/>
        </p:nvSpPr>
        <p:spPr>
          <a:xfrm>
            <a:off x="684213" y="1628775"/>
            <a:ext cx="142875" cy="2160588"/>
          </a:xfrm>
          <a:prstGeom prst="leftBrace">
            <a:avLst>
              <a:gd name="adj1" fmla="val 12601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53" name="文本框 27652"/>
          <p:cNvSpPr txBox="1"/>
          <p:nvPr/>
        </p:nvSpPr>
        <p:spPr>
          <a:xfrm>
            <a:off x="971550" y="2276475"/>
            <a:ext cx="7272338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at   +    </a:t>
            </a:r>
            <a:r>
              <a:rPr lang="zh-CN" altLang="en-US" sz="2800" b="1" dirty="0">
                <a:latin typeface="Arial" panose="020B0604020202020204" pitchFamily="34" charset="0"/>
              </a:rPr>
              <a:t>时间点               </a:t>
            </a:r>
            <a:r>
              <a:rPr lang="en-US" altLang="zh-CN" sz="2800" b="1">
                <a:latin typeface="Arial" panose="020B0604020202020204" pitchFamily="34" charset="0"/>
              </a:rPr>
              <a:t>at    five  o’clock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1042988" y="3357563"/>
            <a:ext cx="6121400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on  +  </a:t>
            </a:r>
            <a:r>
              <a:rPr lang="zh-CN" altLang="en-US" sz="2800" b="1" dirty="0">
                <a:latin typeface="Arial" panose="020B0604020202020204" pitchFamily="34" charset="0"/>
              </a:rPr>
              <a:t>具体某天             </a:t>
            </a:r>
            <a:r>
              <a:rPr lang="en-US" altLang="zh-CN" sz="2800" b="1">
                <a:latin typeface="Arial" panose="020B0604020202020204" pitchFamily="34" charset="0"/>
              </a:rPr>
              <a:t>on   Monday  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                                      on   June 25</a:t>
            </a:r>
            <a:r>
              <a:rPr lang="en-US" altLang="zh-CN" sz="2800">
                <a:latin typeface="Arial" panose="020B0604020202020204" pitchFamily="34" charset="0"/>
              </a:rPr>
              <a:t> 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684213" y="4508500"/>
            <a:ext cx="6337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in the morning   </a:t>
            </a:r>
            <a:r>
              <a:rPr lang="zh-CN" altLang="en-US" sz="2400" b="1" dirty="0">
                <a:latin typeface="Arial" panose="020B0604020202020204" pitchFamily="34" charset="0"/>
              </a:rPr>
              <a:t>在上午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7656" name="左大括号 27655"/>
          <p:cNvSpPr/>
          <p:nvPr/>
        </p:nvSpPr>
        <p:spPr>
          <a:xfrm>
            <a:off x="395288" y="4508500"/>
            <a:ext cx="288925" cy="1873250"/>
          </a:xfrm>
          <a:prstGeom prst="leftBrace">
            <a:avLst>
              <a:gd name="adj1" fmla="val 5402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57" name="文本框 27656"/>
          <p:cNvSpPr txBox="1"/>
          <p:nvPr/>
        </p:nvSpPr>
        <p:spPr>
          <a:xfrm>
            <a:off x="755650" y="5229225"/>
            <a:ext cx="56880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in the afternoon   </a:t>
            </a:r>
            <a:r>
              <a:rPr lang="zh-CN" altLang="en-US" sz="2400" b="1" dirty="0">
                <a:latin typeface="Arial" panose="020B0604020202020204" pitchFamily="34" charset="0"/>
              </a:rPr>
              <a:t>在下午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7658" name="文本框 27657"/>
          <p:cNvSpPr txBox="1"/>
          <p:nvPr/>
        </p:nvSpPr>
        <p:spPr>
          <a:xfrm>
            <a:off x="755650" y="5949950"/>
            <a:ext cx="54721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in the evening      </a:t>
            </a:r>
            <a:r>
              <a:rPr lang="zh-CN" altLang="en-US" sz="2400" b="1" dirty="0">
                <a:latin typeface="Arial" panose="020B0604020202020204" pitchFamily="34" charset="0"/>
              </a:rPr>
              <a:t>在晚上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-30162" y="1588"/>
            <a:ext cx="9139237" cy="6858000"/>
          </a:xfrm>
        </p:spPr>
        <p:txBody>
          <a:bodyPr/>
          <a:p>
            <a:pPr>
              <a:buNone/>
            </a:pPr>
            <a:r>
              <a:rPr lang="zh-CN" altLang="en-US" dirty="0"/>
              <a:t>1. 整点表达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表示</a:t>
            </a:r>
            <a:r>
              <a:rPr lang="zh-CN" altLang="en-US" dirty="0">
                <a:solidFill>
                  <a:srgbClr val="9900FF"/>
                </a:solidFill>
              </a:rPr>
              <a:t>整点</a:t>
            </a:r>
            <a:r>
              <a:rPr lang="zh-CN" altLang="en-US" dirty="0"/>
              <a:t>，用 “ </a:t>
            </a:r>
            <a:r>
              <a:rPr lang="zh-CN" altLang="en-US" dirty="0">
                <a:solidFill>
                  <a:srgbClr val="9900FF"/>
                </a:solidFill>
                <a:latin typeface="Times New Roman" panose="02020603050405020304" pitchFamily="18" charset="0"/>
              </a:rPr>
              <a:t>____ + o'clock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zh-CN" altLang="en-US" dirty="0"/>
              <a:t>” 表示。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其中“o'clock ”可以省略。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</a:t>
            </a:r>
            <a:r>
              <a:rPr lang="zh-CN" altLang="en-US" sz="3600" dirty="0">
                <a:latin typeface="Times New Roman" panose="02020603050405020304" pitchFamily="18" charset="0"/>
              </a:rPr>
              <a:t>6:00      six o'clock       12:00      twelve o'clock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2. 半点的表达方式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表示</a:t>
            </a:r>
            <a:r>
              <a:rPr lang="zh-CN" altLang="en-US" dirty="0">
                <a:solidFill>
                  <a:srgbClr val="9900FF"/>
                </a:solidFill>
              </a:rPr>
              <a:t>半点</a:t>
            </a:r>
            <a:r>
              <a:rPr lang="zh-CN" altLang="en-US" dirty="0"/>
              <a:t>，用 “</a:t>
            </a:r>
            <a:r>
              <a:rPr lang="zh-CN" altLang="en-US" dirty="0">
                <a:solidFill>
                  <a:srgbClr val="9900FF"/>
                </a:solidFill>
                <a:latin typeface="Times New Roman" panose="02020603050405020304" pitchFamily="18" charset="0"/>
              </a:rPr>
              <a:t> ____ + thirty</a:t>
            </a:r>
            <a:r>
              <a:rPr lang="zh-CN" altLang="en-US" dirty="0">
                <a:latin typeface="Times New Roman" panose="02020603050405020304" pitchFamily="18" charset="0"/>
              </a:rPr>
              <a:t> ”或“</a:t>
            </a:r>
            <a:r>
              <a:rPr lang="zh-CN" altLang="en-US" dirty="0">
                <a:solidFill>
                  <a:srgbClr val="9900FF"/>
                </a:solidFill>
                <a:latin typeface="Times New Roman" panose="02020603050405020304" pitchFamily="18" charset="0"/>
              </a:rPr>
              <a:t> half past + ____</a:t>
            </a:r>
            <a:r>
              <a:rPr lang="zh-CN" altLang="en-US" dirty="0">
                <a:latin typeface="Times New Roman" panose="02020603050405020304" pitchFamily="18" charset="0"/>
              </a:rPr>
              <a:t> ”。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</a:t>
            </a:r>
            <a:r>
              <a:rPr lang="zh-CN" altLang="en-US" sz="3600" dirty="0">
                <a:latin typeface="Times New Roman" panose="02020603050405020304" pitchFamily="18" charset="0"/>
              </a:rPr>
              <a:t>2:30      two  thirty  或 half  past  two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3.“</a:t>
            </a:r>
            <a:r>
              <a:rPr lang="zh-CN" altLang="en-US" dirty="0">
                <a:solidFill>
                  <a:srgbClr val="9900FF"/>
                </a:solidFill>
              </a:rPr>
              <a:t>几点几分</a:t>
            </a:r>
            <a:r>
              <a:rPr lang="zh-CN" altLang="en-US" dirty="0"/>
              <a:t>”表达法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用“</a:t>
            </a:r>
            <a:r>
              <a:rPr lang="zh-CN" altLang="en-US" dirty="0">
                <a:solidFill>
                  <a:srgbClr val="9900FF"/>
                </a:solidFill>
              </a:rPr>
              <a:t>钟点数+分钟数</a:t>
            </a:r>
            <a:r>
              <a:rPr lang="zh-CN" altLang="en-US" dirty="0"/>
              <a:t>”来表达。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</a:t>
            </a:r>
            <a:r>
              <a:rPr lang="zh-CN" altLang="en-US" sz="3600" dirty="0">
                <a:latin typeface="Times New Roman" panose="02020603050405020304" pitchFamily="18" charset="0"/>
              </a:rPr>
              <a:t>7:10      seven ten        9:40       nine forty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7411" name="箭头 117"/>
          <p:cNvSpPr/>
          <p:nvPr/>
        </p:nvSpPr>
        <p:spPr>
          <a:xfrm>
            <a:off x="1116013" y="1701800"/>
            <a:ext cx="5762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2" name="箭头 117"/>
          <p:cNvSpPr/>
          <p:nvPr/>
        </p:nvSpPr>
        <p:spPr>
          <a:xfrm>
            <a:off x="5580063" y="1701800"/>
            <a:ext cx="5762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3" name="箭头 117"/>
          <p:cNvSpPr/>
          <p:nvPr/>
        </p:nvSpPr>
        <p:spPr>
          <a:xfrm>
            <a:off x="1044575" y="3717925"/>
            <a:ext cx="5746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4" name="箭头 117"/>
          <p:cNvSpPr/>
          <p:nvPr/>
        </p:nvSpPr>
        <p:spPr>
          <a:xfrm>
            <a:off x="1260475" y="5661025"/>
            <a:ext cx="574675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5" name="箭头 117"/>
          <p:cNvSpPr/>
          <p:nvPr/>
        </p:nvSpPr>
        <p:spPr>
          <a:xfrm>
            <a:off x="5435600" y="5661025"/>
            <a:ext cx="576263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-31750" y="188913"/>
            <a:ext cx="8224838" cy="993775"/>
          </a:xfrm>
        </p:spPr>
        <p:txBody>
          <a:bodyPr anchor="ctr" anchorCtr="0"/>
          <a:p>
            <a:r>
              <a:rPr lang="zh-CN" altLang="en-US" dirty="0">
                <a:solidFill>
                  <a:srgbClr val="0000FF"/>
                </a:solidFill>
              </a:rPr>
              <a:t>用刚刚学过的时间表达方式读出下列时间：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1196975"/>
            <a:ext cx="9109075" cy="5616575"/>
          </a:xfrm>
        </p:spPr>
        <p:txBody>
          <a:bodyPr/>
          <a:p>
            <a:r>
              <a:rPr lang="zh-CN" altLang="en-US" sz="4000" dirty="0"/>
              <a:t>6:00</a:t>
            </a:r>
            <a:endParaRPr lang="zh-CN" altLang="en-US" sz="4000" dirty="0"/>
          </a:p>
          <a:p>
            <a:r>
              <a:rPr lang="zh-CN" altLang="en-US" sz="4000" dirty="0"/>
              <a:t>5:00</a:t>
            </a:r>
            <a:endParaRPr lang="zh-CN" altLang="en-US" sz="4000" dirty="0"/>
          </a:p>
          <a:p>
            <a:r>
              <a:rPr lang="zh-CN" altLang="en-US" sz="4000" dirty="0"/>
              <a:t>8：15</a:t>
            </a:r>
            <a:endParaRPr lang="zh-CN" altLang="en-US" sz="4000" dirty="0"/>
          </a:p>
          <a:p>
            <a:r>
              <a:rPr lang="zh-CN" altLang="en-US" sz="4000" dirty="0"/>
              <a:t>4:55</a:t>
            </a:r>
            <a:endParaRPr lang="zh-CN" altLang="en-US" sz="4000" dirty="0"/>
          </a:p>
          <a:p>
            <a:r>
              <a:rPr lang="zh-CN" altLang="en-US" sz="4000" dirty="0"/>
              <a:t>11:27</a:t>
            </a:r>
            <a:endParaRPr lang="zh-CN" altLang="en-US" sz="4000" dirty="0"/>
          </a:p>
          <a:p>
            <a:r>
              <a:rPr lang="zh-CN" altLang="en-US" sz="4000" dirty="0"/>
              <a:t>3:30</a:t>
            </a:r>
            <a:endParaRPr lang="zh-CN" altLang="en-US" sz="4000" dirty="0"/>
          </a:p>
          <a:p>
            <a:r>
              <a:rPr lang="zh-CN" altLang="en-US" sz="4000" dirty="0"/>
              <a:t>10:30</a:t>
            </a:r>
            <a:endParaRPr lang="zh-CN" altLang="en-US" sz="4000" dirty="0"/>
          </a:p>
        </p:txBody>
      </p:sp>
      <p:sp>
        <p:nvSpPr>
          <p:cNvPr id="18436" name="右箭头 18435"/>
          <p:cNvSpPr/>
          <p:nvPr/>
        </p:nvSpPr>
        <p:spPr>
          <a:xfrm>
            <a:off x="1763713" y="1485900"/>
            <a:ext cx="792162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7" name="右箭头 18436"/>
          <p:cNvSpPr/>
          <p:nvPr/>
        </p:nvSpPr>
        <p:spPr>
          <a:xfrm>
            <a:off x="1835150" y="2205038"/>
            <a:ext cx="793750" cy="215900"/>
          </a:xfrm>
          <a:prstGeom prst="rightArrow">
            <a:avLst>
              <a:gd name="adj1" fmla="val 50000"/>
              <a:gd name="adj2" fmla="val 919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8" name="右箭头 18437"/>
          <p:cNvSpPr/>
          <p:nvPr/>
        </p:nvSpPr>
        <p:spPr>
          <a:xfrm>
            <a:off x="1908175" y="2925763"/>
            <a:ext cx="792163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9" name="右箭头 18438"/>
          <p:cNvSpPr/>
          <p:nvPr/>
        </p:nvSpPr>
        <p:spPr>
          <a:xfrm>
            <a:off x="1835150" y="3644900"/>
            <a:ext cx="793750" cy="215900"/>
          </a:xfrm>
          <a:prstGeom prst="rightArrow">
            <a:avLst>
              <a:gd name="adj1" fmla="val 50000"/>
              <a:gd name="adj2" fmla="val 919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0" name="右箭头 18439"/>
          <p:cNvSpPr/>
          <p:nvPr/>
        </p:nvSpPr>
        <p:spPr>
          <a:xfrm>
            <a:off x="1979613" y="4437063"/>
            <a:ext cx="792162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1" name="右箭头 18440"/>
          <p:cNvSpPr/>
          <p:nvPr/>
        </p:nvSpPr>
        <p:spPr>
          <a:xfrm>
            <a:off x="1908175" y="5157788"/>
            <a:ext cx="792163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2" name="右箭头 18441"/>
          <p:cNvSpPr/>
          <p:nvPr/>
        </p:nvSpPr>
        <p:spPr>
          <a:xfrm>
            <a:off x="1979613" y="5876925"/>
            <a:ext cx="792162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3" name="文本框 18442"/>
          <p:cNvSpPr txBox="1"/>
          <p:nvPr/>
        </p:nvSpPr>
        <p:spPr>
          <a:xfrm>
            <a:off x="2692400" y="1257300"/>
            <a:ext cx="353536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</a:rPr>
              <a:t>six  o'clock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2844800" y="5589588"/>
            <a:ext cx="626427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</a:rPr>
              <a:t>ten  thirty </a:t>
            </a:r>
            <a:r>
              <a:rPr lang="zh-CN" altLang="en-US" sz="2000" b="1" dirty="0">
                <a:latin typeface="Arial" panose="020B0604020202020204" pitchFamily="34" charset="0"/>
              </a:rPr>
              <a:t>或</a:t>
            </a:r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</a:rPr>
              <a:t> half  past  ten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2771775" y="2638425"/>
            <a:ext cx="353536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</a:rPr>
              <a:t>eight  fifteen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18446" name="文本框 18445"/>
          <p:cNvSpPr txBox="1"/>
          <p:nvPr/>
        </p:nvSpPr>
        <p:spPr>
          <a:xfrm>
            <a:off x="2771775" y="3357563"/>
            <a:ext cx="35353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</a:rPr>
              <a:t>four  fifty-five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18447" name="文本框 18446"/>
          <p:cNvSpPr txBox="1"/>
          <p:nvPr/>
        </p:nvSpPr>
        <p:spPr>
          <a:xfrm>
            <a:off x="2844800" y="4221163"/>
            <a:ext cx="59753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</a:rPr>
              <a:t>eleven  twenty-seven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18448" name="文本框 18447"/>
          <p:cNvSpPr txBox="1"/>
          <p:nvPr/>
        </p:nvSpPr>
        <p:spPr>
          <a:xfrm>
            <a:off x="2844800" y="4941888"/>
            <a:ext cx="63373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</a:rPr>
              <a:t>three  thirty</a:t>
            </a:r>
            <a:r>
              <a:rPr lang="zh-CN" altLang="en-US" sz="2000" b="1" dirty="0">
                <a:latin typeface="Arial" panose="020B0604020202020204" pitchFamily="34" charset="0"/>
              </a:rPr>
              <a:t>或</a:t>
            </a:r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</a:rPr>
              <a:t> half past three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18449" name="文本框 18448"/>
          <p:cNvSpPr txBox="1"/>
          <p:nvPr/>
        </p:nvSpPr>
        <p:spPr>
          <a:xfrm>
            <a:off x="2700338" y="1917700"/>
            <a:ext cx="353536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</a:rPr>
              <a:t>five  o'clock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 bldLvl="0"/>
      <p:bldP spid="18444" grpId="0" bldLvl="0"/>
      <p:bldP spid="18445" grpId="0" bldLvl="0"/>
      <p:bldP spid="18446" grpId="0" bldLvl="0"/>
      <p:bldP spid="18447" grpId="0" bldLvl="0"/>
      <p:bldP spid="18448" grpId="0" bldLvl="0"/>
      <p:bldP spid="18449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385763" y="60325"/>
            <a:ext cx="8229600" cy="993775"/>
          </a:xfrm>
        </p:spPr>
        <p:txBody>
          <a:bodyPr anchor="ctr" anchorCtr="0"/>
          <a:p>
            <a:r>
              <a:rPr lang="zh-CN" altLang="en-US" b="1" dirty="0"/>
              <a:t>看，看见：</a:t>
            </a:r>
            <a:endParaRPr lang="zh-CN" altLang="en-US" b="1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36513" y="1054100"/>
            <a:ext cx="9107487" cy="5805488"/>
          </a:xfrm>
        </p:spPr>
        <p:txBody>
          <a:bodyPr/>
          <a:p>
            <a:pPr>
              <a:buNone/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see   看见    （强调结果）</a:t>
            </a:r>
            <a:endParaRPr lang="zh-CN" altLang="en-US" sz="2800" b="1" dirty="0">
              <a:solidFill>
                <a:srgbClr val="99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  I see him!     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我看到     他了！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look   看，（ 强调动作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）    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（Look ! There is a bird ！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快看！那有一只鸟！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）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look at   看某处或某人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（Look at the blackbord.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看黑板。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）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watch    观看，观赏</a:t>
            </a:r>
            <a:endParaRPr lang="zh-CN" altLang="en-US" sz="2800" b="1" dirty="0">
              <a:solidFill>
                <a:srgbClr val="66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（watch TV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film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看电视/电影  ）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60" name="左大括号 19459"/>
          <p:cNvSpPr/>
          <p:nvPr/>
        </p:nvSpPr>
        <p:spPr>
          <a:xfrm>
            <a:off x="0" y="1341438"/>
            <a:ext cx="395288" cy="4319587"/>
          </a:xfrm>
          <a:prstGeom prst="leftBrace">
            <a:avLst>
              <a:gd name="adj1" fmla="val 9106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87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charRg st="87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charRg st="87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26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9">
                                            <p:txEl>
                                              <p:charRg st="126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charRg st="126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80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9">
                                            <p:txEl>
                                              <p:charRg st="180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charRg st="180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04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59">
                                            <p:txEl>
                                              <p:charRg st="204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59">
                                            <p:txEl>
                                              <p:charRg st="204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47" end="3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59">
                                            <p:txEl>
                                              <p:charRg st="247" end="3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59">
                                            <p:txEl>
                                              <p:charRg st="247" end="3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05" end="3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59">
                                            <p:txEl>
                                              <p:charRg st="305" end="3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59">
                                            <p:txEl>
                                              <p:charRg st="305" end="3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24" end="3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59">
                                            <p:txEl>
                                              <p:charRg st="324" end="3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59">
                                            <p:txEl>
                                              <p:charRg st="324" end="3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75" end="4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59">
                                            <p:txEl>
                                              <p:charRg st="375" end="4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459">
                                            <p:txEl>
                                              <p:charRg st="375" end="4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38100" y="117475"/>
            <a:ext cx="9072563" cy="6696075"/>
          </a:xfrm>
        </p:spPr>
        <p:txBody>
          <a:bodyPr>
            <a:normAutofit/>
          </a:bodyPr>
          <a:p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当句子中出现here或there时，多用倒装句形式出现。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000" u="sng" dirty="0">
                <a:latin typeface="Times New Roman" panose="02020603050405020304" pitchFamily="18" charset="0"/>
              </a:rPr>
              <a:t>He</a:t>
            </a:r>
            <a:r>
              <a:rPr lang="zh-CN" altLang="en-US" sz="4000" dirty="0">
                <a:latin typeface="Times New Roman" panose="02020603050405020304" pitchFamily="18" charset="0"/>
              </a:rPr>
              <a:t>   </a:t>
            </a:r>
            <a:r>
              <a:rPr lang="zh-CN" altLang="en-US" sz="4000" u="sng" dirty="0">
                <a:latin typeface="Times New Roman" panose="02020603050405020304" pitchFamily="18" charset="0"/>
              </a:rPr>
              <a:t>is</a:t>
            </a:r>
            <a:r>
              <a:rPr lang="zh-CN" altLang="en-US" sz="4000" dirty="0">
                <a:latin typeface="Times New Roman" panose="02020603050405020304" pitchFamily="18" charset="0"/>
              </a:rPr>
              <a:t>   </a:t>
            </a:r>
            <a:r>
              <a:rPr lang="zh-CN" altLang="en-US" sz="4000" u="sng" dirty="0">
                <a:latin typeface="Times New Roman" panose="02020603050405020304" pitchFamily="18" charset="0"/>
              </a:rPr>
              <a:t>there</a:t>
            </a:r>
            <a:r>
              <a:rPr lang="zh-CN" altLang="en-US" sz="4000" dirty="0">
                <a:latin typeface="Times New Roman" panose="02020603050405020304" pitchFamily="18" charset="0"/>
              </a:rPr>
              <a:t>.         </a:t>
            </a:r>
            <a:r>
              <a:rPr lang="zh-CN" altLang="en-US" sz="4000" u="sng" dirty="0">
                <a:latin typeface="Times New Roman" panose="02020603050405020304" pitchFamily="18" charset="0"/>
              </a:rPr>
              <a:t>There</a:t>
            </a:r>
            <a:r>
              <a:rPr lang="zh-CN" altLang="en-US" sz="4000" dirty="0">
                <a:latin typeface="Times New Roman" panose="02020603050405020304" pitchFamily="18" charset="0"/>
              </a:rPr>
              <a:t>   </a:t>
            </a:r>
            <a:r>
              <a:rPr lang="zh-CN" altLang="en-US" sz="4000" u="sng" dirty="0">
                <a:latin typeface="Times New Roman" panose="02020603050405020304" pitchFamily="18" charset="0"/>
              </a:rPr>
              <a:t>he</a:t>
            </a:r>
            <a:r>
              <a:rPr lang="zh-CN" altLang="en-US" sz="4000" dirty="0">
                <a:latin typeface="Times New Roman" panose="02020603050405020304" pitchFamily="18" charset="0"/>
              </a:rPr>
              <a:t>   </a:t>
            </a:r>
            <a:r>
              <a:rPr lang="zh-CN" altLang="en-US" sz="4000" u="sng" dirty="0">
                <a:latin typeface="Times New Roman" panose="02020603050405020304" pitchFamily="18" charset="0"/>
              </a:rPr>
              <a:t>is</a:t>
            </a:r>
            <a:r>
              <a:rPr lang="zh-CN" altLang="en-US" sz="4000" dirty="0">
                <a:latin typeface="Times New Roman" panose="02020603050405020304" pitchFamily="18" charset="0"/>
              </a:rPr>
              <a:t> !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4000" dirty="0">
                <a:latin typeface="Times New Roman" panose="02020603050405020304" pitchFamily="18" charset="0"/>
                <a:sym typeface="Wingdings" panose="05000000000000000000" pitchFamily="2" charset="2"/>
              </a:rPr>
              <a:t>   </a:t>
            </a:r>
            <a:r>
              <a:rPr lang="zh-CN" altLang="en-US" sz="4000" dirty="0">
                <a:solidFill>
                  <a:srgbClr val="FF3399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                                </a:t>
            </a:r>
            <a:endParaRPr lang="zh-CN" altLang="en-US" sz="4000" dirty="0">
              <a:solidFill>
                <a:srgbClr val="FF3399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此为</a:t>
            </a: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半</a:t>
            </a:r>
            <a:r>
              <a:rPr lang="zh-CN" altLang="en-US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倒装。（主语多为</a:t>
            </a:r>
            <a:r>
              <a:rPr lang="zh-CN" altLang="en-US" sz="3200" i="1" dirty="0">
                <a:latin typeface="Times New Roman" panose="02020603050405020304" pitchFamily="18" charset="0"/>
                <a:sym typeface="Wingdings" panose="05000000000000000000" pitchFamily="2" charset="2"/>
              </a:rPr>
              <a:t>代词 </a:t>
            </a:r>
            <a:r>
              <a:rPr lang="zh-CN" altLang="en-US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）</a:t>
            </a:r>
            <a:endParaRPr lang="zh-CN" altLang="en-US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3600" u="sng" dirty="0">
                <a:latin typeface="Times New Roman" panose="02020603050405020304" pitchFamily="18" charset="0"/>
                <a:sym typeface="Wingdings" panose="05000000000000000000" pitchFamily="2" charset="2"/>
              </a:rPr>
              <a:t> A  bus</a:t>
            </a:r>
            <a:r>
              <a:rPr lang="zh-CN" altLang="en-US" sz="3600" dirty="0">
                <a:latin typeface="Times New Roman" panose="02020603050405020304" pitchFamily="18" charset="0"/>
                <a:sym typeface="Wingdings" panose="05000000000000000000" pitchFamily="2" charset="2"/>
              </a:rPr>
              <a:t>   </a:t>
            </a:r>
            <a:r>
              <a:rPr lang="zh-CN" altLang="en-US" sz="3600" u="sng" dirty="0">
                <a:latin typeface="Times New Roman" panose="02020603050405020304" pitchFamily="18" charset="0"/>
                <a:sym typeface="Wingdings" panose="05000000000000000000" pitchFamily="2" charset="2"/>
              </a:rPr>
              <a:t>comes</a:t>
            </a:r>
            <a:r>
              <a:rPr lang="zh-CN" altLang="en-US" sz="3600" dirty="0">
                <a:latin typeface="Times New Roman" panose="02020603050405020304" pitchFamily="18" charset="0"/>
                <a:sym typeface="Wingdings" panose="05000000000000000000" pitchFamily="2" charset="2"/>
              </a:rPr>
              <a:t>   </a:t>
            </a:r>
            <a:r>
              <a:rPr lang="zh-CN" altLang="en-US" sz="3600" u="sng" dirty="0">
                <a:latin typeface="Times New Roman" panose="02020603050405020304" pitchFamily="18" charset="0"/>
                <a:sym typeface="Wingdings" panose="05000000000000000000" pitchFamily="2" charset="2"/>
              </a:rPr>
              <a:t>here</a:t>
            </a:r>
            <a:r>
              <a:rPr lang="zh-CN" altLang="en-US" sz="3600" dirty="0">
                <a:latin typeface="Times New Roman" panose="02020603050405020304" pitchFamily="18" charset="0"/>
                <a:sym typeface="Wingdings" panose="05000000000000000000" pitchFamily="2" charset="2"/>
              </a:rPr>
              <a:t> .</a:t>
            </a:r>
            <a:r>
              <a:rPr lang="zh-CN" altLang="en-US" sz="4000" dirty="0">
                <a:latin typeface="Times New Roman" panose="02020603050405020304" pitchFamily="18" charset="0"/>
                <a:sym typeface="Wingdings" panose="05000000000000000000" pitchFamily="2" charset="2"/>
              </a:rPr>
              <a:t>       </a:t>
            </a:r>
            <a:r>
              <a:rPr lang="zh-CN" altLang="en-US" sz="3600" u="sng" dirty="0">
                <a:latin typeface="Times New Roman" panose="02020603050405020304" pitchFamily="18" charset="0"/>
                <a:sym typeface="Wingdings" panose="05000000000000000000" pitchFamily="2" charset="2"/>
              </a:rPr>
              <a:t>Here</a:t>
            </a:r>
            <a:r>
              <a:rPr lang="zh-CN" altLang="en-US" sz="3600" dirty="0">
                <a:latin typeface="Times New Roman" panose="02020603050405020304" pitchFamily="18" charset="0"/>
                <a:sym typeface="Wingdings" panose="05000000000000000000" pitchFamily="2" charset="2"/>
              </a:rPr>
              <a:t>   </a:t>
            </a:r>
            <a:r>
              <a:rPr lang="zh-CN" altLang="en-US" sz="3600" u="sng" dirty="0">
                <a:latin typeface="Times New Roman" panose="02020603050405020304" pitchFamily="18" charset="0"/>
                <a:sym typeface="Wingdings" panose="05000000000000000000" pitchFamily="2" charset="2"/>
              </a:rPr>
              <a:t>comes</a:t>
            </a:r>
            <a:r>
              <a:rPr lang="zh-CN" altLang="en-US" sz="3600" dirty="0">
                <a:latin typeface="Times New Roman" panose="02020603050405020304" pitchFamily="18" charset="0"/>
                <a:sym typeface="Wingdings" panose="05000000000000000000" pitchFamily="2" charset="2"/>
              </a:rPr>
              <a:t>  </a:t>
            </a:r>
            <a:r>
              <a:rPr lang="zh-CN" altLang="en-US" sz="3600" u="sng" dirty="0">
                <a:latin typeface="Times New Roman" panose="02020603050405020304" pitchFamily="18" charset="0"/>
                <a:sym typeface="Wingdings" panose="05000000000000000000" pitchFamily="2" charset="2"/>
              </a:rPr>
              <a:t>a  bus</a:t>
            </a:r>
            <a:r>
              <a:rPr lang="zh-CN" altLang="en-US" sz="3600" dirty="0">
                <a:latin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zh-CN" altLang="en-US" sz="36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4000" dirty="0">
                <a:latin typeface="Times New Roman" panose="02020603050405020304" pitchFamily="18" charset="0"/>
                <a:sym typeface="Wingdings" panose="05000000000000000000" pitchFamily="2" charset="2"/>
              </a:rPr>
              <a:t>   </a:t>
            </a:r>
            <a:r>
              <a:rPr lang="zh-CN" altLang="en-US" sz="4000" dirty="0">
                <a:solidFill>
                  <a:srgbClr val="FF3399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                                          </a:t>
            </a:r>
            <a:endParaRPr lang="zh-CN" altLang="en-US" sz="4000" dirty="0">
              <a:solidFill>
                <a:srgbClr val="FF3399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此为</a:t>
            </a: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全</a:t>
            </a:r>
            <a:r>
              <a:rPr lang="zh-CN" altLang="en-US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倒装。（主语多为实义</a:t>
            </a:r>
            <a:r>
              <a:rPr lang="zh-CN" altLang="en-US" sz="3200" i="1" dirty="0">
                <a:latin typeface="Times New Roman" panose="02020603050405020304" pitchFamily="18" charset="0"/>
                <a:sym typeface="Wingdings" panose="05000000000000000000" pitchFamily="2" charset="2"/>
              </a:rPr>
              <a:t>名词 </a:t>
            </a:r>
            <a:r>
              <a:rPr lang="zh-CN" altLang="en-US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）</a:t>
            </a:r>
            <a:endParaRPr lang="zh-CN" altLang="en-US" sz="3200" dirty="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buNone/>
            </a:pP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20483" name="右箭头 20482"/>
          <p:cNvSpPr/>
          <p:nvPr/>
        </p:nvSpPr>
        <p:spPr>
          <a:xfrm>
            <a:off x="3276600" y="1482725"/>
            <a:ext cx="936625" cy="288925"/>
          </a:xfrm>
          <a:prstGeom prst="rightArrow">
            <a:avLst>
              <a:gd name="adj1" fmla="val 50000"/>
              <a:gd name="adj2" fmla="val 81043"/>
            </a:avLst>
          </a:prstGeom>
          <a:solidFill>
            <a:srgbClr val="FF6600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4" name="右箭头 20483"/>
          <p:cNvSpPr/>
          <p:nvPr/>
        </p:nvSpPr>
        <p:spPr>
          <a:xfrm>
            <a:off x="4140200" y="3500438"/>
            <a:ext cx="936625" cy="288925"/>
          </a:xfrm>
          <a:prstGeom prst="rightArrow">
            <a:avLst>
              <a:gd name="adj1" fmla="val 50000"/>
              <a:gd name="adj2" fmla="val 81043"/>
            </a:avLst>
          </a:prstGeom>
          <a:solidFill>
            <a:srgbClr val="FF6600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72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charRg st="72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14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>
                                            <p:txEl>
                                              <p:charRg st="114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charRg st="114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83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82">
                                            <p:txEl>
                                              <p:charRg st="183" end="2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35" end="2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2">
                                            <p:txEl>
                                              <p:charRg st="235" end="2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2">
                                            <p:txEl>
                                              <p:charRg st="235" end="2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占位符 21505"/>
          <p:cNvSpPr/>
          <p:nvPr>
            <p:ph type="body" idx="1"/>
          </p:nvPr>
        </p:nvSpPr>
        <p:spPr>
          <a:xfrm>
            <a:off x="3175" y="73025"/>
            <a:ext cx="9107488" cy="7172325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dirty="0">
                <a:solidFill>
                  <a:srgbClr val="A50021"/>
                </a:solidFill>
                <a:latin typeface="Times New Roman" panose="02020603050405020304" pitchFamily="18" charset="0"/>
              </a:rPr>
              <a:t> ---- Nice to see you !</a:t>
            </a:r>
            <a:endParaRPr lang="zh-CN" altLang="en-US" sz="4000" dirty="0">
              <a:solidFill>
                <a:srgbClr val="A5002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dirty="0">
                <a:solidFill>
                  <a:srgbClr val="A5002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>
                <a:solidFill>
                  <a:srgbClr val="A50021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4000" dirty="0">
                <a:solidFill>
                  <a:srgbClr val="A50021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4000">
                <a:solidFill>
                  <a:srgbClr val="A50021"/>
                </a:solidFill>
                <a:latin typeface="Times New Roman" panose="02020603050405020304" pitchFamily="18" charset="0"/>
              </a:rPr>
              <a:t>---- Nice to see you , too !</a:t>
            </a:r>
            <a:endParaRPr lang="en-US" altLang="zh-CN" sz="4000">
              <a:solidFill>
                <a:srgbClr val="A5002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solidFill>
                  <a:srgbClr val="A50021"/>
                </a:solidFill>
                <a:latin typeface="Times New Roman" panose="02020603050405020304" pitchFamily="18" charset="0"/>
              </a:rPr>
              <a:t>       除了上面打招呼的这种形式，你还知道哪些打招呼的方式？</a:t>
            </a:r>
            <a:endParaRPr lang="zh-CN" altLang="en-US" sz="3200" dirty="0">
              <a:solidFill>
                <a:srgbClr val="A5002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009900"/>
                </a:solidFill>
                <a:latin typeface="Times New Roman" panose="02020603050405020304" pitchFamily="18" charset="0"/>
              </a:rPr>
              <a:t>--- Nice to meet you !</a:t>
            </a:r>
            <a:endParaRPr lang="zh-CN" altLang="en-US" sz="3200" dirty="0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solidFill>
                  <a:srgbClr val="009900"/>
                </a:solidFill>
                <a:latin typeface="Times New Roman" panose="02020603050405020304" pitchFamily="18" charset="0"/>
              </a:rPr>
              <a:t> --- Nice to meet you , too!</a:t>
            </a:r>
            <a:endParaRPr lang="zh-CN" altLang="en-US" sz="3200" dirty="0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--- Glad to see you !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--- Glad to see you , too !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A50021"/>
                </a:solidFill>
                <a:latin typeface="Times New Roman" panose="02020603050405020304" pitchFamily="18" charset="0"/>
              </a:rPr>
              <a:t>--- Glad to meet you !</a:t>
            </a:r>
            <a:endParaRPr lang="zh-CN" altLang="en-US" sz="3200" dirty="0">
              <a:solidFill>
                <a:srgbClr val="A5002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solidFill>
                  <a:srgbClr val="A50021"/>
                </a:solidFill>
                <a:latin typeface="Times New Roman" panose="02020603050405020304" pitchFamily="18" charset="0"/>
              </a:rPr>
              <a:t> --- Glad to meet you , too ！</a:t>
            </a:r>
            <a:endParaRPr lang="zh-CN" altLang="en-US" sz="3200" dirty="0">
              <a:solidFill>
                <a:srgbClr val="A5002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</a:rPr>
              <a:t> --- How are you ?</a:t>
            </a:r>
            <a:endParaRPr lang="zh-CN" altLang="en-US" sz="3200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</a:rPr>
              <a:t> --- Fine , thanks !</a:t>
            </a:r>
            <a:endParaRPr lang="zh-CN" altLang="en-US" sz="3200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charRg st="2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charRg st="2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9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charRg st="9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">
                                            <p:txEl>
                                              <p:charRg st="9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1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6">
                                            <p:txEl>
                                              <p:charRg st="11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6">
                                            <p:txEl>
                                              <p:charRg st="11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43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6">
                                            <p:txEl>
                                              <p:charRg st="143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6">
                                            <p:txEl>
                                              <p:charRg st="143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6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6">
                                            <p:txEl>
                                              <p:charRg st="166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6">
                                            <p:txEl>
                                              <p:charRg st="166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95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6">
                                            <p:txEl>
                                              <p:charRg st="195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6">
                                            <p:txEl>
                                              <p:charRg st="195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19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06">
                                            <p:txEl>
                                              <p:charRg st="219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06">
                                            <p:txEl>
                                              <p:charRg st="219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49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06">
                                            <p:txEl>
                                              <p:charRg st="249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06">
                                            <p:txEl>
                                              <p:charRg st="249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8" end="2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06">
                                            <p:txEl>
                                              <p:charRg st="268" end="2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06">
                                            <p:txEl>
                                              <p:charRg st="268" end="2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占位符 22529"/>
          <p:cNvSpPr/>
          <p:nvPr>
            <p:ph type="body" idx="1"/>
          </p:nvPr>
        </p:nvSpPr>
        <p:spPr>
          <a:xfrm>
            <a:off x="-25400" y="46038"/>
            <a:ext cx="9169400" cy="6813550"/>
          </a:xfrm>
        </p:spPr>
        <p:txBody>
          <a:bodyPr/>
          <a:p>
            <a:pPr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-</a:t>
            </a:r>
            <a:r>
              <a:rPr lang="en-US" altLang="zh-CN" sz="3600" b="1">
                <a:latin typeface="Times New Roman" panose="02020603050405020304" pitchFamily="18" charset="0"/>
              </a:rPr>
              <a:t>7</a:t>
            </a:r>
            <a:r>
              <a:rPr lang="zh-CN" altLang="en-US" sz="3600" b="1" dirty="0">
                <a:latin typeface="Times New Roman" panose="02020603050405020304" pitchFamily="18" charset="0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</a:rPr>
              <a:t>-- 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Did</a:t>
            </a:r>
            <a:r>
              <a:rPr lang="en-US" altLang="zh-CN" sz="3600">
                <a:latin typeface="Times New Roman" panose="02020603050405020304" pitchFamily="18" charset="0"/>
              </a:rPr>
              <a:t>  you  have  a  good  trip ? </a:t>
            </a:r>
            <a:r>
              <a:rPr lang="en-US" altLang="zh-CN">
                <a:latin typeface="Times New Roman" panose="02020603050405020304" pitchFamily="18" charset="0"/>
              </a:rPr>
              <a:t>(</a:t>
            </a:r>
            <a:r>
              <a:rPr lang="zh-CN" altLang="en-US" dirty="0">
                <a:latin typeface="Times New Roman" panose="02020603050405020304" pitchFamily="18" charset="0"/>
              </a:rPr>
              <a:t>你旅途快乐吗？)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3600" dirty="0">
                <a:latin typeface="Times New Roman" panose="02020603050405020304" pitchFamily="18" charset="0"/>
              </a:rPr>
              <a:t> --- Yes , thanks , but I'm </a:t>
            </a:r>
            <a:r>
              <a:rPr lang="zh-CN" altLang="en-US" sz="36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tired</a:t>
            </a:r>
            <a:r>
              <a:rPr lang="zh-CN" altLang="en-US" sz="3600" dirty="0">
                <a:latin typeface="Times New Roman" panose="02020603050405020304" pitchFamily="18" charset="0"/>
              </a:rPr>
              <a:t> .   </a:t>
            </a:r>
            <a:r>
              <a:rPr lang="zh-CN" altLang="en-US" dirty="0">
                <a:latin typeface="Times New Roman" panose="02020603050405020304" pitchFamily="18" charset="0"/>
                <a:sym typeface="Arial" panose="020B0604020202020204" pitchFamily="34" charset="0"/>
              </a:rPr>
              <a:t>（但我很</a:t>
            </a:r>
            <a:r>
              <a:rPr lang="zh-CN" altLang="en-US" dirty="0">
                <a:solidFill>
                  <a:srgbClr val="0099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累</a:t>
            </a:r>
            <a:r>
              <a:rPr lang="zh-CN" altLang="en-US" dirty="0">
                <a:latin typeface="Times New Roman" panose="02020603050405020304" pitchFamily="18" charset="0"/>
                <a:sym typeface="Arial" panose="020B0604020202020204" pitchFamily="34" charset="0"/>
              </a:rPr>
              <a:t>。）</a:t>
            </a:r>
            <a:endParaRPr lang="zh-CN" altLang="en-US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/>
          <p:nvPr>
            <p:ph type="title"/>
          </p:nvPr>
        </p:nvSpPr>
        <p:spPr>
          <a:xfrm>
            <a:off x="107950" y="188913"/>
            <a:ext cx="8229600" cy="1143000"/>
          </a:xfrm>
        </p:spPr>
        <p:txBody>
          <a:bodyPr anchor="ctr" anchorCtr="0"/>
          <a:p>
            <a:r>
              <a:rPr lang="zh-CN" altLang="en-US" sz="4800" dirty="0">
                <a:solidFill>
                  <a:schemeClr val="tx1"/>
                </a:solidFill>
              </a:rPr>
              <a:t>Let's do it !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23555" name="文本占位符 23554"/>
          <p:cNvSpPr/>
          <p:nvPr>
            <p:ph type="body" idx="1"/>
          </p:nvPr>
        </p:nvSpPr>
        <p:spPr>
          <a:xfrm>
            <a:off x="180975" y="1628775"/>
            <a:ext cx="8712200" cy="4535488"/>
          </a:xfrm>
        </p:spPr>
        <p:txBody>
          <a:bodyPr/>
          <a:p>
            <a:r>
              <a:rPr lang="zh-CN" altLang="en-US" sz="44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1.     a.    Ten months.</a:t>
            </a:r>
            <a:endParaRPr lang="zh-CN" altLang="en-US" sz="4400" b="1" dirty="0">
              <a:solidFill>
                <a:srgbClr val="0066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66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         b.    On June twenty-fifth.</a:t>
            </a:r>
            <a:endParaRPr lang="zh-CN" altLang="en-US" sz="4400" b="1" dirty="0">
              <a:solidFill>
                <a:srgbClr val="0066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66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         c.     He feels tired.</a:t>
            </a:r>
            <a:endParaRPr lang="zh-CN" altLang="en-US" sz="4400" b="1" dirty="0">
              <a:solidFill>
                <a:srgbClr val="0066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占位符 24577"/>
          <p:cNvSpPr/>
          <p:nvPr>
            <p:ph type="body" idx="1"/>
          </p:nvPr>
        </p:nvSpPr>
        <p:spPr>
          <a:xfrm>
            <a:off x="3175" y="117475"/>
            <a:ext cx="9034463" cy="6696075"/>
          </a:xfrm>
        </p:spPr>
        <p:txBody>
          <a:bodyPr/>
          <a:p>
            <a:pPr>
              <a:buNone/>
            </a:pPr>
            <a:r>
              <a:rPr lang="zh-CN" altLang="en-US" sz="4400" b="1" dirty="0">
                <a:solidFill>
                  <a:srgbClr val="006600"/>
                </a:solidFill>
              </a:rPr>
              <a:t>2.  </a:t>
            </a:r>
            <a:endParaRPr lang="zh-CN" altLang="en-US" sz="4400" b="1" dirty="0">
              <a:solidFill>
                <a:srgbClr val="0066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6600"/>
                </a:solidFill>
              </a:rPr>
              <a:t>a.  It' one o'clock in the morning  in Ottawa.</a:t>
            </a:r>
            <a:endParaRPr lang="zh-CN" altLang="en-US" sz="4400" b="1" dirty="0">
              <a:solidFill>
                <a:srgbClr val="0066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chemeClr val="accent2"/>
                </a:solidFill>
              </a:rPr>
              <a:t>b.  It's half past two in the morning in Beijing.</a:t>
            </a:r>
            <a:endParaRPr lang="zh-CN" altLang="en-US" sz="4400" b="1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chemeClr val="accent2"/>
                </a:solidFill>
              </a:rPr>
              <a:t>      It's half past six in the afternoon in London.</a:t>
            </a:r>
            <a:endParaRPr lang="zh-CN" altLang="en-US" sz="4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>
          <a:xfrm>
            <a:off x="323850" y="620713"/>
            <a:ext cx="8362950" cy="550545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三，检查作业制度：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1，小组长检查组员，大组长检查小组长，课代表检查大组长。一层层上报检查结果，最后由课代表汇总报给老师。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2，每天不定时抽查作业，如果发现包庇现象，一同责罚。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3，弥补机会： 名单报给老师至当天上课之前。把作业补上，让课代表消名字，老师可以原谅一次。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      老师上课时仍没有消掉名字的，放学后留下翻倍补上，记过一次。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      第二次屡教不改者，通知家长领回去，什么时候作业昨晚什么时候进班。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检查作业情况：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p>
            <a:pPr>
              <a:buNone/>
            </a:pPr>
            <a:r>
              <a:rPr lang="zh-CN" altLang="en-US" dirty="0"/>
              <a:t>1，有个别学生抱有侥幸心理，想蒙混过关，不做作业，从今天开始，谁没有按时完成作业，就别上课蹲到教室外面补齐，不嫌丢人就别做作业。质量不高的胡乱应付差事的也等同于没有写。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2，没有书的同学可以趁别人不看的时候抄写在本上，不能成为不写作业的理由。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3，基本功是我们这学期迎接检查的作业，为了大家节省时间好不容易争取过来的，一定要认真工整地填写，谁也不许乱写乱画，老师讲完后小组长或者自己拿红色圆珠笔打对勾，不允许出现其他颜色的笔，对勾要整齐。没有基本功的用英语作业本抄写完整，作为作业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4，每人准备一支红色圆珠笔，明天带过来。一一检查。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03212"/>
            <a:ext cx="9144000" cy="6656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0" y="117475"/>
            <a:ext cx="9144000" cy="35226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>
              <a:spcBef>
                <a:spcPct val="50000"/>
              </a:spcBef>
            </a:pPr>
            <a:r>
              <a:rPr lang="zh-CN" altLang="en-US" sz="7200" dirty="0">
                <a:latin typeface="Arial" panose="020B0604020202020204" pitchFamily="34" charset="0"/>
              </a:rPr>
              <a:t>             </a:t>
            </a:r>
            <a:r>
              <a:rPr lang="zh-CN" altLang="en-US" sz="7200" b="1" i="1" dirty="0">
                <a:latin typeface="Arial" panose="020B0604020202020204" pitchFamily="34" charset="0"/>
              </a:rPr>
              <a:t>Unit 1</a:t>
            </a:r>
            <a:endParaRPr lang="zh-CN" altLang="en-US" sz="7200" b="1" i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</a:rPr>
              <a:t>              </a:t>
            </a:r>
            <a:r>
              <a:rPr lang="zh-CN" altLang="en-US" sz="4800" dirty="0">
                <a:solidFill>
                  <a:srgbClr val="FF0066"/>
                </a:solidFill>
                <a:latin typeface="Arial" panose="020B0604020202020204" pitchFamily="34" charset="0"/>
              </a:rPr>
              <a:t>Lessons 1-----6</a:t>
            </a:r>
            <a:endParaRPr lang="zh-CN" altLang="en-US" sz="4800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</a:rPr>
              <a:t>  </a:t>
            </a:r>
            <a:r>
              <a:rPr lang="zh-CN" altLang="en-US" sz="5400" b="1" dirty="0">
                <a:latin typeface="Arial" panose="020B0604020202020204" pitchFamily="34" charset="0"/>
              </a:rPr>
              <a:t>Li Ming </a:t>
            </a:r>
            <a:r>
              <a:rPr lang="en-US" altLang="zh-CN" sz="5400" b="1" err="1">
                <a:latin typeface="Arial" panose="020B0604020202020204" pitchFamily="34" charset="0"/>
              </a:rPr>
              <a:t>Goe</a:t>
            </a:r>
            <a:r>
              <a:rPr lang="zh-CN" altLang="en-US" sz="5400" b="1" dirty="0">
                <a:latin typeface="Arial" panose="020B0604020202020204" pitchFamily="34" charset="0"/>
              </a:rPr>
              <a:t>s to Canada</a:t>
            </a:r>
            <a:endParaRPr lang="zh-CN" altLang="en-US" sz="5400" b="1" dirty="0">
              <a:latin typeface="Arial" panose="020B0604020202020204" pitchFamily="34" charset="0"/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4356100" y="2852738"/>
            <a:ext cx="431800" cy="719137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 noRot="1"/>
          </p:cNvSpPr>
          <p:nvPr>
            <p:ph type="title"/>
          </p:nvPr>
        </p:nvSpPr>
        <p:spPr>
          <a:xfrm>
            <a:off x="1685925" y="549275"/>
            <a:ext cx="5694363" cy="2160588"/>
          </a:xfrm>
        </p:spPr>
        <p:txBody>
          <a:bodyPr anchor="ctr" anchorCtr="0"/>
          <a:p>
            <a:r>
              <a:rPr lang="en-US" altLang="zh-CN" sz="9600"/>
              <a:t>Lesson 1</a:t>
            </a:r>
            <a:endParaRPr lang="en-US" altLang="zh-CN" sz="9600"/>
          </a:p>
        </p:txBody>
      </p:sp>
      <p:sp>
        <p:nvSpPr>
          <p:cNvPr id="14339" name="文本占位符 14338"/>
          <p:cNvSpPr>
            <a:spLocks noGrp="1" noRot="1"/>
          </p:cNvSpPr>
          <p:nvPr>
            <p:ph type="body" idx="1"/>
          </p:nvPr>
        </p:nvSpPr>
        <p:spPr>
          <a:xfrm>
            <a:off x="36513" y="2276475"/>
            <a:ext cx="7777162" cy="3170238"/>
          </a:xfrm>
        </p:spPr>
        <p:txBody>
          <a:bodyPr/>
          <a:p>
            <a:endParaRPr lang="zh-CN" altLang="en-US" sz="2000"/>
          </a:p>
          <a:p>
            <a:endParaRPr lang="zh-CN" altLang="en-US" sz="2000"/>
          </a:p>
          <a:p>
            <a:pPr lvl="3"/>
            <a:endParaRPr lang="zh-CN" altLang="en-US" sz="1400"/>
          </a:p>
          <a:p>
            <a:pPr>
              <a:buNone/>
            </a:pPr>
            <a:r>
              <a:rPr lang="zh-CN" altLang="en-US" sz="3200"/>
              <a:t>            </a:t>
            </a:r>
            <a:r>
              <a:rPr lang="en-US" altLang="zh-CN" sz="6600" b="1" i="1"/>
              <a:t>At the Airport</a:t>
            </a:r>
            <a:endParaRPr lang="en-US" altLang="zh-CN" sz="6600" b="1" i="1"/>
          </a:p>
        </p:txBody>
      </p:sp>
      <p:sp>
        <p:nvSpPr>
          <p:cNvPr id="14340" name="直接连接符 14339"/>
          <p:cNvSpPr/>
          <p:nvPr/>
        </p:nvSpPr>
        <p:spPr>
          <a:xfrm>
            <a:off x="1331913" y="4437063"/>
            <a:ext cx="1152525" cy="1587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 </a:t>
            </a:r>
            <a:r>
              <a:rPr lang="zh-CN" altLang="en-US" sz="8000" b="1" i="1" dirty="0">
                <a:latin typeface="Times New Roman" panose="02020603050405020304" pitchFamily="18" charset="0"/>
              </a:rPr>
              <a:t>New  words:</a:t>
            </a:r>
            <a:endParaRPr lang="zh-CN" altLang="en-US" sz="8000" b="1" i="1" dirty="0">
              <a:latin typeface="Times New Roman" panose="02020603050405020304" pitchFamily="18" charset="0"/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sz="4800" dirty="0">
                <a:solidFill>
                  <a:srgbClr val="FF3399"/>
                </a:solidFill>
                <a:latin typeface="Times New Roman" panose="02020603050405020304" pitchFamily="18" charset="0"/>
              </a:rPr>
              <a:t>air</a:t>
            </a:r>
            <a:r>
              <a:rPr lang="zh-CN" altLang="en-US" sz="4800" dirty="0">
                <a:solidFill>
                  <a:schemeClr val="hlink"/>
                </a:solidFill>
                <a:latin typeface="Times New Roman" panose="02020603050405020304" pitchFamily="18" charset="0"/>
              </a:rPr>
              <a:t>port</a:t>
            </a:r>
            <a:r>
              <a:rPr lang="zh-CN" altLang="en-US" sz="4000" dirty="0"/>
              <a:t> 飞机场</a:t>
            </a:r>
            <a:endParaRPr lang="zh-CN" altLang="en-US" sz="4000" dirty="0"/>
          </a:p>
          <a:p>
            <a:pPr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a</a:t>
            </a:r>
            <a:r>
              <a:rPr lang="zh-CN" altLang="en-US" sz="4800" dirty="0">
                <a:solidFill>
                  <a:srgbClr val="9900FF"/>
                </a:solidFill>
                <a:latin typeface="Times New Roman" panose="02020603050405020304" pitchFamily="18" charset="0"/>
              </a:rPr>
              <a:t>rr</a:t>
            </a:r>
            <a:r>
              <a:rPr lang="zh-CN" altLang="en-US" sz="4800" dirty="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4800" dirty="0">
                <a:latin typeface="Times New Roman" panose="02020603050405020304" pitchFamily="18" charset="0"/>
              </a:rPr>
              <a:t>ve</a:t>
            </a:r>
            <a:r>
              <a:rPr lang="zh-CN" altLang="en-US" sz="4000" dirty="0"/>
              <a:t>  到达</a:t>
            </a:r>
            <a:endParaRPr lang="zh-CN" altLang="en-US" sz="4000" dirty="0"/>
          </a:p>
          <a:p>
            <a:pPr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learn</a:t>
            </a:r>
            <a:r>
              <a:rPr lang="zh-CN" altLang="en-US" sz="4000" dirty="0"/>
              <a:t>   学习  （教：</a:t>
            </a:r>
            <a:r>
              <a:rPr lang="zh-CN" altLang="en-US" sz="4800" dirty="0">
                <a:latin typeface="Times New Roman" panose="02020603050405020304" pitchFamily="18" charset="0"/>
              </a:rPr>
              <a:t>teach</a:t>
            </a:r>
            <a:r>
              <a:rPr lang="zh-CN" altLang="en-US" sz="4000" dirty="0"/>
              <a:t>）</a:t>
            </a:r>
            <a:endParaRPr lang="zh-CN" altLang="en-US" sz="4000" dirty="0"/>
          </a:p>
          <a:p>
            <a:pPr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clock</a:t>
            </a:r>
            <a:r>
              <a:rPr lang="zh-CN" altLang="en-US" sz="4000" dirty="0"/>
              <a:t>   钟表</a:t>
            </a:r>
            <a:endParaRPr lang="zh-CN" altLang="en-US" sz="4000" dirty="0"/>
          </a:p>
          <a:p>
            <a:pPr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t</a:t>
            </a:r>
            <a:r>
              <a:rPr lang="zh-CN" altLang="en-US" sz="4800" dirty="0">
                <a:solidFill>
                  <a:srgbClr val="FF3300"/>
                </a:solidFill>
                <a:latin typeface="Times New Roman" panose="02020603050405020304" pitchFamily="18" charset="0"/>
              </a:rPr>
              <a:t>ir</a:t>
            </a:r>
            <a:r>
              <a:rPr lang="zh-CN" altLang="en-US" sz="4800" dirty="0">
                <a:latin typeface="Times New Roman" panose="02020603050405020304" pitchFamily="18" charset="0"/>
              </a:rPr>
              <a:t>ed </a:t>
            </a:r>
            <a:r>
              <a:rPr lang="zh-CN" altLang="en-US" sz="4000" dirty="0"/>
              <a:t>   累的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107950" y="-158750"/>
            <a:ext cx="8229600" cy="982663"/>
          </a:xfrm>
        </p:spPr>
        <p:txBody>
          <a:bodyPr anchor="ctr" anchorCtr="0"/>
          <a:p>
            <a:r>
              <a:rPr lang="zh-CN" altLang="en-US" b="1" dirty="0"/>
              <a:t>重点句子</a:t>
            </a:r>
            <a:r>
              <a:rPr lang="zh-CN" altLang="en-US" dirty="0"/>
              <a:t>：</a:t>
            </a:r>
            <a:endParaRPr lang="zh-CN" altLang="en-US" dirty="0"/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38100" y="695325"/>
            <a:ext cx="9072563" cy="6335713"/>
          </a:xfrm>
        </p:spPr>
        <p:txBody>
          <a:bodyPr/>
          <a:p>
            <a:pPr>
              <a:buNone/>
            </a:pPr>
            <a:r>
              <a:rPr lang="en-US" altLang="zh-CN" sz="4000">
                <a:latin typeface="Times New Roman" panose="02020603050405020304" pitchFamily="18" charset="0"/>
              </a:rPr>
              <a:t>1</a:t>
            </a:r>
            <a:r>
              <a:rPr lang="zh-CN" altLang="en-US" sz="4000" dirty="0">
                <a:latin typeface="Times New Roman" panose="02020603050405020304" pitchFamily="18" charset="0"/>
              </a:rPr>
              <a:t>，</a:t>
            </a:r>
            <a:r>
              <a:rPr lang="en-US" altLang="zh-CN" sz="4000">
                <a:latin typeface="Times New Roman" panose="02020603050405020304" pitchFamily="18" charset="0"/>
              </a:rPr>
              <a:t>Li Ming lives in China.   </a:t>
            </a:r>
            <a:r>
              <a:rPr lang="en-US" altLang="zh-CN" sz="3200">
                <a:latin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9900FF"/>
                </a:solidFill>
                <a:latin typeface="Times New Roman" panose="02020603050405020304" pitchFamily="18" charset="0"/>
              </a:rPr>
              <a:t>居住在</a:t>
            </a:r>
            <a:r>
              <a:rPr lang="zh-CN" altLang="en-US" sz="3200" dirty="0">
                <a:latin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4000">
                <a:latin typeface="Times New Roman" panose="02020603050405020304" pitchFamily="18" charset="0"/>
              </a:rPr>
              <a:t>2</a:t>
            </a:r>
            <a:r>
              <a:rPr lang="zh-CN" altLang="en-US" sz="4000" dirty="0">
                <a:latin typeface="Times New Roman" panose="02020603050405020304" pitchFamily="18" charset="0"/>
              </a:rPr>
              <a:t>，</a:t>
            </a:r>
            <a:r>
              <a:rPr lang="en-US" altLang="zh-CN" sz="4000">
                <a:latin typeface="Times New Roman" panose="02020603050405020304" pitchFamily="18" charset="0"/>
              </a:rPr>
              <a:t>He is coming to Canada. </a:t>
            </a:r>
            <a:r>
              <a:rPr lang="en-US" altLang="zh-CN" sz="3200">
                <a:latin typeface="Times New Roman" panose="02020603050405020304" pitchFamily="18" charset="0"/>
              </a:rPr>
              <a:t>(</a:t>
            </a:r>
            <a:r>
              <a:rPr lang="zh-CN" altLang="en-US" sz="3200" dirty="0">
                <a:latin typeface="Times New Roman" panose="02020603050405020304" pitchFamily="18" charset="0"/>
              </a:rPr>
              <a:t>他</a:t>
            </a:r>
            <a:r>
              <a:rPr lang="zh-CN" altLang="en-US" sz="3200" dirty="0">
                <a:solidFill>
                  <a:srgbClr val="9900FF"/>
                </a:solidFill>
                <a:latin typeface="Times New Roman" panose="02020603050405020304" pitchFamily="18" charset="0"/>
              </a:rPr>
              <a:t>将要</a:t>
            </a:r>
            <a:r>
              <a:rPr lang="zh-CN" altLang="en-US" sz="3200" dirty="0">
                <a:latin typeface="Times New Roman" panose="02020603050405020304" pitchFamily="18" charset="0"/>
              </a:rPr>
              <a:t>去加拿大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4000">
                <a:latin typeface="Times New Roman" panose="02020603050405020304" pitchFamily="18" charset="0"/>
              </a:rPr>
              <a:t>3</a:t>
            </a:r>
            <a:r>
              <a:rPr lang="zh-CN" altLang="en-US" sz="4000" dirty="0">
                <a:latin typeface="Times New Roman" panose="02020603050405020304" pitchFamily="18" charset="0"/>
              </a:rPr>
              <a:t>，</a:t>
            </a:r>
            <a:r>
              <a:rPr lang="en-US" altLang="zh-CN" sz="4000">
                <a:latin typeface="Times New Roman" panose="02020603050405020304" pitchFamily="18" charset="0"/>
              </a:rPr>
              <a:t>He wants to learn English!</a:t>
            </a:r>
            <a:r>
              <a:rPr lang="en-US" altLang="zh-CN" sz="3200">
                <a:latin typeface="Times New Roman" panose="02020603050405020304" pitchFamily="18" charset="0"/>
              </a:rPr>
              <a:t> (</a:t>
            </a:r>
            <a:r>
              <a:rPr lang="en-US" altLang="zh-CN" sz="3200">
                <a:solidFill>
                  <a:srgbClr val="9900FF"/>
                </a:solidFill>
                <a:latin typeface="Times New Roman" panose="02020603050405020304" pitchFamily="18" charset="0"/>
              </a:rPr>
              <a:t>want to do</a:t>
            </a:r>
            <a:r>
              <a:rPr lang="zh-CN" altLang="en-US" sz="3200" dirty="0">
                <a:solidFill>
                  <a:srgbClr val="9900FF"/>
                </a:solidFill>
                <a:latin typeface="Times New Roman" panose="02020603050405020304" pitchFamily="18" charset="0"/>
              </a:rPr>
              <a:t>想做...</a:t>
            </a:r>
            <a:r>
              <a:rPr lang="zh-CN" altLang="en-US" sz="3200" dirty="0">
                <a:latin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4000" dirty="0">
                <a:latin typeface="Times New Roman" panose="02020603050405020304" pitchFamily="18" charset="0"/>
              </a:rPr>
              <a:t>Li Ming </a:t>
            </a:r>
            <a:r>
              <a:rPr lang="zh-CN" altLang="en-US" sz="4000" dirty="0">
                <a:solidFill>
                  <a:srgbClr val="9900FF"/>
                </a:solidFill>
                <a:latin typeface="Times New Roman" panose="02020603050405020304" pitchFamily="18" charset="0"/>
              </a:rPr>
              <a:t>arrive</a:t>
            </a:r>
            <a:r>
              <a:rPr lang="zh-CN" altLang="en-US" sz="4000" dirty="0">
                <a:latin typeface="Times New Roman" panose="02020603050405020304" pitchFamily="18" charset="0"/>
              </a:rPr>
              <a:t>s today!  </a:t>
            </a:r>
            <a:r>
              <a:rPr lang="zh-CN" altLang="en-US" sz="3200" dirty="0">
                <a:latin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9900FF"/>
                </a:solidFill>
                <a:latin typeface="Times New Roman" panose="02020603050405020304" pitchFamily="18" charset="0"/>
              </a:rPr>
              <a:t>到达</a:t>
            </a:r>
            <a:r>
              <a:rPr lang="zh-CN" altLang="en-US" sz="3200" dirty="0">
                <a:latin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>
                <a:latin typeface="Times New Roman" panose="02020603050405020304" pitchFamily="18" charset="0"/>
              </a:rPr>
              <a:t>4----What time is it ?     (</a:t>
            </a:r>
            <a:r>
              <a:rPr lang="zh-CN" altLang="en-US" sz="3200" dirty="0">
                <a:solidFill>
                  <a:srgbClr val="9900FF"/>
                </a:solidFill>
                <a:latin typeface="Times New Roman" panose="02020603050405020304" pitchFamily="18" charset="0"/>
              </a:rPr>
              <a:t>询问时间</a:t>
            </a:r>
            <a:r>
              <a:rPr lang="zh-CN" altLang="en-US" sz="3200" dirty="0">
                <a:latin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>
                <a:latin typeface="Times New Roman" panose="02020603050405020304" pitchFamily="18" charset="0"/>
              </a:rPr>
              <a:t>5---- </a:t>
            </a:r>
            <a:r>
              <a:rPr lang="en-US" altLang="zh-CN" sz="3200">
                <a:solidFill>
                  <a:schemeClr val="hlink"/>
                </a:solidFill>
                <a:latin typeface="Times New Roman" panose="02020603050405020304" pitchFamily="18" charset="0"/>
              </a:rPr>
              <a:t>It's</a:t>
            </a:r>
            <a:r>
              <a:rPr lang="en-US" altLang="zh-CN" sz="3200">
                <a:latin typeface="Times New Roman" panose="02020603050405020304" pitchFamily="18" charset="0"/>
              </a:rPr>
              <a:t> half past four.   </a:t>
            </a:r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zh-CN" altLang="en-US" dirty="0">
                <a:solidFill>
                  <a:srgbClr val="9900FF"/>
                </a:solidFill>
                <a:latin typeface="Times New Roman" panose="02020603050405020304" pitchFamily="18" charset="0"/>
              </a:rPr>
              <a:t>现在4点半了。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6388" name="直接连接符 16387"/>
          <p:cNvSpPr/>
          <p:nvPr/>
        </p:nvSpPr>
        <p:spPr>
          <a:xfrm>
            <a:off x="2700338" y="1341438"/>
            <a:ext cx="1511300" cy="0"/>
          </a:xfrm>
          <a:prstGeom prst="line">
            <a:avLst/>
          </a:prstGeom>
          <a:ln w="38100" cap="flat" cmpd="sng">
            <a:solidFill>
              <a:srgbClr val="99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9" name="矩形 16388"/>
          <p:cNvSpPr/>
          <p:nvPr/>
        </p:nvSpPr>
        <p:spPr>
          <a:xfrm>
            <a:off x="1476375" y="1484313"/>
            <a:ext cx="2232025" cy="647700"/>
          </a:xfrm>
          <a:prstGeom prst="rect">
            <a:avLst/>
          </a:prstGeom>
          <a:noFill/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0" name="文本框 16389"/>
          <p:cNvSpPr txBox="1"/>
          <p:nvPr/>
        </p:nvSpPr>
        <p:spPr>
          <a:xfrm>
            <a:off x="828675" y="2205038"/>
            <a:ext cx="81978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be doing 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正在进行时</a:t>
            </a:r>
            <a:r>
              <a:rPr lang="zh-CN" altLang="en-US" sz="3600" dirty="0">
                <a:latin typeface="Arial" panose="020B0604020202020204" pitchFamily="34" charset="0"/>
              </a:rPr>
              <a:t>表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</a:rPr>
              <a:t>一般将来时</a:t>
            </a:r>
            <a:endParaRPr lang="zh-CN" altLang="en-US" sz="36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16391" name="箭头 968"/>
          <p:cNvSpPr/>
          <p:nvPr/>
        </p:nvSpPr>
        <p:spPr>
          <a:xfrm>
            <a:off x="1979613" y="2133600"/>
            <a:ext cx="1587" cy="28733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92" name="文本框 16391"/>
          <p:cNvSpPr txBox="1"/>
          <p:nvPr/>
        </p:nvSpPr>
        <p:spPr>
          <a:xfrm>
            <a:off x="900113" y="4797425"/>
            <a:ext cx="278606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arrive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6393" name="直接连接符 16392"/>
          <p:cNvSpPr/>
          <p:nvPr/>
        </p:nvSpPr>
        <p:spPr>
          <a:xfrm flipV="1">
            <a:off x="2124075" y="4868863"/>
            <a:ext cx="433388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4" name="直接连接符 16393"/>
          <p:cNvSpPr/>
          <p:nvPr/>
        </p:nvSpPr>
        <p:spPr>
          <a:xfrm>
            <a:off x="2124075" y="5229225"/>
            <a:ext cx="43180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5" name="文本框 16394"/>
          <p:cNvSpPr txBox="1"/>
          <p:nvPr/>
        </p:nvSpPr>
        <p:spPr>
          <a:xfrm>
            <a:off x="2555875" y="4581525"/>
            <a:ext cx="3463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</a:rPr>
              <a:t>at  </a:t>
            </a:r>
            <a:r>
              <a:rPr lang="zh-CN" altLang="en-US" sz="2000" dirty="0">
                <a:latin typeface="Arial" panose="020B0604020202020204" pitchFamily="34" charset="0"/>
              </a:rPr>
              <a:t>到达小地方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16396" name="文本框 16395"/>
          <p:cNvSpPr txBox="1"/>
          <p:nvPr/>
        </p:nvSpPr>
        <p:spPr>
          <a:xfrm>
            <a:off x="2555875" y="5157788"/>
            <a:ext cx="18669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in</a:t>
            </a:r>
            <a:r>
              <a:rPr lang="zh-CN" altLang="en-US" dirty="0">
                <a:latin typeface="Arial" panose="020B0604020202020204" pitchFamily="34" charset="0"/>
              </a:rPr>
              <a:t>  到达大地方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97" name="文本框 16396"/>
          <p:cNvSpPr txBox="1"/>
          <p:nvPr/>
        </p:nvSpPr>
        <p:spPr>
          <a:xfrm>
            <a:off x="1549400" y="6308725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9900FF"/>
                </a:solidFill>
                <a:latin typeface="Arial" panose="020B0604020202020204" pitchFamily="34" charset="0"/>
              </a:rPr>
              <a:t>一半</a:t>
            </a:r>
            <a:endParaRPr lang="zh-CN" altLang="en-US" sz="2400" b="1" dirty="0">
              <a:solidFill>
                <a:srgbClr val="9900FF"/>
              </a:solidFill>
              <a:latin typeface="Arial" panose="020B0604020202020204" pitchFamily="34" charset="0"/>
            </a:endParaRPr>
          </a:p>
        </p:txBody>
      </p:sp>
      <p:sp>
        <p:nvSpPr>
          <p:cNvPr id="16398" name="文本框 16397"/>
          <p:cNvSpPr txBox="1"/>
          <p:nvPr/>
        </p:nvSpPr>
        <p:spPr>
          <a:xfrm>
            <a:off x="2339975" y="6237288"/>
            <a:ext cx="2406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9900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过，超过</a:t>
            </a:r>
            <a:endParaRPr lang="zh-CN" altLang="en-US" sz="2400" b="1" dirty="0">
              <a:solidFill>
                <a:srgbClr val="9900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399" name="椭圆形标注 16398"/>
          <p:cNvSpPr/>
          <p:nvPr/>
        </p:nvSpPr>
        <p:spPr>
          <a:xfrm>
            <a:off x="6877050" y="4797425"/>
            <a:ext cx="2303463" cy="12954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bg2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pPr algn="ctr"/>
            <a:r>
              <a:rPr lang="zh-CN" altLang="en-US" dirty="0">
                <a:latin typeface="Arial" panose="020B0604020202020204" pitchFamily="34" charset="0"/>
              </a:rPr>
              <a:t>你能总结以前学过</a:t>
            </a:r>
            <a:endParaRPr lang="zh-CN" altLang="en-US" dirty="0">
              <a:latin typeface="Arial" panose="020B0604020202020204" pitchFamily="34" charset="0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</a:rPr>
              <a:t>的时间表达法吗？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/>
      <p:bldP spid="16392" grpId="0" bldLvl="0"/>
      <p:bldP spid="16395" grpId="0" bldLvl="0"/>
      <p:bldP spid="16396" grpId="0" bldLvl="0"/>
      <p:bldP spid="16397" grpId="0" bldLvl="0"/>
      <p:bldP spid="16398" grpId="0" bldLvl="0"/>
      <p:bldP spid="1639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539750" y="1125538"/>
            <a:ext cx="8229600" cy="993775"/>
          </a:xfrm>
        </p:spPr>
        <p:txBody>
          <a:bodyPr anchor="ctr" anchorCtr="0"/>
          <a:p>
            <a:r>
              <a:rPr lang="en-US" altLang="zh-CN" sz="4800" b="1"/>
              <a:t>Will</a:t>
            </a:r>
            <a:br>
              <a:rPr lang="en-US" altLang="zh-CN" sz="4800" b="1"/>
            </a:br>
            <a:endParaRPr lang="en-US" altLang="zh-CN" sz="4800" b="1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539750" y="1844675"/>
            <a:ext cx="8147050" cy="4281488"/>
          </a:xfrm>
        </p:spPr>
        <p:txBody>
          <a:bodyPr/>
          <a:p>
            <a:pPr>
              <a:buNone/>
            </a:pPr>
            <a:r>
              <a:rPr lang="zh-CN" altLang="en-US" sz="4400" b="1" dirty="0"/>
              <a:t>将要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/>
              <a:t>He </a:t>
            </a:r>
            <a:r>
              <a:rPr lang="en-US" altLang="zh-CN" sz="4400">
                <a:solidFill>
                  <a:srgbClr val="CC0099"/>
                </a:solidFill>
              </a:rPr>
              <a:t>will </a:t>
            </a:r>
            <a:r>
              <a:rPr lang="en-US" altLang="zh-CN" sz="4400"/>
              <a:t>go home</a:t>
            </a:r>
            <a:r>
              <a:rPr lang="en-US" altLang="zh-CN" sz="4400">
                <a:solidFill>
                  <a:srgbClr val="0000FF"/>
                </a:solidFill>
              </a:rPr>
              <a:t> on </a:t>
            </a:r>
            <a:r>
              <a:rPr lang="en-US" altLang="zh-CN" sz="4400"/>
              <a:t>June 25</a:t>
            </a:r>
            <a:endParaRPr lang="en-US" altLang="zh-CN" sz="4400"/>
          </a:p>
          <a:p>
            <a:pPr>
              <a:buNone/>
            </a:pPr>
            <a:r>
              <a:rPr lang="zh-CN" altLang="en-US" sz="4400" dirty="0"/>
              <a:t>他</a:t>
            </a:r>
            <a:r>
              <a:rPr lang="zh-CN" altLang="en-US" sz="4400" dirty="0">
                <a:solidFill>
                  <a:srgbClr val="CC0099"/>
                </a:solidFill>
              </a:rPr>
              <a:t>将要</a:t>
            </a:r>
            <a:r>
              <a:rPr lang="zh-CN" altLang="en-US" sz="4400" dirty="0"/>
              <a:t>在六月</a:t>
            </a:r>
            <a:r>
              <a:rPr lang="en-US" altLang="zh-CN" sz="4400"/>
              <a:t>25</a:t>
            </a:r>
            <a:r>
              <a:rPr lang="zh-CN" altLang="en-US" sz="4400" dirty="0"/>
              <a:t>日回家</a:t>
            </a:r>
            <a:r>
              <a:rPr lang="en-US" altLang="zh-CN" sz="4400"/>
              <a:t>.</a:t>
            </a:r>
            <a:endParaRPr lang="en-US" altLang="zh-CN" sz="4400"/>
          </a:p>
          <a:p>
            <a:pPr>
              <a:buNone/>
            </a:pPr>
            <a:r>
              <a:rPr lang="en-US" altLang="zh-CN" sz="4400"/>
              <a:t> </a:t>
            </a:r>
            <a:endParaRPr lang="en-US" altLang="zh-CN" sz="4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en-US" dirty="0"/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sz="4400"/>
              <a:t>September 1    </a:t>
            </a:r>
            <a:endParaRPr lang="en-US" altLang="zh-CN" sz="4400"/>
          </a:p>
          <a:p>
            <a:pPr>
              <a:buNone/>
            </a:pPr>
            <a:r>
              <a:rPr lang="zh-CN" altLang="en-US" sz="4400" dirty="0"/>
              <a:t>写成和读成： </a:t>
            </a:r>
            <a:r>
              <a:rPr lang="en-US" altLang="zh-CN" sz="4400"/>
              <a:t>September  </a:t>
            </a:r>
            <a:r>
              <a:rPr lang="en-US" altLang="zh-CN" sz="4400">
                <a:solidFill>
                  <a:srgbClr val="FF3300"/>
                </a:solidFill>
              </a:rPr>
              <a:t>first </a:t>
            </a:r>
            <a:endParaRPr lang="en-US" altLang="zh-CN" sz="4400">
              <a:solidFill>
                <a:srgbClr val="FF3300"/>
              </a:solidFill>
            </a:endParaRPr>
          </a:p>
          <a:p>
            <a:pPr>
              <a:buNone/>
            </a:pPr>
            <a:endParaRPr lang="en-US" altLang="zh-CN" sz="4400"/>
          </a:p>
          <a:p>
            <a:pPr>
              <a:buNone/>
            </a:pPr>
            <a:r>
              <a:rPr lang="en-US" altLang="zh-CN" sz="4400"/>
              <a:t>June 25  </a:t>
            </a:r>
            <a:endParaRPr lang="en-US" altLang="zh-CN" sz="4400"/>
          </a:p>
          <a:p>
            <a:pPr>
              <a:buNone/>
            </a:pPr>
            <a:r>
              <a:rPr lang="zh-CN" altLang="en-US" sz="4400" dirty="0"/>
              <a:t>写成和读成：  </a:t>
            </a:r>
            <a:r>
              <a:rPr lang="en-US" altLang="zh-CN" sz="4400"/>
              <a:t>June twenty-</a:t>
            </a:r>
            <a:r>
              <a:rPr lang="en-US" altLang="zh-CN" sz="4400">
                <a:solidFill>
                  <a:srgbClr val="FF3300"/>
                </a:solidFill>
              </a:rPr>
              <a:t>fifth</a:t>
            </a:r>
            <a:endParaRPr lang="en-US" altLang="zh-CN" sz="4400">
              <a:solidFill>
                <a:srgbClr val="FF3300"/>
              </a:solidFill>
            </a:endParaRPr>
          </a:p>
          <a:p>
            <a:endParaRPr lang="zh-CN" altLang="en-US" dirty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粉色炫彩弧线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淡雅米老鼠模板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多彩简约报告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心心相印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3391</Words>
  <Application>WPS 演示</Application>
  <PresentationFormat>在屏幕上显示</PresentationFormat>
  <Paragraphs>197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粉色炫彩弧线模板</vt:lpstr>
      <vt:lpstr>淡雅米老鼠模板</vt:lpstr>
      <vt:lpstr>多彩简约报告模板</vt:lpstr>
      <vt:lpstr>心心相印</vt:lpstr>
      <vt:lpstr>自定义设计方案</vt:lpstr>
      <vt:lpstr>新学期新要求：</vt:lpstr>
      <vt:lpstr>PowerPoint 演示文稿</vt:lpstr>
      <vt:lpstr>检查作业情况： </vt:lpstr>
      <vt:lpstr>PowerPoint 演示文稿</vt:lpstr>
      <vt:lpstr>Lesson 1</vt:lpstr>
      <vt:lpstr> New  words:</vt:lpstr>
      <vt:lpstr>重点句子：</vt:lpstr>
      <vt:lpstr>Will </vt:lpstr>
      <vt:lpstr>PowerPoint 演示文稿</vt:lpstr>
      <vt:lpstr>时间介词： </vt:lpstr>
      <vt:lpstr>PowerPoint 演示文稿</vt:lpstr>
      <vt:lpstr>用刚刚学过的时间表达方式读出下列时间：</vt:lpstr>
      <vt:lpstr>看，看见：</vt:lpstr>
      <vt:lpstr>PowerPoint 演示文稿</vt:lpstr>
      <vt:lpstr>PowerPoint 演示文稿</vt:lpstr>
      <vt:lpstr>PowerPoint 演示文稿</vt:lpstr>
      <vt:lpstr>Let's do it !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21</cp:revision>
  <dcterms:created xsi:type="dcterms:W3CDTF">2012-06-06T01:30:00Z</dcterms:created>
  <dcterms:modified xsi:type="dcterms:W3CDTF">2023-09-30T11:38:16Z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BBD8589804A04201AA6AA1C8E561B687_13</vt:lpwstr>
  </property>
</Properties>
</file>