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1"/>
  </p:notesMasterIdLst>
  <p:sldIdLst>
    <p:sldId id="256" r:id="rId4"/>
    <p:sldId id="273" r:id="rId5"/>
    <p:sldId id="274" r:id="rId6"/>
    <p:sldId id="275" r:id="rId7"/>
    <p:sldId id="276" r:id="rId8"/>
    <p:sldId id="277" r:id="rId9"/>
    <p:sldId id="278" r:id="rId10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307" r:id="rId23"/>
    <p:sldId id="290" r:id="rId24"/>
    <p:sldId id="291" r:id="rId25"/>
    <p:sldId id="308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4" r:id="rId38"/>
    <p:sldId id="323" r:id="rId39"/>
  </p:sldIdLst>
  <p:sldSz cx="9144000" cy="6858000" type="screen4x3"/>
  <p:notesSz cx="6858000" cy="9144000"/>
  <p:custDataLst>
    <p:tags r:id="rId4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00FF"/>
    <a:srgbClr val="0099CC"/>
    <a:srgbClr val="00CCFF"/>
    <a:srgbClr val="FF66CC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50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1512" y="96"/>
      </p:cViewPr>
      <p:guideLst>
        <p:guide orient="horz" pos="2159"/>
        <p:guide pos="28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4" name="幻灯片图像占位符 532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5325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6867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7891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8915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1219200" rtl="0" eaLnBrk="1" fontAlgn="base" latinLnBrk="0" hangingPunct="1">
              <a:lnSpc>
                <a:spcPct val="100000"/>
              </a:lnSpc>
              <a:spcBef>
                <a:spcPts val="125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algn="ctr" defTabSz="1219200" rtl="0" fontAlgn="base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fontAlgn="base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fontAlgn="base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fontAlgn="base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fontAlgn="base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fontAlgn="base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6" name="文本框 1"/>
          <p:cNvSpPr txBox="1"/>
          <p:nvPr/>
        </p:nvSpPr>
        <p:spPr>
          <a:xfrm>
            <a:off x="6350" y="4202113"/>
            <a:ext cx="9102725" cy="13112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>
            <a:spAutoFit/>
          </a:bodyPr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1027" name="标题 1"/>
          <p:cNvSpPr>
            <a:spLocks noGrp="1"/>
          </p:cNvSpPr>
          <p:nvPr/>
        </p:nvSpPr>
        <p:spPr>
          <a:xfrm>
            <a:off x="2808288" y="4202113"/>
            <a:ext cx="391795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敬业与乐业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2795588" y="4975225"/>
            <a:ext cx="3524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96257"/>
          <p:cNvSpPr txBox="1"/>
          <p:nvPr/>
        </p:nvSpPr>
        <p:spPr>
          <a:xfrm>
            <a:off x="2901950" y="1135063"/>
            <a:ext cx="33369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1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议论文三要素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6259" name="文本框 96258"/>
          <p:cNvSpPr txBox="1"/>
          <p:nvPr/>
        </p:nvSpPr>
        <p:spPr>
          <a:xfrm>
            <a:off x="1268413" y="2366963"/>
            <a:ext cx="6605587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论点：作者的观点和看法。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论据：论述论点的依据。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论证：论据论述论点的过程和方法。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0244" name="图片 1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9363" y="5883275"/>
            <a:ext cx="984250" cy="688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97284"/>
          <p:cNvSpPr/>
          <p:nvPr/>
        </p:nvSpPr>
        <p:spPr>
          <a:xfrm>
            <a:off x="511175" y="2328863"/>
            <a:ext cx="7940675" cy="2430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旁</a:t>
            </a:r>
            <a:r>
              <a:rPr lang="zh-CN" altLang="en-US" sz="3800" b="1" dirty="0">
                <a:latin typeface="黑体" panose="02010609060101010101" pitchFamily="49" charset="-122"/>
                <a:ea typeface="黑体" panose="02010609060101010101" pitchFamily="49" charset="-122"/>
              </a:rPr>
              <a:t>骛</a:t>
            </a:r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   解</a:t>
            </a:r>
            <a:r>
              <a:rPr lang="zh-CN" altLang="en-US" sz="3800" b="1" dirty="0">
                <a:latin typeface="黑体" panose="02010609060101010101" pitchFamily="49" charset="-122"/>
                <a:ea typeface="黑体" panose="02010609060101010101" pitchFamily="49" charset="-122"/>
              </a:rPr>
              <a:t>剖</a:t>
            </a:r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800" b="1" dirty="0">
                <a:latin typeface="黑体" panose="02010609060101010101" pitchFamily="49" charset="-122"/>
                <a:ea typeface="黑体" panose="02010609060101010101" pitchFamily="49" charset="-122"/>
              </a:rPr>
              <a:t>亵渎</a:t>
            </a:r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   强</a:t>
            </a:r>
            <a:r>
              <a:rPr lang="zh-CN" altLang="en-US" sz="3800" b="1" dirty="0">
                <a:latin typeface="黑体" panose="02010609060101010101" pitchFamily="49" charset="-122"/>
                <a:ea typeface="黑体" panose="02010609060101010101" pitchFamily="49" charset="-122"/>
              </a:rPr>
              <a:t>聒</a:t>
            </a:r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800" b="1" dirty="0">
                <a:latin typeface="黑体" panose="02010609060101010101" pitchFamily="49" charset="-122"/>
                <a:ea typeface="黑体" panose="02010609060101010101" pitchFamily="49" charset="-122"/>
              </a:rPr>
              <a:t>骈</a:t>
            </a:r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进   </a:t>
            </a:r>
            <a:endParaRPr lang="zh-CN" altLang="en-US" sz="3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800" b="1" dirty="0">
                <a:latin typeface="黑体" panose="02010609060101010101" pitchFamily="49" charset="-122"/>
                <a:ea typeface="黑体" panose="02010609060101010101" pitchFamily="49" charset="-122"/>
              </a:rPr>
              <a:t>佝偻</a:t>
            </a:r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   教</a:t>
            </a:r>
            <a:r>
              <a:rPr lang="zh-CN" altLang="en-US" sz="3800" b="1" dirty="0">
                <a:latin typeface="黑体" panose="02010609060101010101" pitchFamily="49" charset="-122"/>
                <a:ea typeface="黑体" panose="02010609060101010101" pitchFamily="49" charset="-122"/>
              </a:rPr>
              <a:t>诲</a:t>
            </a:r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800" b="1" dirty="0">
                <a:latin typeface="黑体" panose="02010609060101010101" pitchFamily="49" charset="-122"/>
                <a:ea typeface="黑体" panose="02010609060101010101" pitchFamily="49" charset="-122"/>
              </a:rPr>
              <a:t>禅</a:t>
            </a:r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师   容</a:t>
            </a:r>
            <a:r>
              <a:rPr lang="zh-CN" altLang="en-US" sz="3800" b="1" dirty="0">
                <a:latin typeface="黑体" panose="02010609060101010101" pitchFamily="49" charset="-122"/>
                <a:ea typeface="黑体" panose="02010609060101010101" pitchFamily="49" charset="-122"/>
              </a:rPr>
              <a:t>赦</a:t>
            </a:r>
            <a:r>
              <a:rPr lang="zh-CN" altLang="en-US" sz="3800" dirty="0">
                <a:latin typeface="黑体" panose="02010609060101010101" pitchFamily="49" charset="-122"/>
                <a:ea typeface="黑体" panose="02010609060101010101" pitchFamily="49" charset="-122"/>
              </a:rPr>
              <a:t>   承</a:t>
            </a:r>
            <a:r>
              <a:rPr lang="zh-CN" altLang="en-US" sz="3800" b="1" dirty="0">
                <a:latin typeface="黑体" panose="02010609060101010101" pitchFamily="49" charset="-122"/>
                <a:ea typeface="黑体" panose="02010609060101010101" pitchFamily="49" charset="-122"/>
              </a:rPr>
              <a:t>蜩</a:t>
            </a:r>
            <a:endParaRPr lang="zh-CN" altLang="en-US" sz="3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7286" name="文本框 97285"/>
          <p:cNvSpPr txBox="1"/>
          <p:nvPr/>
        </p:nvSpPr>
        <p:spPr>
          <a:xfrm>
            <a:off x="1030288" y="1749425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wù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7287" name="文本框 97286"/>
          <p:cNvSpPr txBox="1"/>
          <p:nvPr/>
        </p:nvSpPr>
        <p:spPr>
          <a:xfrm>
            <a:off x="2633663" y="1749425"/>
            <a:ext cx="79851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pōu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7288" name="文本框 97287"/>
          <p:cNvSpPr txBox="1"/>
          <p:nvPr/>
        </p:nvSpPr>
        <p:spPr>
          <a:xfrm>
            <a:off x="3751263" y="1749425"/>
            <a:ext cx="14398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xiè dú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7289" name="文本框 97288"/>
          <p:cNvSpPr txBox="1"/>
          <p:nvPr/>
        </p:nvSpPr>
        <p:spPr>
          <a:xfrm>
            <a:off x="6003925" y="1754188"/>
            <a:ext cx="79851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guō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7290" name="文本框 97289"/>
          <p:cNvSpPr txBox="1"/>
          <p:nvPr/>
        </p:nvSpPr>
        <p:spPr>
          <a:xfrm>
            <a:off x="7177088" y="1754188"/>
            <a:ext cx="10033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pián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7291" name="文本框 97290"/>
          <p:cNvSpPr txBox="1"/>
          <p:nvPr/>
        </p:nvSpPr>
        <p:spPr>
          <a:xfrm>
            <a:off x="454025" y="3541713"/>
            <a:ext cx="16240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gōu lóu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7292" name="文本框 97291"/>
          <p:cNvSpPr txBox="1"/>
          <p:nvPr/>
        </p:nvSpPr>
        <p:spPr>
          <a:xfrm>
            <a:off x="2633663" y="3541713"/>
            <a:ext cx="798512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huì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7293" name="文本框 97292"/>
          <p:cNvSpPr txBox="1"/>
          <p:nvPr/>
        </p:nvSpPr>
        <p:spPr>
          <a:xfrm>
            <a:off x="3846513" y="3546475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chán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7294" name="文本框 97293"/>
          <p:cNvSpPr txBox="1"/>
          <p:nvPr/>
        </p:nvSpPr>
        <p:spPr>
          <a:xfrm>
            <a:off x="6003925" y="3546475"/>
            <a:ext cx="7985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shè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7295" name="文本框 97294"/>
          <p:cNvSpPr txBox="1"/>
          <p:nvPr/>
        </p:nvSpPr>
        <p:spPr>
          <a:xfrm>
            <a:off x="7518400" y="3546475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tiáo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1277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11278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7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7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97286" grpId="0"/>
      <p:bldP spid="97287" grpId="0"/>
      <p:bldP spid="97288" grpId="0"/>
      <p:bldP spid="97289" grpId="0"/>
      <p:bldP spid="97290" grpId="0"/>
      <p:bldP spid="97291" grpId="0"/>
      <p:bldP spid="97292" grpId="0"/>
      <p:bldP spid="97293" grpId="0"/>
      <p:bldP spid="97294" grpId="0"/>
      <p:bldP spid="972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矩形 98305"/>
          <p:cNvSpPr/>
          <p:nvPr/>
        </p:nvSpPr>
        <p:spPr>
          <a:xfrm>
            <a:off x="561975" y="1417638"/>
            <a:ext cx="8089900" cy="4484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专心于学业，与朋友和睦相处（        ）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不顾上下文，孤立截取其中一段或一句（       ）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比喻最好的或独一无二的方法 （         ）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道理极容易明白       （         ）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唠唠叨叨说个没完     （         ）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语言和行为相照应     （         ）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98307" name="文本框 98306"/>
          <p:cNvSpPr txBox="1"/>
          <p:nvPr/>
        </p:nvSpPr>
        <p:spPr>
          <a:xfrm>
            <a:off x="5557838" y="164623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敬业乐群</a:t>
            </a:r>
            <a:endParaRPr lang="zh-CN" altLang="en-US" sz="2800" b="1" dirty="0">
              <a:solidFill>
                <a:srgbClr val="FF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8308" name="文本框 98307"/>
          <p:cNvSpPr txBox="1"/>
          <p:nvPr/>
        </p:nvSpPr>
        <p:spPr>
          <a:xfrm>
            <a:off x="6919913" y="238601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断章取义</a:t>
            </a:r>
            <a:endParaRPr lang="zh-CN" altLang="en-US" sz="2800" b="1" dirty="0">
              <a:solidFill>
                <a:srgbClr val="FF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8309" name="文本框 98308"/>
          <p:cNvSpPr txBox="1"/>
          <p:nvPr/>
        </p:nvSpPr>
        <p:spPr>
          <a:xfrm>
            <a:off x="5803900" y="3133725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不二法门</a:t>
            </a:r>
            <a:endParaRPr lang="zh-CN" altLang="en-US" sz="2800" b="1" dirty="0">
              <a:solidFill>
                <a:srgbClr val="FF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8310" name="文本框 98309"/>
          <p:cNvSpPr txBox="1"/>
          <p:nvPr/>
        </p:nvSpPr>
        <p:spPr>
          <a:xfrm>
            <a:off x="4694238" y="38354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理至易明</a:t>
            </a:r>
            <a:endParaRPr lang="zh-CN" altLang="en-US" sz="2800" b="1" dirty="0">
              <a:solidFill>
                <a:srgbClr val="FF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8311" name="文本框 98310"/>
          <p:cNvSpPr txBox="1"/>
          <p:nvPr/>
        </p:nvSpPr>
        <p:spPr>
          <a:xfrm>
            <a:off x="4713288" y="455295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强聒不舍</a:t>
            </a:r>
            <a:endParaRPr lang="zh-CN" altLang="en-US" sz="2800" b="1" dirty="0">
              <a:solidFill>
                <a:srgbClr val="FF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8312" name="文本框 98311"/>
          <p:cNvSpPr txBox="1"/>
          <p:nvPr/>
        </p:nvSpPr>
        <p:spPr>
          <a:xfrm>
            <a:off x="4694238" y="527526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言行相顾</a:t>
            </a:r>
            <a:endParaRPr lang="zh-CN" altLang="en-US" sz="2800" b="1" dirty="0">
              <a:solidFill>
                <a:srgbClr val="FF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297" name="文本框 1"/>
          <p:cNvSpPr txBox="1"/>
          <p:nvPr/>
        </p:nvSpPr>
        <p:spPr>
          <a:xfrm>
            <a:off x="376238" y="835025"/>
            <a:ext cx="5081587" cy="582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根据句意说出相应的词语：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8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98307" grpId="0"/>
      <p:bldP spid="98308" grpId="0"/>
      <p:bldP spid="98309" grpId="0"/>
      <p:bldP spid="98310" grpId="0"/>
      <p:bldP spid="98311" grpId="0"/>
      <p:bldP spid="983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99332"/>
          <p:cNvSpPr/>
          <p:nvPr/>
        </p:nvSpPr>
        <p:spPr>
          <a:xfrm>
            <a:off x="584200" y="1638300"/>
            <a:ext cx="5594350" cy="3581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8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朗读课文 整体感知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</a:rPr>
              <a:t>找出本文的中心论点。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2.</a:t>
            </a:r>
            <a:r>
              <a:rPr lang="zh-CN" altLang="en-US" sz="3000" b="1" dirty="0">
                <a:latin typeface="宋体" panose="02010600030101010101" pitchFamily="2" charset="-122"/>
              </a:rPr>
              <a:t>作者先后谈论了哪几个问题？</a:t>
            </a:r>
            <a:endParaRPr lang="en-US" altLang="zh-CN" sz="3000" b="1" dirty="0">
              <a:latin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</a:rPr>
              <a:t>理清文章思路和论证过程。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pic>
        <p:nvPicPr>
          <p:cNvPr id="18434" name="图片 99333" descr="PE01561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8550" y="3459163"/>
            <a:ext cx="2286000" cy="15160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6" name="组合 99334"/>
          <p:cNvGrpSpPr/>
          <p:nvPr/>
        </p:nvGrpSpPr>
        <p:grpSpPr>
          <a:xfrm>
            <a:off x="47625" y="382588"/>
            <a:ext cx="2319338" cy="700087"/>
            <a:chOff x="138" y="461"/>
            <a:chExt cx="1461" cy="441"/>
          </a:xfrm>
        </p:grpSpPr>
        <p:pic>
          <p:nvPicPr>
            <p:cNvPr id="13317" name="图片 99335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8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文本框 100353"/>
          <p:cNvSpPr txBox="1"/>
          <p:nvPr/>
        </p:nvSpPr>
        <p:spPr>
          <a:xfrm>
            <a:off x="468313" y="838200"/>
            <a:ext cx="3683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本文的中心论点：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355" name="文本框 100354"/>
          <p:cNvSpPr txBox="1"/>
          <p:nvPr/>
        </p:nvSpPr>
        <p:spPr>
          <a:xfrm>
            <a:off x="468313" y="1495425"/>
            <a:ext cx="8102600" cy="1290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我确信“敬业乐业”四个字，是人类生活的不二法门。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00356" name="矩形 100355"/>
          <p:cNvSpPr/>
          <p:nvPr/>
        </p:nvSpPr>
        <p:spPr>
          <a:xfrm>
            <a:off x="468313" y="3179763"/>
            <a:ext cx="7678737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围绕这个观点，作者先后谈论的问题：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357" name="文本框 100356"/>
          <p:cNvSpPr txBox="1"/>
          <p:nvPr/>
        </p:nvSpPr>
        <p:spPr>
          <a:xfrm>
            <a:off x="1187450" y="3922713"/>
            <a:ext cx="45720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3000" b="1" dirty="0">
                <a:latin typeface="宋体" panose="02010600030101010101" pitchFamily="2" charset="-122"/>
              </a:rPr>
              <a:t>①</a:t>
            </a:r>
            <a:r>
              <a:rPr lang="zh-CN" altLang="en-US" sz="3000" b="1" dirty="0">
                <a:latin typeface="宋体" panose="02010600030101010101" pitchFamily="2" charset="-122"/>
              </a:rPr>
              <a:t>有业之必要。（</a:t>
            </a:r>
            <a:r>
              <a:rPr lang="en-US" altLang="zh-CN" sz="3000" b="1" dirty="0">
                <a:latin typeface="宋体" panose="02010600030101010101" pitchFamily="2" charset="-122"/>
              </a:rPr>
              <a:t>2—5</a:t>
            </a:r>
            <a:r>
              <a:rPr lang="zh-CN" altLang="en-US" sz="3000" b="1" dirty="0">
                <a:latin typeface="宋体" panose="02010600030101010101" pitchFamily="2" charset="-122"/>
              </a:rPr>
              <a:t>）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00358" name="文本框 100357"/>
          <p:cNvSpPr txBox="1"/>
          <p:nvPr/>
        </p:nvSpPr>
        <p:spPr>
          <a:xfrm>
            <a:off x="1187450" y="4638675"/>
            <a:ext cx="4443413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3000" b="1" dirty="0">
                <a:latin typeface="宋体" panose="02010600030101010101" pitchFamily="2" charset="-122"/>
              </a:rPr>
              <a:t>②</a:t>
            </a:r>
            <a:r>
              <a:rPr lang="zh-CN" altLang="en-US" sz="3000" b="1" dirty="0">
                <a:latin typeface="宋体" panose="02010600030101010101" pitchFamily="2" charset="-122"/>
              </a:rPr>
              <a:t>论述要敬业。（</a:t>
            </a:r>
            <a:r>
              <a:rPr lang="en-US" altLang="zh-CN" sz="3000" b="1" dirty="0">
                <a:latin typeface="宋体" panose="02010600030101010101" pitchFamily="2" charset="-122"/>
              </a:rPr>
              <a:t>6—7</a:t>
            </a:r>
            <a:r>
              <a:rPr lang="zh-CN" altLang="en-US" sz="3000" b="1" dirty="0">
                <a:latin typeface="宋体" panose="02010600030101010101" pitchFamily="2" charset="-122"/>
              </a:rPr>
              <a:t>）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00359" name="文本框 100358"/>
          <p:cNvSpPr txBox="1"/>
          <p:nvPr/>
        </p:nvSpPr>
        <p:spPr>
          <a:xfrm>
            <a:off x="1187450" y="5338763"/>
            <a:ext cx="4002088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en-US" sz="3000" b="1" dirty="0">
                <a:latin typeface="宋体" panose="02010600030101010101" pitchFamily="2" charset="-122"/>
              </a:rPr>
              <a:t>③</a:t>
            </a:r>
            <a:r>
              <a:rPr lang="zh-CN" altLang="en-US" sz="3000" b="1" dirty="0">
                <a:latin typeface="宋体" panose="02010600030101010101" pitchFamily="2" charset="-122"/>
              </a:rPr>
              <a:t>论述要乐业。（</a:t>
            </a:r>
            <a:r>
              <a:rPr lang="en-US" altLang="zh-CN" sz="3000" b="1" dirty="0">
                <a:latin typeface="宋体" panose="02010600030101010101" pitchFamily="2" charset="-122"/>
              </a:rPr>
              <a:t>8</a:t>
            </a:r>
            <a:r>
              <a:rPr lang="zh-CN" altLang="en-US" sz="3000" b="1" dirty="0">
                <a:latin typeface="宋体" panose="02010600030101010101" pitchFamily="2" charset="-122"/>
              </a:rPr>
              <a:t>）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0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0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  <p:bldP spid="100355" grpId="0"/>
      <p:bldP spid="100356" grpId="0"/>
      <p:bldP spid="100357" grpId="0"/>
      <p:bldP spid="100358" grpId="0"/>
      <p:bldP spid="1003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矩形 101377"/>
          <p:cNvSpPr/>
          <p:nvPr/>
        </p:nvSpPr>
        <p:spPr>
          <a:xfrm>
            <a:off x="441325" y="854075"/>
            <a:ext cx="38798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全文的基本结构：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379" name="左大括号 101378"/>
          <p:cNvSpPr/>
          <p:nvPr/>
        </p:nvSpPr>
        <p:spPr>
          <a:xfrm>
            <a:off x="1025525" y="1878013"/>
            <a:ext cx="285750" cy="3856038"/>
          </a:xfrm>
          <a:prstGeom prst="leftBrace">
            <a:avLst>
              <a:gd name="adj1" fmla="val 51491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380" name="文本框 101379"/>
          <p:cNvSpPr txBox="1"/>
          <p:nvPr/>
        </p:nvSpPr>
        <p:spPr>
          <a:xfrm>
            <a:off x="1311275" y="1797050"/>
            <a:ext cx="293846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提出问题（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1381" name="文本框 101380"/>
          <p:cNvSpPr txBox="1"/>
          <p:nvPr/>
        </p:nvSpPr>
        <p:spPr>
          <a:xfrm>
            <a:off x="1309688" y="3259138"/>
            <a:ext cx="353536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分析问题（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2—8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1382" name="文本框 101381"/>
          <p:cNvSpPr txBox="1"/>
          <p:nvPr/>
        </p:nvSpPr>
        <p:spPr>
          <a:xfrm>
            <a:off x="1309688" y="4708525"/>
            <a:ext cx="301148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解决问题（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9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01386" name="文本框 101385"/>
          <p:cNvSpPr txBox="1"/>
          <p:nvPr/>
        </p:nvSpPr>
        <p:spPr>
          <a:xfrm>
            <a:off x="2163763" y="2374900"/>
            <a:ext cx="56165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揭示全文论述的中心</a:t>
            </a:r>
            <a:r>
              <a:rPr lang="en-US" altLang="zh-CN" sz="2800" b="1" dirty="0">
                <a:latin typeface="宋体" panose="02010600030101010101" pitchFamily="2" charset="-122"/>
              </a:rPr>
              <a:t>—</a:t>
            </a:r>
            <a:r>
              <a:rPr lang="zh-CN" altLang="en-US" sz="2800" b="1" dirty="0">
                <a:latin typeface="宋体" panose="02010600030101010101" pitchFamily="2" charset="-122"/>
              </a:rPr>
              <a:t>敬业与乐业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01387" name="文本框 101386"/>
          <p:cNvSpPr txBox="1"/>
          <p:nvPr/>
        </p:nvSpPr>
        <p:spPr>
          <a:xfrm>
            <a:off x="2165350" y="3779838"/>
            <a:ext cx="54721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论述有业、敬业、乐业的重要性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01388" name="文本框 101387"/>
          <p:cNvSpPr txBox="1"/>
          <p:nvPr/>
        </p:nvSpPr>
        <p:spPr>
          <a:xfrm>
            <a:off x="2165350" y="5230813"/>
            <a:ext cx="49498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总结全文，勉励大家敬业乐业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01389" name="文本框 101388"/>
          <p:cNvSpPr txBox="1"/>
          <p:nvPr/>
        </p:nvSpPr>
        <p:spPr>
          <a:xfrm>
            <a:off x="7835900" y="1797050"/>
            <a:ext cx="630238" cy="39370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390" name="矩形 101389"/>
          <p:cNvSpPr/>
          <p:nvPr/>
        </p:nvSpPr>
        <p:spPr>
          <a:xfrm>
            <a:off x="447675" y="2908300"/>
            <a:ext cx="576263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敬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1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/>
      <p:bldP spid="101380" grpId="0"/>
      <p:bldP spid="101381" grpId="0"/>
      <p:bldP spid="101382" grpId="0"/>
      <p:bldP spid="101386" grpId="0"/>
      <p:bldP spid="101387" grpId="0"/>
      <p:bldP spid="101388" grpId="0"/>
      <p:bldP spid="101389" grpId="0" bldLvl="0" animBg="1"/>
      <p:bldP spid="1013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102404"/>
          <p:cNvSpPr/>
          <p:nvPr/>
        </p:nvSpPr>
        <p:spPr>
          <a:xfrm>
            <a:off x="366713" y="1611313"/>
            <a:ext cx="748823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仔细阅读课文思考：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）作者怎样阐述什么叫“敬”？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6" name="矩形 102405"/>
          <p:cNvSpPr/>
          <p:nvPr/>
        </p:nvSpPr>
        <p:spPr>
          <a:xfrm>
            <a:off x="539750" y="3473450"/>
            <a:ext cx="80645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“凡做一件事，便忠于一件事，将全副精力集中到这事上头，一点不旁骛，便是敬。”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88" name="图片 102406" descr="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4888" y="1087438"/>
            <a:ext cx="1176337" cy="1069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9" name="组合 102407"/>
          <p:cNvGrpSpPr/>
          <p:nvPr/>
        </p:nvGrpSpPr>
        <p:grpSpPr>
          <a:xfrm>
            <a:off x="65088" y="387350"/>
            <a:ext cx="2319337" cy="700088"/>
            <a:chOff x="138" y="461"/>
            <a:chExt cx="1461" cy="441"/>
          </a:xfrm>
        </p:grpSpPr>
        <p:pic>
          <p:nvPicPr>
            <p:cNvPr id="16390" name="图片 10240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1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细读感悟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03426" descr="dfg3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692150"/>
            <a:ext cx="1603375" cy="173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矩形 103425"/>
          <p:cNvSpPr/>
          <p:nvPr/>
        </p:nvSpPr>
        <p:spPr>
          <a:xfrm>
            <a:off x="1654175" y="1404938"/>
            <a:ext cx="3889375" cy="631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什么是“敬业”？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428" name="文本框 103427"/>
          <p:cNvSpPr txBox="1"/>
          <p:nvPr/>
        </p:nvSpPr>
        <p:spPr>
          <a:xfrm>
            <a:off x="1997075" y="2535238"/>
            <a:ext cx="5149850" cy="1106487"/>
          </a:xfrm>
          <a:prstGeom prst="rect">
            <a:avLst/>
          </a:prstGeom>
          <a:gradFill rotWithShape="1">
            <a:gsLst>
              <a:gs pos="0">
                <a:srgbClr val="FBFB11">
                  <a:alpha val="57999"/>
                </a:srgbClr>
              </a:gs>
              <a:gs pos="100000">
                <a:srgbClr val="838309"/>
              </a:gs>
            </a:gsLst>
            <a:lin ang="3600000"/>
            <a:tileRect/>
          </a:gradFill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主一无适便是敬。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 algn="r">
              <a:lnSpc>
                <a:spcPct val="11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--</a:t>
            </a:r>
            <a:r>
              <a:rPr lang="zh-CN" altLang="en-US" sz="3000" b="1" dirty="0">
                <a:latin typeface="宋体" panose="02010600030101010101" pitchFamily="2" charset="-122"/>
              </a:rPr>
              <a:t>朱熹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22532" name="矩形 103428"/>
          <p:cNvSpPr/>
          <p:nvPr/>
        </p:nvSpPr>
        <p:spPr>
          <a:xfrm>
            <a:off x="554038" y="3987800"/>
            <a:ext cx="8035925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    因自己的才能、境地，做一种劳作做到圆满，便是天地间第一等人。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 bldLvl="0" animBg="1"/>
      <p:bldP spid="225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文本框 104449"/>
          <p:cNvSpPr txBox="1"/>
          <p:nvPr/>
        </p:nvSpPr>
        <p:spPr>
          <a:xfrm>
            <a:off x="285750" y="2044700"/>
            <a:ext cx="8328025" cy="355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先</a:t>
            </a:r>
            <a:r>
              <a:rPr lang="zh-CN" altLang="en-US" sz="30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引用《庄子》中的语句</a:t>
            </a:r>
            <a:r>
              <a:rPr lang="zh-CN" altLang="en-US" sz="3000" b="1" dirty="0">
                <a:latin typeface="宋体" panose="02010600030101010101" pitchFamily="2" charset="-122"/>
              </a:rPr>
              <a:t>并作阐述，再</a:t>
            </a:r>
            <a:r>
              <a:rPr lang="zh-CN" altLang="en-US" sz="30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举</a:t>
            </a:r>
            <a:r>
              <a:rPr lang="zh-CN" altLang="en-US" sz="3000" b="1" dirty="0">
                <a:latin typeface="宋体" panose="02010600030101010101" pitchFamily="2" charset="-122"/>
              </a:rPr>
              <a:t>木匠做成一张好桌子和当政治家的建设成一个共和国家，挑粪的把马桶收拾得干净，和当军人的打胜一支压境的敌军这</a:t>
            </a:r>
            <a:r>
              <a:rPr lang="zh-CN" altLang="en-US" sz="30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两组例子</a:t>
            </a:r>
            <a:r>
              <a:rPr lang="zh-CN" altLang="en-US" sz="3000" b="1" dirty="0">
                <a:latin typeface="宋体" panose="02010600030101010101" pitchFamily="2" charset="-122"/>
              </a:rPr>
              <a:t>，说明无论做什么都要丝毫不肯分心到事外</a:t>
            </a:r>
            <a:r>
              <a:rPr lang="zh-CN" altLang="en-US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（即“敬业”）</a:t>
            </a:r>
            <a:r>
              <a:rPr lang="zh-CN" altLang="en-US" sz="3000" b="1" dirty="0">
                <a:latin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8435" name="文本框 1"/>
          <p:cNvSpPr txBox="1"/>
          <p:nvPr/>
        </p:nvSpPr>
        <p:spPr>
          <a:xfrm>
            <a:off x="285750" y="1173163"/>
            <a:ext cx="7329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）如何论述怎样才能做到“敬业”？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450">
                                            <p:txEl>
                                              <p:charRg st="0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04449"/>
          <p:cNvSpPr txBox="1"/>
          <p:nvPr/>
        </p:nvSpPr>
        <p:spPr>
          <a:xfrm>
            <a:off x="333375" y="1190625"/>
            <a:ext cx="8326438" cy="4476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接着从</a:t>
            </a:r>
            <a:r>
              <a:rPr lang="zh-CN" altLang="en-US" sz="30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反面论述</a:t>
            </a:r>
            <a:r>
              <a:rPr lang="zh-CN" altLang="en-US" sz="3000" b="1" dirty="0">
                <a:latin typeface="宋体" panose="02010600030101010101" pitchFamily="2" charset="-122"/>
              </a:rPr>
              <a:t>一个人对于自己的职业不敬的害处，指出“敬业主义，于人生最为必要，又于人生最为有利”，并</a:t>
            </a:r>
            <a:r>
              <a:rPr lang="zh-CN" altLang="en-US" sz="30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引用庄子、孔子的名言</a:t>
            </a:r>
            <a:r>
              <a:rPr lang="zh-CN" altLang="en-US" sz="3000" b="1" dirty="0">
                <a:latin typeface="宋体" panose="02010600030101010101" pitchFamily="2" charset="-122"/>
              </a:rPr>
              <a:t>，进一步强调敬业的重要。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举例</a:t>
            </a:r>
            <a:r>
              <a:rPr lang="zh-CN" altLang="en-US" sz="3000" b="1" dirty="0">
                <a:latin typeface="宋体" panose="02010600030101010101" pitchFamily="2" charset="-122"/>
              </a:rPr>
              <a:t>和</a:t>
            </a:r>
            <a:r>
              <a:rPr lang="zh-CN" altLang="en-US" sz="30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引用</a:t>
            </a:r>
            <a:r>
              <a:rPr lang="zh-CN" altLang="en-US" sz="3000" b="1" dirty="0">
                <a:latin typeface="宋体" panose="02010600030101010101" pitchFamily="2" charset="-122"/>
              </a:rPr>
              <a:t>的自然结合使文章的说理立于不败之地。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9" name="文本框 88068"/>
          <p:cNvSpPr txBox="1"/>
          <p:nvPr/>
        </p:nvSpPr>
        <p:spPr>
          <a:xfrm>
            <a:off x="630238" y="2051050"/>
            <a:ext cx="7883525" cy="2354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明确作者观点，理解文章的主旨。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理清论证的层次结构。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</a:rPr>
              <a:t>学习运用多种论证方法进行论证。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2051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2052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3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5798185" y="1313815"/>
            <a:ext cx="2048510" cy="4337050"/>
            <a:chOff x="11547" y="3563"/>
            <a:chExt cx="1194" cy="3240"/>
          </a:xfrm>
          <a:scene3d>
            <a:camera prst="orthographicFront">
              <a:rot lat="600000" lon="600000" rev="0"/>
            </a:camera>
            <a:lightRig rig="threePt" dir="t"/>
          </a:scene3d>
        </p:grpSpPr>
        <p:sp>
          <p:nvSpPr>
            <p:cNvPr id="2" name="矩形 1"/>
            <p:cNvSpPr/>
            <p:nvPr/>
          </p:nvSpPr>
          <p:spPr>
            <a:xfrm>
              <a:off x="11547" y="3563"/>
              <a:ext cx="1194" cy="32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sp3d extrusionH="381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1746" y="3726"/>
              <a:ext cx="796" cy="2915"/>
            </a:xfrm>
            <a:prstGeom prst="rect">
              <a:avLst/>
            </a:prstGeom>
            <a:solidFill>
              <a:schemeClr val="bg1"/>
            </a:solidFill>
            <a:sp3d extrusionH="381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0483" name="图片 105473" descr="agf0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620713"/>
            <a:ext cx="1547812" cy="1300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77" name="文本框 105476"/>
          <p:cNvSpPr txBox="1"/>
          <p:nvPr/>
        </p:nvSpPr>
        <p:spPr>
          <a:xfrm>
            <a:off x="1169988" y="2474913"/>
            <a:ext cx="3844925" cy="2630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"/>
            </a:pPr>
            <a:r>
              <a:rPr lang="zh-CN" altLang="en-US" sz="3000" b="1" dirty="0">
                <a:latin typeface="宋体" panose="02010600030101010101" pitchFamily="2" charset="-122"/>
              </a:rPr>
              <a:t>在工作中寻找快乐　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"/>
            </a:pPr>
            <a:r>
              <a:rPr lang="zh-CN" altLang="en-US" sz="3000" b="1" dirty="0">
                <a:latin typeface="宋体" panose="02010600030101010101" pitchFamily="2" charset="-122"/>
              </a:rPr>
              <a:t>在奋斗中感受快乐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"/>
            </a:pPr>
            <a:r>
              <a:rPr lang="zh-CN" altLang="en-US" sz="3000" b="1" dirty="0">
                <a:latin typeface="宋体" panose="02010600030101010101" pitchFamily="2" charset="-122"/>
              </a:rPr>
              <a:t>在竞争中体味快乐　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  <a:buClr>
                <a:srgbClr val="92D050"/>
              </a:buClr>
              <a:buFont typeface="Wingdings" panose="05000000000000000000" pitchFamily="2" charset="2"/>
              <a:buChar char=""/>
            </a:pPr>
            <a:r>
              <a:rPr lang="zh-CN" altLang="en-US" sz="3000" b="1" dirty="0">
                <a:latin typeface="宋体" panose="02010600030101010101" pitchFamily="2" charset="-122"/>
              </a:rPr>
              <a:t>在投入中享受快乐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20485" name="矩形 103425"/>
          <p:cNvSpPr/>
          <p:nvPr/>
        </p:nvSpPr>
        <p:spPr>
          <a:xfrm>
            <a:off x="2079625" y="1189038"/>
            <a:ext cx="3889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什么是“乐业”？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00850" y="1590675"/>
            <a:ext cx="59690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知之者不如好之者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40450" y="1590675"/>
            <a:ext cx="515938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好之者不如乐之者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6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文本框 106497"/>
          <p:cNvSpPr txBox="1"/>
          <p:nvPr/>
        </p:nvSpPr>
        <p:spPr>
          <a:xfrm>
            <a:off x="333375" y="2190750"/>
            <a:ext cx="8315325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作者在第</a:t>
            </a:r>
            <a:r>
              <a:rPr lang="en-US" altLang="zh-CN" sz="3000" b="1" dirty="0">
                <a:latin typeface="宋体" panose="02010600030101010101" pitchFamily="2" charset="-122"/>
              </a:rPr>
              <a:t>8</a:t>
            </a:r>
            <a:r>
              <a:rPr lang="zh-CN" altLang="en-US" sz="3000" b="1" dirty="0">
                <a:latin typeface="宋体" panose="02010600030101010101" pitchFamily="2" charset="-122"/>
              </a:rPr>
              <a:t>段中剖析了生活中常会遇到的感叹“做工苦”这个</a:t>
            </a:r>
            <a:r>
              <a:rPr lang="zh-CN" altLang="en-US" sz="30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实例</a:t>
            </a:r>
            <a:r>
              <a:rPr lang="zh-CN" altLang="en-US" sz="3000" b="1" dirty="0">
                <a:latin typeface="宋体" panose="02010600030101010101" pitchFamily="2" charset="-122"/>
              </a:rPr>
              <a:t>，说明要“从劳苦中找出快乐来”，很自然地点到了“乐业”的“乐”。紧接更深入一步，论述“乐业”的道理。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21507" name="文本框 1"/>
          <p:cNvSpPr txBox="1"/>
          <p:nvPr/>
        </p:nvSpPr>
        <p:spPr>
          <a:xfrm>
            <a:off x="333375" y="1236663"/>
            <a:ext cx="7737475" cy="5826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）作者是如何论述“乐业”的道理的？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8" name="TextBox 3"/>
          <p:cNvSpPr txBox="1"/>
          <p:nvPr/>
        </p:nvSpPr>
        <p:spPr>
          <a:xfrm>
            <a:off x="6100763" y="7027863"/>
            <a:ext cx="3198812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更多教学资源微信</a:t>
            </a:r>
            <a:r>
              <a:rPr lang="en-US" altLang="zh-CN" dirty="0">
                <a:latin typeface="Arial" panose="020B0604020202020204" pitchFamily="34" charset="0"/>
              </a:rPr>
              <a:t>jxzy888666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6498">
                                            <p:txEl>
                                              <p:charRg st="0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06497"/>
          <p:cNvSpPr txBox="1"/>
          <p:nvPr/>
        </p:nvSpPr>
        <p:spPr>
          <a:xfrm>
            <a:off x="288925" y="1190625"/>
            <a:ext cx="8402638" cy="4476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0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分四点</a:t>
            </a:r>
            <a:r>
              <a:rPr lang="zh-CN" altLang="en-US" sz="3000" b="1" dirty="0">
                <a:latin typeface="宋体" panose="02010600030101010101" pitchFamily="2" charset="-122"/>
              </a:rPr>
              <a:t>说明“凡职业都是有趣味的”，这是作者的经验之谈，令人信服。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    紧接着又</a:t>
            </a:r>
            <a:r>
              <a:rPr lang="zh-CN" altLang="en-US" sz="3000" b="1" u="sng" dirty="0">
                <a:solidFill>
                  <a:srgbClr val="0000FF"/>
                </a:solidFill>
                <a:latin typeface="宋体" panose="02010600030101010101" pitchFamily="2" charset="-122"/>
              </a:rPr>
              <a:t>引用孔子的两句名言</a:t>
            </a:r>
            <a:r>
              <a:rPr lang="zh-CN" altLang="en-US" sz="3000" b="1" dirty="0">
                <a:latin typeface="宋体" panose="02010600030101010101" pitchFamily="2" charset="-122"/>
              </a:rPr>
              <a:t>进一步证明“人生能从自己职业中领略出趣味”（即乐业），“生活才有价值”，“这种生活”才算得“人类理想的生活”。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07521"/>
          <p:cNvSpPr txBox="1"/>
          <p:nvPr/>
        </p:nvSpPr>
        <p:spPr>
          <a:xfrm>
            <a:off x="395288" y="927100"/>
            <a:ext cx="8226425" cy="161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（</a:t>
            </a:r>
            <a:r>
              <a:rPr lang="en-US" altLang="zh-CN" sz="3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）作者在文章中提出了许多有关敬业和乐业的观点，你最信服的是哪一点？你有没有不同意见？说说你持这种意见的理由。</a:t>
            </a:r>
            <a:endParaRPr lang="zh-CN" altLang="en-US" sz="30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523" name="矩形 107522"/>
          <p:cNvSpPr/>
          <p:nvPr/>
        </p:nvSpPr>
        <p:spPr>
          <a:xfrm>
            <a:off x="395288" y="2924175"/>
            <a:ext cx="8226425" cy="2976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敬业乐业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四个字，是人类生活的不二法门。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人类一面为生活而劳动，一面也是为劳动而生活。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凡职业没有不是神圣的。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凡职业没有不是可敬的。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293688" y="900113"/>
            <a:ext cx="8342312" cy="526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5.人生在世，是要天天劳作的。</a:t>
            </a:r>
            <a:endParaRPr lang="en-US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6.劳作便是功德，不劳作便是罪恶。</a:t>
            </a:r>
            <a:endParaRPr lang="en-US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7.因自己的才能、境地，做一种劳作做到圆满，便是天地间第一等人。</a:t>
            </a:r>
            <a:endParaRPr lang="en-US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8.凡做一件事，便把这件事看作我的生命，无论别的什么好处，到底不肯牺牲我现做的事来和他交换。</a:t>
            </a:r>
            <a:endParaRPr lang="en-US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9.敬业主义，于人生最为必要，又于人生最为有利。</a:t>
            </a:r>
            <a:endParaRPr lang="en-US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10.从劳苦中找出快乐来。</a:t>
            </a:r>
            <a:endParaRPr lang="en-US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09569"/>
          <p:cNvSpPr/>
          <p:nvPr/>
        </p:nvSpPr>
        <p:spPr>
          <a:xfrm>
            <a:off x="441325" y="1066800"/>
            <a:ext cx="8128000" cy="4616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11．凡职业都是有趣味的，只要你肯继续做下去，趣味自然会发生。</a:t>
            </a:r>
            <a:endParaRPr lang="en-US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12．每一职业之成就，离不了奋斗。</a:t>
            </a:r>
            <a:endParaRPr lang="en-US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13．人生能从自己职业中领略出趣味，生活才有价值。</a:t>
            </a:r>
            <a:endParaRPr lang="en-US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14．敬业即是责任心，乐业即是趣味。</a:t>
            </a:r>
            <a:endParaRPr lang="en-US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6" name="组合 110598"/>
          <p:cNvGrpSpPr/>
          <p:nvPr/>
        </p:nvGrpSpPr>
        <p:grpSpPr>
          <a:xfrm>
            <a:off x="65088" y="390525"/>
            <a:ext cx="2319337" cy="700088"/>
            <a:chOff x="138" y="461"/>
            <a:chExt cx="1461" cy="441"/>
          </a:xfrm>
        </p:grpSpPr>
        <p:pic>
          <p:nvPicPr>
            <p:cNvPr id="26629" name="图片 110599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30" name="文本框 2"/>
            <p:cNvSpPr txBox="1"/>
            <p:nvPr/>
          </p:nvSpPr>
          <p:spPr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写法归纳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5138" y="1360488"/>
            <a:ext cx="8175625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本文是一篇演讲词，语言通俗浅显，准确周密，概括有力。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5138" y="2806700"/>
            <a:ext cx="8151812" cy="319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Clr>
                <a:srgbClr val="BBE0E3"/>
              </a:buClr>
              <a:buFont typeface="Wingdings" panose="05000000000000000000" pitchFamily="2" charset="2"/>
              <a:buChar char=""/>
            </a:pPr>
            <a:r>
              <a:rPr lang="zh-CN" altLang="en-US" sz="2800" b="1" dirty="0">
                <a:latin typeface="宋体" panose="02010600030101010101" pitchFamily="2" charset="-122"/>
              </a:rPr>
              <a:t>全篇讲演词短句多，长句少，便于表达。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Clr>
                <a:srgbClr val="BBE0E3"/>
              </a:buClr>
              <a:buFont typeface="Wingdings" panose="05000000000000000000" pitchFamily="2" charset="2"/>
              <a:buChar char=""/>
            </a:pPr>
            <a:r>
              <a:rPr lang="zh-CN" altLang="en-US" sz="2800" b="1" dirty="0">
                <a:latin typeface="宋体" panose="02010600030101010101" pitchFamily="2" charset="-122"/>
              </a:rPr>
              <a:t>口语多，明白如话，一听就懂。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Clr>
                <a:srgbClr val="BBE0E3"/>
              </a:buClr>
              <a:buFont typeface="Wingdings" panose="05000000000000000000" pitchFamily="2" charset="2"/>
              <a:buChar char=""/>
            </a:pPr>
            <a:r>
              <a:rPr lang="zh-CN" altLang="en-US" sz="2800" b="1" dirty="0">
                <a:latin typeface="宋体" panose="02010600030101010101" pitchFamily="2" charset="-122"/>
              </a:rPr>
              <a:t>引用古代文句时，如果文字较深，就加以解释，化深为浅。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Clr>
                <a:srgbClr val="BBE0E3"/>
              </a:buClr>
              <a:buFont typeface="Wingdings" panose="05000000000000000000" pitchFamily="2" charset="2"/>
              <a:buChar char=""/>
            </a:pPr>
            <a:r>
              <a:rPr lang="zh-CN" altLang="en-US" sz="2800" b="1" dirty="0">
                <a:latin typeface="宋体" panose="02010600030101010101" pitchFamily="2" charset="-122"/>
              </a:rPr>
              <a:t>多用设问、反问，引用名句又自己提炼了许多的警句。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111617"/>
          <p:cNvSpPr/>
          <p:nvPr/>
        </p:nvSpPr>
        <p:spPr>
          <a:xfrm>
            <a:off x="250825" y="1174750"/>
            <a:ext cx="832643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本文除了条理清楚以外，运用了很充实的论据：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619" name="矩形 111618"/>
          <p:cNvSpPr/>
          <p:nvPr/>
        </p:nvSpPr>
        <p:spPr>
          <a:xfrm>
            <a:off x="250825" y="2093913"/>
            <a:ext cx="8424863" cy="2262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事实论据</a:t>
            </a:r>
            <a:r>
              <a:rPr lang="zh-CN" altLang="en-US" sz="3000" b="1" dirty="0">
                <a:latin typeface="宋体" panose="02010600030101010101" pitchFamily="2" charset="-122"/>
              </a:rPr>
              <a:t>：有在生活中的实例；有古代、外国名著中的事例，有作者亲身经历中卓有成效的经验。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道理论据</a:t>
            </a:r>
            <a:r>
              <a:rPr lang="zh-CN" altLang="en-US" sz="3000" b="1" dirty="0">
                <a:latin typeface="宋体" panose="02010600030101010101" pitchFamily="2" charset="-122"/>
              </a:rPr>
              <a:t>：主要是古人流传至今的名言警句。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pic>
        <p:nvPicPr>
          <p:cNvPr id="27652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3938" y="5346700"/>
            <a:ext cx="1119187" cy="1200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112641"/>
          <p:cNvSpPr txBox="1"/>
          <p:nvPr/>
        </p:nvSpPr>
        <p:spPr>
          <a:xfrm>
            <a:off x="377825" y="1855788"/>
            <a:ext cx="8296275" cy="3552825"/>
          </a:xfrm>
          <a:prstGeom prst="rect">
            <a:avLst/>
          </a:prstGeom>
          <a:noFill/>
          <a:ln w="9525">
            <a:noFill/>
          </a:ln>
          <a:effectLst>
            <a:prstShdw prst="shdw17" dist="17961" dir="13499999">
              <a:srgbClr val="999999"/>
            </a:prstShdw>
          </a:effectLst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①论证条理清晰，论据生动有力。这篇讲演词开头提出了论题，中间主体部分分两层论述敬业和乐业的重要，末尾总结全篇。证明论点的过程，举了多种论据，这些论据的精选运用，使讲演词具体、生动，富有说服力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28675" name="文本框 1"/>
          <p:cNvSpPr txBox="1"/>
          <p:nvPr/>
        </p:nvSpPr>
        <p:spPr>
          <a:xfrm>
            <a:off x="377825" y="1089025"/>
            <a:ext cx="24479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13665"/>
          <p:cNvSpPr txBox="1"/>
          <p:nvPr/>
        </p:nvSpPr>
        <p:spPr>
          <a:xfrm>
            <a:off x="444500" y="1168400"/>
            <a:ext cx="8255000" cy="45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   ②语言通俗浅显，准确周密，概括有力。全篇讲演用简明的短句，很少用长句；多用口语，明白如话，一听就懂；引用古代文句时，注重化深为浅。同时文中多次用了</a:t>
            </a:r>
            <a:r>
              <a:rPr lang="zh-CN" altLang="en-US" sz="30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设问句</a:t>
            </a:r>
            <a:r>
              <a:rPr lang="zh-CN" altLang="en-US" sz="3000" b="1" dirty="0">
                <a:latin typeface="宋体" panose="02010600030101010101" pitchFamily="2" charset="-122"/>
              </a:rPr>
              <a:t>和</a:t>
            </a:r>
            <a:r>
              <a:rPr lang="zh-CN" altLang="en-US" sz="30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反问句</a:t>
            </a:r>
            <a:r>
              <a:rPr lang="zh-CN" altLang="en-US" sz="3000" b="1" dirty="0">
                <a:latin typeface="宋体" panose="02010600030101010101" pitchFamily="2" charset="-122"/>
              </a:rPr>
              <a:t>，</a:t>
            </a:r>
            <a:r>
              <a:rPr lang="zh-CN" altLang="en-US" sz="30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引用不少古代名言警句</a:t>
            </a:r>
            <a:r>
              <a:rPr lang="zh-CN" altLang="en-US" sz="3000" b="1" dirty="0">
                <a:latin typeface="宋体" panose="02010600030101010101" pitchFamily="2" charset="-122"/>
              </a:rPr>
              <a:t>，又自己提炼了许多精辟的警句，都使语言显得概括有力。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89091" descr="200852716555490_2"/>
          <p:cNvPicPr>
            <a:picLocks noChangeAspect="1"/>
          </p:cNvPicPr>
          <p:nvPr/>
        </p:nvPicPr>
        <p:blipFill>
          <a:blip r:embed="rId1"/>
          <a:srcRect b="6398"/>
          <a:stretch>
            <a:fillRect/>
          </a:stretch>
        </p:blipFill>
        <p:spPr>
          <a:xfrm>
            <a:off x="379413" y="1898650"/>
            <a:ext cx="7229475" cy="4011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矩形 89089"/>
          <p:cNvSpPr/>
          <p:nvPr/>
        </p:nvSpPr>
        <p:spPr>
          <a:xfrm>
            <a:off x="4987925" y="1727200"/>
            <a:ext cx="2224088" cy="582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三百六十行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3076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3078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127" name="矩形 89089"/>
          <p:cNvSpPr/>
          <p:nvPr/>
        </p:nvSpPr>
        <p:spPr>
          <a:xfrm>
            <a:off x="5976938" y="2593975"/>
            <a:ext cx="2224087" cy="582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行行出状元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矩形 114689"/>
          <p:cNvSpPr/>
          <p:nvPr/>
        </p:nvSpPr>
        <p:spPr>
          <a:xfrm>
            <a:off x="892175" y="2028825"/>
            <a:ext cx="7170738" cy="280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业有什么可敬呢？为什么该敬呢？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怎样才能把一种劳作做到圆满呢？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凡职业都是有趣味的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为什么呢？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23" name="文本框 114690"/>
          <p:cNvSpPr txBox="1"/>
          <p:nvPr/>
        </p:nvSpPr>
        <p:spPr>
          <a:xfrm>
            <a:off x="358775" y="1130300"/>
            <a:ext cx="18716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设问句：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24" name="图片 114691" descr="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5125" y="585788"/>
            <a:ext cx="1771650" cy="1225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15713"/>
          <p:cNvSpPr txBox="1"/>
          <p:nvPr/>
        </p:nvSpPr>
        <p:spPr>
          <a:xfrm>
            <a:off x="377825" y="1063625"/>
            <a:ext cx="2222500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反问句：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5715" name="矩形 115714"/>
          <p:cNvSpPr/>
          <p:nvPr/>
        </p:nvSpPr>
        <p:spPr>
          <a:xfrm>
            <a:off x="542925" y="1844675"/>
            <a:ext cx="8058150" cy="3538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“做工苦，难道不做工就不苦吗？”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翻过来，倘若我们去赌钱去吃酒，还不是一样在淘神费力？难道又不苦？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这不是专门自己替自己开玩笑吗？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5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 116740"/>
          <p:cNvSpPr/>
          <p:nvPr/>
        </p:nvSpPr>
        <p:spPr>
          <a:xfrm>
            <a:off x="547688" y="1709738"/>
            <a:ext cx="8048625" cy="343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   这篇演讲针对听讲者的实际情况，提出了“敬业与乐业”的论题，深入地论述了敬业与乐业的重要性，殷切地希望大家发扬敬业、乐业的精神，去过人类合理的生活。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32771" name="组合 116742"/>
          <p:cNvGrpSpPr/>
          <p:nvPr/>
        </p:nvGrpSpPr>
        <p:grpSpPr>
          <a:xfrm>
            <a:off x="38100" y="409575"/>
            <a:ext cx="2319338" cy="700088"/>
            <a:chOff x="138" y="461"/>
            <a:chExt cx="1461" cy="441"/>
          </a:xfrm>
        </p:grpSpPr>
        <p:pic>
          <p:nvPicPr>
            <p:cNvPr id="32772" name="图片 116743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117761"/>
          <p:cNvSpPr/>
          <p:nvPr/>
        </p:nvSpPr>
        <p:spPr>
          <a:xfrm>
            <a:off x="338138" y="1427163"/>
            <a:ext cx="8280400" cy="4476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    课文说：“事的性质，从学理上解剖起来，并没有高下。”又说：“我当木匠的做成一张好桌子，和你们当政治家的建设成一个共和国家同一价值。”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    但也有人引用拿破仑的话说：“不想当元帅的士兵不是好士兵。”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grpSp>
        <p:nvGrpSpPr>
          <p:cNvPr id="33795" name="组合 117763"/>
          <p:cNvGrpSpPr/>
          <p:nvPr/>
        </p:nvGrpSpPr>
        <p:grpSpPr>
          <a:xfrm>
            <a:off x="20638" y="409575"/>
            <a:ext cx="2319337" cy="700088"/>
            <a:chOff x="138" y="461"/>
            <a:chExt cx="1461" cy="441"/>
          </a:xfrm>
        </p:grpSpPr>
        <p:pic>
          <p:nvPicPr>
            <p:cNvPr id="33796" name="图片 117764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119811"/>
          <p:cNvSpPr/>
          <p:nvPr/>
        </p:nvSpPr>
        <p:spPr>
          <a:xfrm>
            <a:off x="341313" y="1438275"/>
            <a:ext cx="8297862" cy="286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49" charset="-122"/>
              </a:rPr>
              <a:t>        写篇辩论稿，要求有自己明确的观点，并用充足的论据使自己的观点站住脚，也可以查找对方的漏洞，千方百计地推倒对方的观点，注意要用到本节课学到的议论方法。</a:t>
            </a:r>
            <a:endParaRPr lang="zh-CN" altLang="en-US" sz="3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l="4090" t="12439" r="15286"/>
          <a:stretch>
            <a:fillRect/>
          </a:stretch>
        </p:blipFill>
        <p:spPr>
          <a:xfrm>
            <a:off x="5778500" y="4441825"/>
            <a:ext cx="2738754" cy="1854835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95288" y="692150"/>
            <a:ext cx="2032000" cy="2355850"/>
            <a:chOff x="623" y="1090"/>
            <a:chExt cx="3200" cy="3710"/>
          </a:xfrm>
        </p:grpSpPr>
        <p:sp>
          <p:nvSpPr>
            <p:cNvPr id="4114" name="文本框 90113"/>
            <p:cNvSpPr txBox="1"/>
            <p:nvPr/>
          </p:nvSpPr>
          <p:spPr>
            <a:xfrm>
              <a:off x="1302" y="3887"/>
              <a:ext cx="2520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官员</a:t>
              </a:r>
              <a:endParaRPr lang="zh-CN" altLang="en-US" sz="3200" dirty="0">
                <a:latin typeface="Times New Roman" panose="02020603050405020304" pitchFamily="18" charset="0"/>
              </a:endParaRPr>
            </a:p>
          </p:txBody>
        </p:sp>
        <p:pic>
          <p:nvPicPr>
            <p:cNvPr id="4115" name="图片 90119" descr="83bOOOPIC32_20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22" y="1090"/>
              <a:ext cx="3030" cy="268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2493963" y="955675"/>
            <a:ext cx="1920875" cy="2092325"/>
            <a:chOff x="3928" y="1505"/>
            <a:chExt cx="3025" cy="3295"/>
          </a:xfrm>
        </p:grpSpPr>
        <p:sp>
          <p:nvSpPr>
            <p:cNvPr id="4112" name="文本框 90114"/>
            <p:cNvSpPr txBox="1"/>
            <p:nvPr/>
          </p:nvSpPr>
          <p:spPr>
            <a:xfrm>
              <a:off x="4312" y="3887"/>
              <a:ext cx="2640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演员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4113" name="图片 90120" descr="2009011508374786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27" y="1505"/>
              <a:ext cx="2615" cy="219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4721225" y="908050"/>
            <a:ext cx="1219200" cy="2160588"/>
            <a:chOff x="7435" y="1430"/>
            <a:chExt cx="1920" cy="3402"/>
          </a:xfrm>
        </p:grpSpPr>
        <p:sp>
          <p:nvSpPr>
            <p:cNvPr id="4110" name="文本框 90115"/>
            <p:cNvSpPr txBox="1"/>
            <p:nvPr/>
          </p:nvSpPr>
          <p:spPr>
            <a:xfrm>
              <a:off x="7435" y="3920"/>
              <a:ext cx="1920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医 生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4111" name="图片 90121" descr="00p58PICGRW_10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57" y="1430"/>
              <a:ext cx="1382" cy="241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组合 4"/>
          <p:cNvGrpSpPr/>
          <p:nvPr/>
        </p:nvGrpSpPr>
        <p:grpSpPr>
          <a:xfrm>
            <a:off x="6227763" y="692150"/>
            <a:ext cx="2232025" cy="2355850"/>
            <a:chOff x="9808" y="1090"/>
            <a:chExt cx="3514" cy="3710"/>
          </a:xfrm>
        </p:grpSpPr>
        <p:sp>
          <p:nvSpPr>
            <p:cNvPr id="4108" name="文本框 90116"/>
            <p:cNvSpPr txBox="1"/>
            <p:nvPr/>
          </p:nvSpPr>
          <p:spPr>
            <a:xfrm>
              <a:off x="10590" y="3887"/>
              <a:ext cx="2280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教师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4109" name="图片 90122" descr="teacher2"/>
            <p:cNvPicPr>
              <a:picLocks noChangeAspect="1"/>
            </p:cNvPicPr>
            <p:nvPr/>
          </p:nvPicPr>
          <p:blipFill>
            <a:blip r:embed="rId4"/>
            <a:srcRect b="20886"/>
            <a:stretch>
              <a:fillRect/>
            </a:stretch>
          </p:blipFill>
          <p:spPr>
            <a:xfrm>
              <a:off x="9807" y="1090"/>
              <a:ext cx="3515" cy="279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900113" y="3497263"/>
            <a:ext cx="3384550" cy="2811462"/>
            <a:chOff x="1418" y="5508"/>
            <a:chExt cx="5330" cy="4427"/>
          </a:xfrm>
        </p:grpSpPr>
        <p:sp>
          <p:nvSpPr>
            <p:cNvPr id="4106" name="文本框 90118"/>
            <p:cNvSpPr txBox="1"/>
            <p:nvPr/>
          </p:nvSpPr>
          <p:spPr>
            <a:xfrm>
              <a:off x="3460" y="9022"/>
              <a:ext cx="1920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律师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4107" name="图片 90123" descr="3956-15122110105Q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17" y="5507"/>
              <a:ext cx="5330" cy="319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5651500" y="3551238"/>
            <a:ext cx="2270125" cy="2757487"/>
            <a:chOff x="8900" y="5593"/>
            <a:chExt cx="3574" cy="4342"/>
          </a:xfrm>
        </p:grpSpPr>
        <p:sp>
          <p:nvSpPr>
            <p:cNvPr id="4104" name="文本框 90117"/>
            <p:cNvSpPr txBox="1"/>
            <p:nvPr/>
          </p:nvSpPr>
          <p:spPr>
            <a:xfrm>
              <a:off x="10302" y="9022"/>
              <a:ext cx="1920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军人</a:t>
              </a:r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pic>
          <p:nvPicPr>
            <p:cNvPr id="4105" name="图片 90124" descr="-17874744537888"/>
            <p:cNvPicPr>
              <a:picLocks noChangeAspect="1"/>
            </p:cNvPicPr>
            <p:nvPr/>
          </p:nvPicPr>
          <p:blipFill>
            <a:blip r:embed="rId6"/>
            <a:srcRect b="9494"/>
            <a:stretch>
              <a:fillRect/>
            </a:stretch>
          </p:blipFill>
          <p:spPr>
            <a:xfrm>
              <a:off x="8900" y="5592"/>
              <a:ext cx="3575" cy="337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矩形 91140"/>
          <p:cNvSpPr/>
          <p:nvPr/>
        </p:nvSpPr>
        <p:spPr>
          <a:xfrm>
            <a:off x="441325" y="1481138"/>
            <a:ext cx="8261350" cy="424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【梁启超】</a:t>
            </a:r>
            <a:r>
              <a:rPr lang="zh-CN" altLang="en-US" sz="3000" b="1" dirty="0">
                <a:latin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</a:rPr>
              <a:t>1873—1929</a:t>
            </a:r>
            <a:r>
              <a:rPr lang="zh-CN" altLang="en-US" sz="3000" b="1" dirty="0">
                <a:latin typeface="宋体" panose="02010600030101010101" pitchFamily="2" charset="-122"/>
              </a:rPr>
              <a:t>），字卓如，号任公，又号饮冰室主人。广东新会人，中国近代维新派代表人物、学者。“戊戌变法”领袖之一，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是中国资产阶级启蒙思想家，政治活动家、教育家、学术大师</a:t>
            </a:r>
            <a:r>
              <a:rPr lang="zh-CN" altLang="en-US" sz="3000" b="1" dirty="0">
                <a:latin typeface="宋体" panose="02010600030101010101" pitchFamily="2" charset="-122"/>
              </a:rPr>
              <a:t>。他名成于政治，功成于教育与学术，而学术则成于饮冰室书斋内。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grpSp>
        <p:nvGrpSpPr>
          <p:cNvPr id="5123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5124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矩形 92161"/>
          <p:cNvSpPr/>
          <p:nvPr/>
        </p:nvSpPr>
        <p:spPr>
          <a:xfrm>
            <a:off x="431800" y="1068388"/>
            <a:ext cx="8280400" cy="493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梁启超自幼受过良好教育，比较系统地学习了中国古代典籍。勤奋好学加之天资聪颖使他十二岁考中秀才，十七岁考中举人，享有“神童”美誉。他兴趣广泛，学识渊博，在文学、史学、哲学、佛学等诸多领域，都有较深的造诣。他一生著述宏富，所遗</a:t>
            </a:r>
            <a:r>
              <a:rPr lang="en-US" altLang="zh-CN" sz="3000" b="1" dirty="0">
                <a:latin typeface="宋体" panose="02010600030101010101" pitchFamily="2" charset="-122"/>
              </a:rPr>
              <a:t>《</a:t>
            </a:r>
            <a:r>
              <a:rPr lang="zh-CN" altLang="en-US" sz="3000" b="1" dirty="0">
                <a:latin typeface="宋体" panose="02010600030101010101" pitchFamily="2" charset="-122"/>
              </a:rPr>
              <a:t>饮冰室合集</a:t>
            </a:r>
            <a:r>
              <a:rPr lang="en-US" altLang="zh-CN" sz="3000" b="1" dirty="0">
                <a:latin typeface="宋体" panose="02010600030101010101" pitchFamily="2" charset="-122"/>
              </a:rPr>
              <a:t>》</a:t>
            </a:r>
            <a:r>
              <a:rPr lang="zh-CN" altLang="en-US" sz="3000" b="1" dirty="0">
                <a:latin typeface="宋体" panose="02010600030101010101" pitchFamily="2" charset="-122"/>
              </a:rPr>
              <a:t>计</a:t>
            </a:r>
            <a:r>
              <a:rPr lang="en-US" altLang="zh-CN" sz="3000" b="1" dirty="0">
                <a:latin typeface="宋体" panose="02010600030101010101" pitchFamily="2" charset="-122"/>
              </a:rPr>
              <a:t>148</a:t>
            </a:r>
            <a:r>
              <a:rPr lang="zh-CN" altLang="en-US" sz="3000" b="1" dirty="0">
                <a:latin typeface="宋体" panose="02010600030101010101" pitchFamily="2" charset="-122"/>
              </a:rPr>
              <a:t>卷，</a:t>
            </a:r>
            <a:r>
              <a:rPr lang="en-US" altLang="zh-CN" sz="3000" b="1" dirty="0">
                <a:latin typeface="宋体" panose="02010600030101010101" pitchFamily="2" charset="-122"/>
              </a:rPr>
              <a:t>1000</a:t>
            </a:r>
            <a:r>
              <a:rPr lang="zh-CN" altLang="en-US" sz="3000" b="1" dirty="0">
                <a:latin typeface="宋体" panose="02010600030101010101" pitchFamily="2" charset="-122"/>
              </a:rPr>
              <a:t>余万字。 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矩形 93188"/>
          <p:cNvSpPr/>
          <p:nvPr/>
        </p:nvSpPr>
        <p:spPr>
          <a:xfrm>
            <a:off x="352425" y="1870075"/>
            <a:ext cx="5738813" cy="355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</a:t>
            </a:r>
            <a:r>
              <a:rPr lang="en-US" altLang="zh-CN" sz="3000" b="1" dirty="0">
                <a:latin typeface="宋体" panose="02010600030101010101" pitchFamily="2" charset="-122"/>
              </a:rPr>
              <a:t>《</a:t>
            </a:r>
            <a:r>
              <a:rPr lang="zh-CN" altLang="en-US" sz="3000" b="1" dirty="0">
                <a:latin typeface="宋体" panose="02010600030101010101" pitchFamily="2" charset="-122"/>
              </a:rPr>
              <a:t>敬业与乐业</a:t>
            </a:r>
            <a:r>
              <a:rPr lang="en-US" altLang="zh-CN" sz="3000" b="1" dirty="0">
                <a:latin typeface="宋体" panose="02010600030101010101" pitchFamily="2" charset="-122"/>
              </a:rPr>
              <a:t>》</a:t>
            </a:r>
            <a:r>
              <a:rPr lang="zh-CN" altLang="en-US" sz="3000" b="1" dirty="0">
                <a:latin typeface="宋体" panose="02010600030101010101" pitchFamily="2" charset="-122"/>
              </a:rPr>
              <a:t>是梁启超先生于</a:t>
            </a:r>
            <a:r>
              <a:rPr lang="en-US" altLang="zh-CN" sz="3000" b="1" dirty="0">
                <a:latin typeface="宋体" panose="02010600030101010101" pitchFamily="2" charset="-122"/>
              </a:rPr>
              <a:t>70</a:t>
            </a:r>
            <a:r>
              <a:rPr lang="zh-CN" altLang="en-US" sz="3000" b="1" dirty="0">
                <a:latin typeface="宋体" panose="02010600030101010101" pitchFamily="2" charset="-122"/>
              </a:rPr>
              <a:t>多年前在上海中华职业学校为学生所作的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演讲</a:t>
            </a:r>
            <a:r>
              <a:rPr lang="zh-CN" altLang="en-US" sz="3000" b="1" dirty="0">
                <a:latin typeface="宋体" panose="02010600030101010101" pitchFamily="2" charset="-122"/>
              </a:rPr>
              <a:t>，对学生进行职业道德启蒙教育，有很强的针对性。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grpSp>
        <p:nvGrpSpPr>
          <p:cNvPr id="7171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7173" name="图片 88070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4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背景介绍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922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238" y="1952625"/>
            <a:ext cx="2376487" cy="320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矩形 94212"/>
          <p:cNvSpPr/>
          <p:nvPr/>
        </p:nvSpPr>
        <p:spPr>
          <a:xfrm>
            <a:off x="549275" y="1690688"/>
            <a:ext cx="8045450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演讲：以口语表达的方式面对听众，就某一问题发表自己的观点，阐述某一事理的活动。（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属于议论文</a:t>
            </a:r>
            <a:r>
              <a:rPr lang="zh-CN" altLang="en-US" sz="3200" b="1" dirty="0">
                <a:latin typeface="宋体" panose="02010600030101010101" pitchFamily="2" charset="-122"/>
              </a:rPr>
              <a:t>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0242" name="图片 942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04635" y="4164647"/>
            <a:ext cx="1989136" cy="2068513"/>
          </a:xfrm>
          <a:prstGeom prst="ellipse">
            <a:avLst/>
          </a:prstGeom>
          <a:noFill/>
          <a:ln w="9525">
            <a:noFill/>
          </a:ln>
        </p:spPr>
      </p:pic>
      <p:grpSp>
        <p:nvGrpSpPr>
          <p:cNvPr id="8196" name="组合 88069"/>
          <p:cNvGrpSpPr/>
          <p:nvPr/>
        </p:nvGrpSpPr>
        <p:grpSpPr>
          <a:xfrm>
            <a:off x="109538" y="390525"/>
            <a:ext cx="2319337" cy="700088"/>
            <a:chOff x="138" y="461"/>
            <a:chExt cx="1461" cy="441"/>
          </a:xfrm>
        </p:grpSpPr>
        <p:pic>
          <p:nvPicPr>
            <p:cNvPr id="8197" name="图片 88070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文体知识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矩形 95233"/>
          <p:cNvSpPr/>
          <p:nvPr/>
        </p:nvSpPr>
        <p:spPr>
          <a:xfrm>
            <a:off x="611188" y="746125"/>
            <a:ext cx="7739062" cy="310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演讲的主要特点：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①面对一定数量的听众，公开发表自己的观点；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②话题集中，中心突出，结构完整；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③语言简洁明快，充满感情，富有鼓动性。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主要手段</a:t>
            </a:r>
            <a:r>
              <a:rPr lang="en-US" altLang="zh-CN" sz="2800" b="1" dirty="0"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有声语言（讲）、态势语言（演）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188" y="4094163"/>
            <a:ext cx="6659562" cy="2030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要求：</a:t>
            </a:r>
            <a:r>
              <a:rPr lang="zh-CN" altLang="en-US" sz="3000" b="1" dirty="0">
                <a:latin typeface="宋体" panose="02010600030101010101" pitchFamily="2" charset="-122"/>
              </a:rPr>
              <a:t>认清对象，确立主旨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  思路清晰，节奏明快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  感情充沛，说理充分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3014</Words>
  <Application>WPS 演示</Application>
  <PresentationFormat>全屏显示(4:3)</PresentationFormat>
  <Paragraphs>255</Paragraphs>
  <Slides>35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楷体</vt:lpstr>
      <vt:lpstr>黑体</vt:lpstr>
      <vt:lpstr>Times New Roman</vt:lpstr>
      <vt:lpstr>微软雅黑</vt:lpstr>
      <vt:lpstr>Arial Unicode MS</vt:lpstr>
      <vt:lpstr>Cambria</vt:lpstr>
      <vt:lpstr>Arial</vt:lpstr>
      <vt:lpstr>等线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2</cp:revision>
  <dcterms:created xsi:type="dcterms:W3CDTF">2023-09-28T01:51:00Z</dcterms:created>
  <dcterms:modified xsi:type="dcterms:W3CDTF">2023-09-28T12:58:37Z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BCD0EDAFA273499C9AE73BB2ACA59ACC_13</vt:lpwstr>
  </property>
</Properties>
</file>