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93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5121"/>
          <p:cNvSpPr txBox="1"/>
          <p:nvPr/>
        </p:nvSpPr>
        <p:spPr>
          <a:xfrm>
            <a:off x="0" y="2565400"/>
            <a:ext cx="9144000" cy="2955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8000">
                <a:latin typeface="Impact" panose="020B0806030902050204" pitchFamily="34" charset="0"/>
              </a:rPr>
              <a:t>              </a:t>
            </a:r>
            <a:r>
              <a:rPr lang="en-US" altLang="zh-CN" sz="8000" dirty="0">
                <a:latin typeface="Impact" panose="020B0806030902050204" pitchFamily="34" charset="0"/>
              </a:rPr>
              <a:t>   </a:t>
            </a:r>
            <a:r>
              <a:rPr lang="en-US" altLang="zh-CN" sz="5400" i="1">
                <a:solidFill>
                  <a:srgbClr val="FF6699"/>
                </a:solidFill>
                <a:latin typeface="Impact" panose="020B0806030902050204" pitchFamily="34" charset="0"/>
              </a:rPr>
              <a:t>Lesson  </a:t>
            </a:r>
            <a:r>
              <a:rPr lang="en-US" altLang="zh-CN" sz="5400" i="1" dirty="0">
                <a:solidFill>
                  <a:srgbClr val="FF6699"/>
                </a:solidFill>
                <a:latin typeface="Impact" panose="020B0806030902050204" pitchFamily="34" charset="0"/>
              </a:rPr>
              <a:t>23</a:t>
            </a:r>
            <a:endParaRPr lang="en-US" altLang="zh-CN" sz="5400" i="1">
              <a:solidFill>
                <a:srgbClr val="FF6699"/>
              </a:solidFill>
              <a:latin typeface="Impact" panose="020B0806030902050204" pitchFamily="34" charset="0"/>
            </a:endParaRPr>
          </a:p>
          <a:p>
            <a:r>
              <a:rPr lang="en-US" altLang="zh-CN" sz="5400" b="1" i="1">
                <a:solidFill>
                  <a:srgbClr val="FF66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MS PMincho" panose="02020600040205080304" pitchFamily="18" charset="-128"/>
                <a:ea typeface="MS PMincho" panose="02020600040205080304" pitchFamily="18" charset="-128"/>
              </a:rPr>
              <a:t>  It’s Christmas Morning!</a:t>
            </a:r>
            <a:endParaRPr lang="en-US" altLang="zh-CN" sz="5400" b="1" i="1">
              <a:solidFill>
                <a:srgbClr val="FF6699"/>
              </a:solidFill>
              <a:effectLst>
                <a:outerShdw blurRad="38100" dist="38100" dir="2700000">
                  <a:srgbClr val="C0C0C0"/>
                </a:outerShdw>
              </a:effectLst>
              <a:latin typeface="MS PMincho" panose="02020600040205080304" pitchFamily="18" charset="-128"/>
              <a:ea typeface="MS PMincho" panose="02020600040205080304" pitchFamily="18" charset="-128"/>
            </a:endParaRPr>
          </a:p>
          <a:p>
            <a:endParaRPr lang="en-US" altLang="zh-CN" sz="5400" b="1">
              <a:solidFill>
                <a:srgbClr val="FF6699"/>
              </a:solidFill>
              <a:effectLst>
                <a:outerShdw blurRad="38100" dist="38100" dir="2700000">
                  <a:srgbClr val="C0C0C0"/>
                </a:outerShdw>
              </a:effectLst>
              <a:latin typeface="MS PMincho" panose="02020600040205080304" pitchFamily="18" charset="-128"/>
              <a:ea typeface="MS PMincho" panose="02020600040205080304" pitchFamily="18" charset="-128"/>
            </a:endParaRPr>
          </a:p>
        </p:txBody>
      </p:sp>
      <p:sp>
        <p:nvSpPr>
          <p:cNvPr id="5123" name="文本框 5122"/>
          <p:cNvSpPr txBox="1"/>
          <p:nvPr/>
        </p:nvSpPr>
        <p:spPr>
          <a:xfrm>
            <a:off x="2051050" y="1700213"/>
            <a:ext cx="576103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latin typeface="Times New Roman" panose="02020603050405020304" pitchFamily="18" charset="0"/>
              </a:rPr>
              <a:t>  </a:t>
            </a:r>
            <a:r>
              <a:rPr lang="en-US" altLang="zh-CN" sz="5400" b="1">
                <a:latin typeface="Times New Roman" panose="02020603050405020304" pitchFamily="18" charset="0"/>
              </a:rPr>
              <a:t>Unit 4 Christmas </a:t>
            </a:r>
            <a:endParaRPr lang="en-US" altLang="zh-CN" sz="5400" b="1">
              <a:latin typeface="Times New Roman" panose="02020603050405020304" pitchFamily="18" charset="0"/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0" y="0"/>
            <a:ext cx="70929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冀教版六年级上册英语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228600" y="838200"/>
            <a:ext cx="87630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Listen and answer: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1. Who brought gifts to Jenny, Lynn and Li Ming?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14339" name="文本框 14338"/>
          <p:cNvSpPr txBox="1"/>
          <p:nvPr/>
        </p:nvSpPr>
        <p:spPr>
          <a:xfrm>
            <a:off x="228600" y="2133600"/>
            <a:ext cx="7620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2. What did Lynn get from her mom and dad?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228600" y="2743200"/>
            <a:ext cx="7848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3. What did Li Ming get from Mr. and Mrs. Smith?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228600" y="3429000"/>
            <a:ext cx="8534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4. What did Li Ming give them?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5410200" y="3886200"/>
            <a:ext cx="3352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A Chinese lantern.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3" name="文本框 14342"/>
          <p:cNvSpPr txBox="1"/>
          <p:nvPr/>
        </p:nvSpPr>
        <p:spPr>
          <a:xfrm>
            <a:off x="1143000" y="4343400"/>
            <a:ext cx="3048000" cy="1801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bright – brought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get  - got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give - gave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  <p:bldP spid="14341" grpId="0"/>
      <p:bldP spid="14342" grpId="0"/>
      <p:bldP spid="143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5361"/>
          <p:cNvSpPr txBox="1"/>
          <p:nvPr/>
        </p:nvSpPr>
        <p:spPr>
          <a:xfrm>
            <a:off x="152400" y="0"/>
            <a:ext cx="8991600" cy="693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Language notes: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Did Santa Claus? = Did Santa Claus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bring these gifts</a:t>
            </a:r>
            <a:r>
              <a:rPr lang="en-US" altLang="zh-CN" sz="2800" b="1">
                <a:latin typeface="Times New Roman" panose="02020603050405020304" pitchFamily="18" charset="0"/>
              </a:rPr>
              <a:t>?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I know.         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I don’t know.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3.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whisper to sb.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4. I think so.      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I don’t think so.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5. I think my mom and dad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brought</a:t>
            </a:r>
            <a:r>
              <a:rPr lang="en-US" altLang="zh-CN" sz="2800" b="1">
                <a:latin typeface="Times New Roman" panose="02020603050405020304" pitchFamily="18" charset="0"/>
              </a:rPr>
              <a:t> them.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6. It has her name on it.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= There is her name on it.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7. This is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for </a:t>
            </a:r>
            <a:r>
              <a:rPr lang="en-US" altLang="zh-CN" sz="2800" b="1">
                <a:latin typeface="Times New Roman" panose="02020603050405020304" pitchFamily="18" charset="0"/>
              </a:rPr>
              <a:t>you.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8. It’s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from </a:t>
            </a:r>
            <a:r>
              <a:rPr lang="en-US" altLang="zh-CN" sz="2800" b="1">
                <a:latin typeface="Times New Roman" panose="02020603050405020304" pitchFamily="18" charset="0"/>
              </a:rPr>
              <a:t>Santa Claus!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9. I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asked</a:t>
            </a:r>
            <a:r>
              <a:rPr lang="en-US" altLang="zh-CN" sz="2800" b="1">
                <a:latin typeface="Times New Roman" panose="02020603050405020304" pitchFamily="18" charset="0"/>
              </a:rPr>
              <a:t> my mother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to</a:t>
            </a:r>
            <a:r>
              <a:rPr lang="en-US" altLang="zh-CN" sz="2800" b="1">
                <a:latin typeface="Times New Roman" panose="02020603050405020304" pitchFamily="18" charset="0"/>
              </a:rPr>
              <a:t> send it.   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ask sb. to do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sth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10. something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Chinese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形容词放在不定代词后面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6385"/>
          <p:cNvSpPr txBox="1"/>
          <p:nvPr/>
        </p:nvSpPr>
        <p:spPr>
          <a:xfrm>
            <a:off x="228600" y="0"/>
            <a:ext cx="8915400" cy="6503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Useful sentences:</a:t>
            </a:r>
            <a:r>
              <a:rPr lang="en-US" altLang="zh-CN" sz="2800" b="1">
                <a:latin typeface="Times New Roman" panose="02020603050405020304" pitchFamily="18" charset="0"/>
              </a:rPr>
              <a:t>  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I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don’t think</a:t>
            </a:r>
            <a:r>
              <a:rPr lang="en-US" altLang="zh-CN" sz="2800" b="1">
                <a:latin typeface="Times New Roman" panose="02020603050405020304" pitchFamily="18" charset="0"/>
              </a:rPr>
              <a:t> so.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It has her name on it.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Now I can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take pictures</a:t>
            </a:r>
            <a:r>
              <a:rPr lang="en-US" altLang="zh-CN" sz="2800" b="1">
                <a:latin typeface="Times New Roman" panose="02020603050405020304" pitchFamily="18" charset="0"/>
              </a:rPr>
              <a:t> and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send</a:t>
            </a:r>
            <a:r>
              <a:rPr lang="en-US" altLang="zh-CN" sz="2800" b="1">
                <a:latin typeface="Times New Roman" panose="02020603050405020304" pitchFamily="18" charset="0"/>
              </a:rPr>
              <a:t> them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to</a:t>
            </a:r>
            <a:r>
              <a:rPr lang="en-US" altLang="zh-CN" sz="2800" b="1">
                <a:latin typeface="Times New Roman" panose="02020603050405020304" pitchFamily="18" charset="0"/>
              </a:rPr>
              <a:t> my mother and father.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This is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for</a:t>
            </a:r>
            <a:r>
              <a:rPr lang="en-US" altLang="zh-CN" sz="2800" b="1">
                <a:latin typeface="Times New Roman" panose="02020603050405020304" pitchFamily="18" charset="0"/>
              </a:rPr>
              <a:t> everyone.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It’s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from</a:t>
            </a:r>
            <a:r>
              <a:rPr lang="en-US" altLang="zh-CN" sz="2800" b="1">
                <a:latin typeface="Times New Roman" panose="02020603050405020304" pitchFamily="18" charset="0"/>
              </a:rPr>
              <a:t> me.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I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asked</a:t>
            </a:r>
            <a:r>
              <a:rPr lang="en-US" altLang="zh-CN" sz="2800" b="1">
                <a:latin typeface="Times New Roman" panose="02020603050405020304" pitchFamily="18" charset="0"/>
              </a:rPr>
              <a:t> my mother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to </a:t>
            </a:r>
            <a:r>
              <a:rPr lang="en-US" altLang="zh-CN" sz="2800" b="1">
                <a:latin typeface="Times New Roman" panose="02020603050405020304" pitchFamily="18" charset="0"/>
              </a:rPr>
              <a:t>send it.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It’s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wonderful</a:t>
            </a:r>
            <a:r>
              <a:rPr lang="en-US" altLang="zh-CN" sz="2800" b="1">
                <a:latin typeface="Times New Roman" panose="02020603050405020304" pitchFamily="18" charset="0"/>
              </a:rPr>
              <a:t>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Now our Christmas tree will always have something Chinese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on</a:t>
            </a:r>
            <a:r>
              <a:rPr lang="en-US" altLang="zh-CN" sz="2800" b="1">
                <a:latin typeface="Times New Roman" panose="02020603050405020304" pitchFamily="18" charset="0"/>
              </a:rPr>
              <a:t> it.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7409"/>
          <p:cNvSpPr txBox="1"/>
          <p:nvPr/>
        </p:nvSpPr>
        <p:spPr>
          <a:xfrm>
            <a:off x="152400" y="0"/>
            <a:ext cx="8991600" cy="671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根据中文意思，完成句子，每空一词：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zh-CN" altLang="en-US" sz="2800" b="1" dirty="0">
                <a:latin typeface="Times New Roman" panose="02020603050405020304" pitchFamily="18" charset="0"/>
              </a:rPr>
              <a:t>这个来自中国的礼物是中国灯笼。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</a:rPr>
              <a:t>The gift _______ China is a Chinese lantern.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2. </a:t>
            </a:r>
            <a:r>
              <a:rPr lang="zh-CN" altLang="en-US" sz="2800" b="1" dirty="0">
                <a:latin typeface="Times New Roman" panose="02020603050405020304" pitchFamily="18" charset="0"/>
              </a:rPr>
              <a:t>圣诞节你想要什么？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    </a:t>
            </a:r>
            <a:r>
              <a:rPr lang="en-US" altLang="zh-CN" sz="2800" b="1">
                <a:latin typeface="Times New Roman" panose="02020603050405020304" pitchFamily="18" charset="0"/>
              </a:rPr>
              <a:t>What ________ you like _________ Christmas?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3. </a:t>
            </a:r>
            <a:r>
              <a:rPr lang="zh-CN" altLang="en-US" sz="2800" b="1" dirty="0">
                <a:latin typeface="Times New Roman" panose="02020603050405020304" pitchFamily="18" charset="0"/>
              </a:rPr>
              <a:t>这些礼物是</a:t>
            </a:r>
            <a:r>
              <a:rPr lang="en-US" altLang="zh-CN" sz="2800" b="1">
                <a:latin typeface="Times New Roman" panose="02020603050405020304" pitchFamily="18" charset="0"/>
              </a:rPr>
              <a:t>Jim</a:t>
            </a:r>
            <a:r>
              <a:rPr lang="zh-CN" altLang="en-US" sz="2800" b="1" dirty="0">
                <a:latin typeface="Times New Roman" panose="02020603050405020304" pitchFamily="18" charset="0"/>
              </a:rPr>
              <a:t>给的。</a:t>
            </a:r>
            <a:r>
              <a:rPr lang="en-US" altLang="zh-CN" sz="2800" b="1">
                <a:latin typeface="Times New Roman" panose="02020603050405020304" pitchFamily="18" charset="0"/>
              </a:rPr>
              <a:t>These gifts ______ _______ Jim.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4. </a:t>
            </a:r>
            <a:r>
              <a:rPr lang="zh-CN" altLang="en-US" sz="2800" b="1" dirty="0">
                <a:latin typeface="Times New Roman" panose="02020603050405020304" pitchFamily="18" charset="0"/>
              </a:rPr>
              <a:t>我认为不是圣诞老人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带来了</a:t>
            </a:r>
            <a:r>
              <a:rPr lang="zh-CN" altLang="en-US" sz="2800" b="1" dirty="0">
                <a:latin typeface="Times New Roman" panose="02020603050405020304" pitchFamily="18" charset="0"/>
              </a:rPr>
              <a:t>这些礼物。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    </a:t>
            </a:r>
            <a:r>
              <a:rPr lang="en-US" altLang="zh-CN" sz="2800" b="1">
                <a:latin typeface="Times New Roman" panose="02020603050405020304" pitchFamily="18" charset="0"/>
              </a:rPr>
              <a:t>I _______ think Santa Claus _________ these gifts.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5. </a:t>
            </a:r>
            <a:r>
              <a:rPr lang="zh-CN" altLang="en-US" sz="2800" b="1" dirty="0">
                <a:latin typeface="Times New Roman" panose="02020603050405020304" pitchFamily="18" charset="0"/>
              </a:rPr>
              <a:t>今天早上，露茜看到圣诞树上有样特殊的东西。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</a:rPr>
              <a:t>________ ________, Lucy saw ___________ special on the Christmas tree.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17411" name="文本框 17410"/>
          <p:cNvSpPr txBox="1"/>
          <p:nvPr/>
        </p:nvSpPr>
        <p:spPr>
          <a:xfrm>
            <a:off x="2133600" y="1295400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from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1676400" y="2590800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would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4724400" y="2590800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for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4" name="文本框 17413"/>
          <p:cNvSpPr txBox="1"/>
          <p:nvPr/>
        </p:nvSpPr>
        <p:spPr>
          <a:xfrm>
            <a:off x="5867400" y="3200400"/>
            <a:ext cx="2133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are       from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5" name="文本框 17414"/>
          <p:cNvSpPr txBox="1"/>
          <p:nvPr/>
        </p:nvSpPr>
        <p:spPr>
          <a:xfrm>
            <a:off x="990600" y="4495800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don’t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6" name="文本框 17415"/>
          <p:cNvSpPr txBox="1"/>
          <p:nvPr/>
        </p:nvSpPr>
        <p:spPr>
          <a:xfrm>
            <a:off x="5029200" y="4495800"/>
            <a:ext cx="152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brought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7" name="文本框 17416"/>
          <p:cNvSpPr txBox="1"/>
          <p:nvPr/>
        </p:nvSpPr>
        <p:spPr>
          <a:xfrm>
            <a:off x="533400" y="5791200"/>
            <a:ext cx="3276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This       morning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8" name="文本框 17417"/>
          <p:cNvSpPr txBox="1"/>
          <p:nvPr/>
        </p:nvSpPr>
        <p:spPr>
          <a:xfrm>
            <a:off x="5334000" y="5791200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something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17413" grpId="0"/>
      <p:bldP spid="17414" grpId="0"/>
      <p:bldP spid="17415" grpId="0"/>
      <p:bldP spid="17416" grpId="0"/>
      <p:bldP spid="17417" grpId="0"/>
      <p:bldP spid="174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8433"/>
          <p:cNvSpPr txBox="1"/>
          <p:nvPr/>
        </p:nvSpPr>
        <p:spPr>
          <a:xfrm>
            <a:off x="1524000" y="990600"/>
            <a:ext cx="4419600" cy="2563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A task:</a:t>
            </a:r>
            <a:r>
              <a:rPr lang="en-US" altLang="zh-CN" sz="3600" b="1">
                <a:latin typeface="Times New Roman" panose="02020603050405020304" pitchFamily="18" charset="0"/>
              </a:rPr>
              <a:t> 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Retell(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复述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3600" b="1">
                <a:latin typeface="Times New Roman" panose="02020603050405020304" pitchFamily="18" charset="0"/>
              </a:rPr>
              <a:t> the story using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</a:rPr>
              <a:t>first, second, next and finally</a:t>
            </a:r>
            <a:r>
              <a:rPr lang="en-US" altLang="zh-CN" sz="3600" b="1">
                <a:latin typeface="Times New Roman" panose="02020603050405020304" pitchFamily="18" charset="0"/>
              </a:rPr>
              <a:t>.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9457"/>
          <p:cNvSpPr/>
          <p:nvPr/>
        </p:nvSpPr>
        <p:spPr>
          <a:xfrm>
            <a:off x="1979613" y="1844675"/>
            <a:ext cx="5761037" cy="31686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Thank you!</a:t>
            </a:r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457200" y="1295400"/>
            <a:ext cx="8991600" cy="2103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en-US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latin typeface="Times New Roman" panose="02020603050405020304" pitchFamily="18" charset="0"/>
              </a:rPr>
              <a:t>Act out your dialogues about 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buying Christmas gifts</a:t>
            </a:r>
            <a:r>
              <a:rPr lang="en-US" altLang="zh-CN" sz="4000" b="1">
                <a:latin typeface="Times New Roman" panose="02020603050405020304" pitchFamily="18" charset="0"/>
              </a:rPr>
              <a:t>.</a:t>
            </a:r>
            <a:endParaRPr lang="en-US" altLang="zh-CN" sz="40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304800" y="152400"/>
            <a:ext cx="533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How to make a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snowman?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graphicFrame>
        <p:nvGraphicFramePr>
          <p:cNvPr id="7171" name="表格 7170"/>
          <p:cNvGraphicFramePr/>
          <p:nvPr/>
        </p:nvGraphicFramePr>
        <p:xfrm>
          <a:off x="304800" y="762000"/>
          <a:ext cx="8610600" cy="5562600"/>
        </p:xfrm>
        <a:graphic>
          <a:graphicData uri="http://schemas.openxmlformats.org/drawingml/2006/table">
            <a:tbl>
              <a:tblPr/>
              <a:tblGrid>
                <a:gridCol w="1689100"/>
                <a:gridCol w="6921500"/>
              </a:tblGrid>
              <a:tr h="10160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rgbClr val="FF0000"/>
                          </a:solidFill>
                        </a:rPr>
                        <a:t>First</a:t>
                      </a:r>
                      <a:endParaRPr lang="zh-CN" altLang="en-US" sz="18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/>
                        <a:t>      </a:t>
                      </a:r>
                      <a:endParaRPr lang="zh-CN" altLang="en-US" sz="1800" b="1"/>
                    </a:p>
                  </a:txBody>
                  <a:tcPr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rgbClr val="FF0000"/>
                          </a:solidFill>
                        </a:rPr>
                        <a:t>Second</a:t>
                      </a:r>
                      <a:endParaRPr lang="zh-CN" altLang="en-US" sz="18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/>
                        <a:t>      </a:t>
                      </a:r>
                      <a:endParaRPr lang="zh-CN" altLang="en-US" sz="1800" b="1"/>
                    </a:p>
                  </a:txBody>
                  <a:tcPr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rgbClr val="FF0000"/>
                          </a:solidFill>
                        </a:rPr>
                        <a:t>Third</a:t>
                      </a:r>
                      <a:endParaRPr lang="zh-CN" altLang="en-US" sz="18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/>
                        <a:t>      </a:t>
                      </a:r>
                      <a:endParaRPr lang="zh-CN" altLang="en-US" sz="1800" b="1"/>
                    </a:p>
                  </a:txBody>
                  <a:tcPr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54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rgbClr val="FF0000"/>
                          </a:solidFill>
                        </a:rPr>
                        <a:t>Fourth</a:t>
                      </a:r>
                      <a:endParaRPr lang="zh-CN" altLang="en-US" sz="18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/>
                        <a:t>      </a:t>
                      </a:r>
                      <a:endParaRPr lang="zh-CN" altLang="en-US" sz="1800" b="1"/>
                    </a:p>
                  </a:txBody>
                  <a:tcPr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91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rgbClr val="FF0000"/>
                          </a:solidFill>
                        </a:rPr>
                        <a:t>Fifth</a:t>
                      </a:r>
                      <a:endParaRPr lang="zh-CN" altLang="en-US" sz="18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/>
                        <a:t>     </a:t>
                      </a:r>
                      <a:endParaRPr lang="zh-CN" altLang="en-US" sz="1800" b="1"/>
                    </a:p>
                  </a:txBody>
                  <a:tcPr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194" name="文本框 7193"/>
          <p:cNvSpPr txBox="1"/>
          <p:nvPr/>
        </p:nvSpPr>
        <p:spPr>
          <a:xfrm>
            <a:off x="4572000" y="3810000"/>
            <a:ext cx="41910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have a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carrot</a:t>
            </a:r>
            <a:r>
              <a:rPr lang="en-US" altLang="zh-CN" sz="2800" b="1">
                <a:latin typeface="Times New Roman" panose="02020603050405020304" pitchFamily="18" charset="0"/>
              </a:rPr>
              <a:t> for his nose      have some little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rocks</a:t>
            </a:r>
            <a:r>
              <a:rPr lang="en-US" altLang="zh-CN" sz="2800" b="1">
                <a:latin typeface="Times New Roman" panose="02020603050405020304" pitchFamily="18" charset="0"/>
              </a:rPr>
              <a:t> for his mouth and eyes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sp>
        <p:nvSpPr>
          <p:cNvPr id="7195" name="文本框 7194"/>
          <p:cNvSpPr txBox="1"/>
          <p:nvPr/>
        </p:nvSpPr>
        <p:spPr>
          <a:xfrm>
            <a:off x="2362200" y="990600"/>
            <a:ext cx="4114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make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a big ball of snow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96" name="文本框 7195"/>
          <p:cNvSpPr txBox="1"/>
          <p:nvPr/>
        </p:nvSpPr>
        <p:spPr>
          <a:xfrm>
            <a:off x="2133600" y="1752600"/>
            <a:ext cx="5029200" cy="1031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   make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another</a:t>
            </a:r>
            <a:r>
              <a:rPr lang="en-US" altLang="zh-CN" sz="2800" b="1">
                <a:latin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snowball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   put it on that snowball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7197" name="文本框 7196"/>
          <p:cNvSpPr txBox="1"/>
          <p:nvPr/>
        </p:nvSpPr>
        <p:spPr>
          <a:xfrm>
            <a:off x="2057400" y="2743200"/>
            <a:ext cx="5181600" cy="1031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    make another small snowball 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    put it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on top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98" name="文本框 7197"/>
          <p:cNvSpPr txBox="1"/>
          <p:nvPr/>
        </p:nvSpPr>
        <p:spPr>
          <a:xfrm>
            <a:off x="2286000" y="4343400"/>
            <a:ext cx="2057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make a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face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99" name="文本框 7198"/>
          <p:cNvSpPr txBox="1"/>
          <p:nvPr/>
        </p:nvSpPr>
        <p:spPr>
          <a:xfrm>
            <a:off x="2438400" y="5562600"/>
            <a:ext cx="4648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have two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sticks</a:t>
            </a:r>
            <a:r>
              <a:rPr lang="en-US" altLang="zh-CN" sz="2800" b="1">
                <a:latin typeface="Times New Roman" panose="02020603050405020304" pitchFamily="18" charset="0"/>
              </a:rPr>
              <a:t> for his arms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94" grpId="0"/>
      <p:bldP spid="7195" grpId="0"/>
      <p:bldP spid="7196" grpId="0"/>
      <p:bldP spid="7197" grpId="0"/>
      <p:bldP spid="7198" grpId="0"/>
      <p:bldP spid="71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椭圆 8194"/>
          <p:cNvSpPr/>
          <p:nvPr/>
        </p:nvSpPr>
        <p:spPr>
          <a:xfrm>
            <a:off x="323850" y="4495800"/>
            <a:ext cx="3886200" cy="23622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sz="2800" dirty="0">
              <a:latin typeface="Times New Roman" panose="02020603050405020304" pitchFamily="18" charset="0"/>
            </a:endParaRPr>
          </a:p>
        </p:txBody>
      </p:sp>
      <p:sp>
        <p:nvSpPr>
          <p:cNvPr id="8196" name="椭圆 8195"/>
          <p:cNvSpPr/>
          <p:nvPr/>
        </p:nvSpPr>
        <p:spPr>
          <a:xfrm>
            <a:off x="609600" y="4191000"/>
            <a:ext cx="3276600" cy="16002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197" name="椭圆 8196"/>
          <p:cNvSpPr/>
          <p:nvPr/>
        </p:nvSpPr>
        <p:spPr>
          <a:xfrm>
            <a:off x="1258888" y="3429000"/>
            <a:ext cx="2057400" cy="13716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198" name="椭圆 8197"/>
          <p:cNvSpPr/>
          <p:nvPr/>
        </p:nvSpPr>
        <p:spPr>
          <a:xfrm>
            <a:off x="1752600" y="3810000"/>
            <a:ext cx="3048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199" name="椭圆 8198"/>
          <p:cNvSpPr/>
          <p:nvPr/>
        </p:nvSpPr>
        <p:spPr>
          <a:xfrm>
            <a:off x="2362200" y="3810000"/>
            <a:ext cx="3048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200" name="新月形 8199"/>
          <p:cNvSpPr/>
          <p:nvPr/>
        </p:nvSpPr>
        <p:spPr>
          <a:xfrm rot="-5569082">
            <a:off x="2089150" y="4159250"/>
            <a:ext cx="230188" cy="598488"/>
          </a:xfrm>
          <a:prstGeom prst="moon">
            <a:avLst>
              <a:gd name="adj" fmla="val 50000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201" name="闪电形 8200"/>
          <p:cNvSpPr/>
          <p:nvPr/>
        </p:nvSpPr>
        <p:spPr>
          <a:xfrm rot="6031166">
            <a:off x="1828800" y="4038600"/>
            <a:ext cx="495300" cy="342900"/>
          </a:xfrm>
          <a:prstGeom prst="lightningBolt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202" name="圆角矩形 8201"/>
          <p:cNvSpPr/>
          <p:nvPr/>
        </p:nvSpPr>
        <p:spPr>
          <a:xfrm rot="-2079123">
            <a:off x="-381000" y="4953000"/>
            <a:ext cx="1524000" cy="76200"/>
          </a:xfrm>
          <a:prstGeom prst="roundRect">
            <a:avLst>
              <a:gd name="adj" fmla="val 16667"/>
            </a:avLst>
          </a:prstGeom>
          <a:solidFill>
            <a:srgbClr val="CCCC00"/>
          </a:soli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203" name="圆角矩形 8202"/>
          <p:cNvSpPr/>
          <p:nvPr/>
        </p:nvSpPr>
        <p:spPr>
          <a:xfrm rot="2272181">
            <a:off x="3352800" y="4953000"/>
            <a:ext cx="1524000" cy="76200"/>
          </a:xfrm>
          <a:prstGeom prst="roundRect">
            <a:avLst>
              <a:gd name="adj" fmla="val 16667"/>
            </a:avLst>
          </a:prstGeom>
          <a:solidFill>
            <a:srgbClr val="CCCC00"/>
          </a:soli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204" name="文本框 8203"/>
          <p:cNvSpPr txBox="1"/>
          <p:nvPr/>
        </p:nvSpPr>
        <p:spPr>
          <a:xfrm>
            <a:off x="1066800" y="304800"/>
            <a:ext cx="7162800" cy="762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</a:rPr>
              <a:t>How to make a snowman?</a:t>
            </a:r>
            <a:endParaRPr lang="en-US" altLang="zh-CN" sz="4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228600" y="184150"/>
            <a:ext cx="8915400" cy="618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Christmas is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a Western holiday</a:t>
            </a:r>
            <a:r>
              <a:rPr lang="en-US" altLang="zh-CN" sz="3200" b="1">
                <a:latin typeface="Times New Roman" panose="02020603050405020304" pitchFamily="18" charset="0"/>
              </a:rPr>
              <a:t>.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On this holiday</a:t>
            </a:r>
            <a:r>
              <a:rPr lang="en-US" altLang="zh-CN" sz="3200" b="1">
                <a:latin typeface="Times New Roman" panose="02020603050405020304" pitchFamily="18" charset="0"/>
              </a:rPr>
              <a:t>, people don’t work. Children don’t go to school.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Christmas is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special</a:t>
            </a:r>
            <a:r>
              <a:rPr lang="en-US" altLang="zh-CN" sz="3200" b="1">
                <a:latin typeface="Times New Roman" panose="02020603050405020304" pitchFamily="18" charset="0"/>
              </a:rPr>
              <a:t>.  Because we have Christmas trees, lights and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Santa Claus</a:t>
            </a:r>
            <a:r>
              <a:rPr lang="en-US" altLang="zh-CN" sz="3200" b="1">
                <a:latin typeface="Times New Roman" panose="02020603050405020304" pitchFamily="18" charset="0"/>
              </a:rPr>
              <a:t>.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Santa Claus is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a merry man in red clothes</a:t>
            </a:r>
            <a:r>
              <a:rPr lang="en-US" altLang="zh-CN" sz="3200" b="1">
                <a:latin typeface="Times New Roman" panose="02020603050405020304" pitchFamily="18" charset="0"/>
              </a:rPr>
              <a:t>. Children say he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brings gifts on Christmas</a:t>
            </a:r>
            <a:r>
              <a:rPr lang="en-US" altLang="zh-CN" sz="3200" b="1">
                <a:latin typeface="Times New Roman" panose="02020603050405020304" pitchFamily="18" charset="0"/>
              </a:rPr>
              <a:t>.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People usually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invite</a:t>
            </a:r>
            <a:r>
              <a:rPr lang="en-US" altLang="zh-CN" sz="3200" b="1">
                <a:latin typeface="Times New Roman" panose="02020603050405020304" pitchFamily="18" charset="0"/>
              </a:rPr>
              <a:t> their family and friends to their houses. They say “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Merry Christmas</a:t>
            </a:r>
            <a:r>
              <a:rPr lang="en-US" altLang="zh-CN" sz="3200" b="1">
                <a:latin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to each other</a:t>
            </a:r>
            <a:r>
              <a:rPr lang="en-US" altLang="zh-CN" sz="3200" b="1">
                <a:latin typeface="Times New Roman" panose="02020603050405020304" pitchFamily="18" charset="0"/>
              </a:rPr>
              <a:t>. They often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give</a:t>
            </a:r>
            <a:r>
              <a:rPr lang="en-US" altLang="zh-CN" sz="3200" b="1">
                <a:latin typeface="Times New Roman" panose="02020603050405020304" pitchFamily="18" charset="0"/>
              </a:rPr>
              <a:t> their family and friends gifts. They write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Christmas cards</a:t>
            </a:r>
            <a:r>
              <a:rPr lang="en-US" altLang="zh-CN" sz="3200" b="1">
                <a:latin typeface="Times New Roman" panose="02020603050405020304" pitchFamily="18" charset="0"/>
              </a:rPr>
              <a:t>. They sing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special songs</a:t>
            </a:r>
            <a:r>
              <a:rPr lang="en-US" altLang="zh-CN" sz="3200" b="1">
                <a:latin typeface="Times New Roman" panose="02020603050405020304" pitchFamily="18" charset="0"/>
              </a:rPr>
              <a:t>. They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have a lot of fun together</a:t>
            </a:r>
            <a:r>
              <a:rPr lang="en-US" altLang="zh-CN" sz="3200" b="1">
                <a:latin typeface="Times New Roman" panose="02020603050405020304" pitchFamily="18" charset="0"/>
              </a:rPr>
              <a:t>.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457200" y="838200"/>
            <a:ext cx="8001000" cy="423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Say something about Christmas: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3200" b="1">
                <a:latin typeface="Times New Roman" panose="02020603050405020304" pitchFamily="18" charset="0"/>
              </a:rPr>
              <a:t>What is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Christmas</a:t>
            </a:r>
            <a:r>
              <a:rPr lang="en-US" altLang="zh-CN" sz="3200" b="1">
                <a:latin typeface="Times New Roman" panose="02020603050405020304" pitchFamily="18" charset="0"/>
              </a:rPr>
              <a:t>?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3200" b="1">
                <a:latin typeface="Times New Roman" panose="02020603050405020304" pitchFamily="18" charset="0"/>
              </a:rPr>
              <a:t>When is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Christmas Day</a:t>
            </a:r>
            <a:r>
              <a:rPr lang="en-US" altLang="zh-CN" sz="3200" b="1">
                <a:latin typeface="Times New Roman" panose="02020603050405020304" pitchFamily="18" charset="0"/>
              </a:rPr>
              <a:t>?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3200" b="1">
                <a:latin typeface="Times New Roman" panose="02020603050405020304" pitchFamily="18" charset="0"/>
              </a:rPr>
              <a:t>Christmas is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special</a:t>
            </a:r>
            <a:r>
              <a:rPr lang="en-US" altLang="zh-CN" sz="3200" b="1">
                <a:latin typeface="Times New Roman" panose="02020603050405020304" pitchFamily="18" charset="0"/>
              </a:rPr>
              <a:t>. Why?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3200" b="1">
                <a:latin typeface="Times New Roman" panose="02020603050405020304" pitchFamily="18" charset="0"/>
              </a:rPr>
              <a:t>Who is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Santa Claus</a:t>
            </a:r>
            <a:r>
              <a:rPr lang="en-US" altLang="zh-CN" sz="3200" b="1">
                <a:latin typeface="Times New Roman" panose="02020603050405020304" pitchFamily="18" charset="0"/>
              </a:rPr>
              <a:t>?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3200" b="1">
                <a:latin typeface="Times New Roman" panose="02020603050405020304" pitchFamily="18" charset="0"/>
              </a:rPr>
              <a:t>What do people usually do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at Christmas</a:t>
            </a:r>
            <a:r>
              <a:rPr lang="en-US" altLang="zh-CN" sz="3200" b="1">
                <a:latin typeface="Times New Roman" panose="02020603050405020304" pitchFamily="18" charset="0"/>
              </a:rPr>
              <a:t>?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0" y="228600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Make sentences using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</a:rPr>
              <a:t>yesterday,today </a:t>
            </a:r>
            <a:r>
              <a:rPr lang="en-US" altLang="zh-CN" sz="3200" b="1">
                <a:latin typeface="Times New Roman" panose="02020603050405020304" pitchFamily="18" charset="0"/>
              </a:rPr>
              <a:t>and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</a:rPr>
              <a:t>tomorrow</a:t>
            </a:r>
            <a:r>
              <a:rPr lang="en-US" altLang="zh-CN" sz="3200" b="1">
                <a:latin typeface="Times New Roman" panose="02020603050405020304" pitchFamily="18" charset="0"/>
              </a:rPr>
              <a:t>.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1267" name="矩形 11266"/>
          <p:cNvSpPr/>
          <p:nvPr/>
        </p:nvSpPr>
        <p:spPr>
          <a:xfrm>
            <a:off x="533400" y="1219200"/>
            <a:ext cx="81534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Yesterday I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bought</a:t>
            </a:r>
            <a:r>
              <a:rPr lang="en-US" altLang="zh-CN" sz="3200" b="1">
                <a:latin typeface="Times New Roman" panose="02020603050405020304" pitchFamily="18" charset="0"/>
              </a:rPr>
              <a:t> … for …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Today I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buy</a:t>
            </a:r>
            <a:r>
              <a:rPr lang="en-US" altLang="zh-CN" sz="3200" b="1">
                <a:latin typeface="Times New Roman" panose="02020603050405020304" pitchFamily="18" charset="0"/>
              </a:rPr>
              <a:t> … for …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Tomorrow I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am going to buy</a:t>
            </a:r>
            <a:r>
              <a:rPr lang="en-US" altLang="zh-CN" sz="3200" b="1">
                <a:latin typeface="Times New Roman" panose="02020603050405020304" pitchFamily="18" charset="0"/>
              </a:rPr>
              <a:t> … for … 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1268" name="矩形 11267"/>
          <p:cNvSpPr/>
          <p:nvPr/>
        </p:nvSpPr>
        <p:spPr>
          <a:xfrm>
            <a:off x="533400" y="3657600"/>
            <a:ext cx="80772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Yesterday he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brought</a:t>
            </a:r>
            <a:r>
              <a:rPr lang="en-US" altLang="zh-CN" sz="3200" b="1">
                <a:latin typeface="Times New Roman" panose="02020603050405020304" pitchFamily="18" charset="0"/>
              </a:rPr>
              <a:t> … to …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Today he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brings </a:t>
            </a:r>
            <a:r>
              <a:rPr lang="en-US" altLang="zh-CN" sz="3200" b="1">
                <a:latin typeface="Times New Roman" panose="02020603050405020304" pitchFamily="18" charset="0"/>
              </a:rPr>
              <a:t>… to …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Tomorrow he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is going to bring</a:t>
            </a:r>
            <a:r>
              <a:rPr lang="en-US" altLang="zh-CN" sz="3200" b="1">
                <a:latin typeface="Times New Roman" panose="02020603050405020304" pitchFamily="18" charset="0"/>
              </a:rPr>
              <a:t> … to …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762000" y="3124200"/>
            <a:ext cx="7391400" cy="277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A: What are you going to do tomorrow?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B: I am going to …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A: Are you going to …?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B: Yes, I am./ No, I’m not.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762000" y="1066800"/>
            <a:ext cx="541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I am going to … tomorrow.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762000" y="304800"/>
            <a:ext cx="541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Make your sentences: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838200" y="2362200"/>
            <a:ext cx="541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Make up your dialogues: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2" grpId="0"/>
      <p:bldP spid="1229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457200" y="304800"/>
            <a:ext cx="8305800" cy="4367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A discussion:</a:t>
            </a:r>
            <a:r>
              <a:rPr lang="en-US" altLang="zh-CN" sz="2800" b="1">
                <a:latin typeface="Times New Roman" panose="02020603050405020304" pitchFamily="18" charset="0"/>
              </a:rPr>
              <a:t> 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What is your </a:t>
            </a:r>
            <a:r>
              <a:rPr lang="en-US" altLang="zh-CN" sz="2800" b="1" err="1">
                <a:latin typeface="Times New Roman" panose="02020603050405020304" pitchFamily="18" charset="0"/>
              </a:rPr>
              <a:t>favourite</a:t>
            </a:r>
            <a:r>
              <a:rPr lang="en-US" altLang="zh-CN" sz="2800" b="1">
                <a:latin typeface="Times New Roman" panose="02020603050405020304" pitchFamily="18" charset="0"/>
              </a:rPr>
              <a:t> holiday?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Do you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get</a:t>
            </a:r>
            <a:r>
              <a:rPr lang="en-US" altLang="zh-CN" sz="2800" b="1">
                <a:latin typeface="Times New Roman" panose="02020603050405020304" pitchFamily="18" charset="0"/>
              </a:rPr>
              <a:t> gifts?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What would you like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for</a:t>
            </a:r>
            <a:r>
              <a:rPr lang="en-US" altLang="zh-CN" sz="2800" b="1">
                <a:latin typeface="Times New Roman" panose="02020603050405020304" pitchFamily="18" charset="0"/>
              </a:rPr>
              <a:t> Christmas?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Who always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brings</a:t>
            </a:r>
            <a:r>
              <a:rPr lang="en-US" altLang="zh-CN" sz="2800" b="1">
                <a:latin typeface="Times New Roman" panose="02020603050405020304" pitchFamily="18" charset="0"/>
              </a:rPr>
              <a:t> gifts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to</a:t>
            </a:r>
            <a:r>
              <a:rPr lang="en-US" altLang="zh-CN" sz="2800" b="1">
                <a:latin typeface="Times New Roman" panose="02020603050405020304" pitchFamily="18" charset="0"/>
              </a:rPr>
              <a:t> you on Christmas?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What do you always get from them for Christmas?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endParaRPr lang="en-US" altLang="zh-CN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3132</Words>
  <Application>WPS 演示</Application>
  <PresentationFormat>在屏幕上显示</PresentationFormat>
  <Paragraphs>162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Impact</vt:lpstr>
      <vt:lpstr>MS PMincho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上帝掷骰子吗</cp:lastModifiedBy>
  <cp:revision>4</cp:revision>
  <dcterms:created xsi:type="dcterms:W3CDTF">2016-07-12T02:53:00Z</dcterms:created>
  <dcterms:modified xsi:type="dcterms:W3CDTF">2023-09-30T11:42:54Z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71948F276BE9453BAC88826575F636C5_13</vt:lpwstr>
  </property>
  <property fmtid="{D5CDD505-2E9C-101B-9397-08002B2CF9AE}" pid="4" name="KSOProductBuildVer">
    <vt:lpwstr>2052-12.1.0.15374</vt:lpwstr>
  </property>
</Properties>
</file>