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3" r:id="rId3"/>
  </p:sldMasterIdLst>
  <p:notesMasterIdLst>
    <p:notesMasterId r:id="rId11"/>
  </p:notesMasterIdLst>
  <p:handoutMasterIdLst>
    <p:handoutMasterId r:id="rId42"/>
  </p:handoutMasterIdLst>
  <p:sldIdLst>
    <p:sldId id="492" r:id="rId4"/>
    <p:sldId id="312" r:id="rId5"/>
    <p:sldId id="307" r:id="rId6"/>
    <p:sldId id="483" r:id="rId7"/>
    <p:sldId id="485" r:id="rId8"/>
    <p:sldId id="491" r:id="rId9"/>
    <p:sldId id="476" r:id="rId10"/>
    <p:sldId id="493" r:id="rId12"/>
    <p:sldId id="309" r:id="rId13"/>
    <p:sldId id="487" r:id="rId14"/>
    <p:sldId id="488" r:id="rId15"/>
    <p:sldId id="489" r:id="rId16"/>
    <p:sldId id="490" r:id="rId17"/>
    <p:sldId id="444" r:id="rId18"/>
    <p:sldId id="462" r:id="rId19"/>
    <p:sldId id="464" r:id="rId20"/>
    <p:sldId id="466" r:id="rId21"/>
    <p:sldId id="468" r:id="rId22"/>
    <p:sldId id="496" r:id="rId23"/>
    <p:sldId id="497" r:id="rId24"/>
    <p:sldId id="481" r:id="rId25"/>
    <p:sldId id="494" r:id="rId26"/>
    <p:sldId id="498" r:id="rId27"/>
    <p:sldId id="499" r:id="rId28"/>
    <p:sldId id="500" r:id="rId29"/>
    <p:sldId id="495" r:id="rId30"/>
    <p:sldId id="463" r:id="rId31"/>
    <p:sldId id="501" r:id="rId32"/>
    <p:sldId id="465" r:id="rId33"/>
    <p:sldId id="467" r:id="rId34"/>
    <p:sldId id="469" r:id="rId35"/>
    <p:sldId id="502" r:id="rId36"/>
    <p:sldId id="503" r:id="rId37"/>
    <p:sldId id="507" r:id="rId38"/>
    <p:sldId id="480" r:id="rId39"/>
    <p:sldId id="319" r:id="rId40"/>
    <p:sldId id="528" r:id="rId41"/>
  </p:sldIdLst>
  <p:sldSz cx="9144000" cy="5143500"/>
  <p:notesSz cx="6858000" cy="9144000"/>
  <p:embeddedFontLst>
    <p:embeddedFont>
      <p:font typeface="黑体" panose="02010609060101010101" pitchFamily="49" charset="-122"/>
      <p:regular r:id="rId46"/>
    </p:embeddedFont>
    <p:embeddedFont>
      <p:font typeface="楷体" panose="02010609060101010101" pitchFamily="49" charset="-122"/>
      <p:regular r:id="rId47"/>
    </p:embeddedFont>
    <p:embeddedFont>
      <p:font typeface="微软雅黑" panose="020B0503020204020204" charset="-122"/>
      <p:regular r:id="rId48"/>
    </p:embeddedFont>
    <p:embeddedFont>
      <p:font typeface="Calibri" panose="020F0502020204030204" charset="0"/>
      <p:regular r:id="rId49"/>
      <p:bold r:id="rId50"/>
      <p:italic r:id="rId51"/>
      <p:boldItalic r:id="rId52"/>
    </p:embeddedFont>
  </p:embeddedFontLst>
  <p:custDataLst>
    <p:tags r:id="rId5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F6FFEC"/>
    <a:srgbClr val="FF9900"/>
    <a:srgbClr val="FFFFFF"/>
    <a:srgbClr val="33CC33"/>
    <a:srgbClr val="00FF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/>
    <p:restoredTop sz="95531"/>
  </p:normalViewPr>
  <p:slideViewPr>
    <p:cSldViewPr snapToGrid="0" showGuides="1">
      <p:cViewPr varScale="1">
        <p:scale>
          <a:sx n="139" d="100"/>
          <a:sy n="139" d="100"/>
        </p:scale>
        <p:origin x="702" y="4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1.xml"/><Relationship Id="rId52" Type="http://schemas.openxmlformats.org/officeDocument/2006/relationships/font" Target="fonts/font7.fntdata"/><Relationship Id="rId51" Type="http://schemas.openxmlformats.org/officeDocument/2006/relationships/font" Target="fonts/font6.fntdata"/><Relationship Id="rId50" Type="http://schemas.openxmlformats.org/officeDocument/2006/relationships/font" Target="fonts/font5.fntdata"/><Relationship Id="rId5" Type="http://schemas.openxmlformats.org/officeDocument/2006/relationships/slide" Target="slides/slide2.xml"/><Relationship Id="rId49" Type="http://schemas.openxmlformats.org/officeDocument/2006/relationships/font" Target="fonts/font4.fntdata"/><Relationship Id="rId48" Type="http://schemas.openxmlformats.org/officeDocument/2006/relationships/font" Target="fonts/font3.fntdata"/><Relationship Id="rId47" Type="http://schemas.openxmlformats.org/officeDocument/2006/relationships/font" Target="fonts/font2.fntdata"/><Relationship Id="rId46" Type="http://schemas.openxmlformats.org/officeDocument/2006/relationships/font" Target="fonts/font1.fntdata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08FDE8-2DF2-4062-BE85-52CCE86662D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845C4D2-03B0-432E-9D37-4017CFFB923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54EA28-6D15-453A-B1E6-3363FC9A3D4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196D04-7604-43A4-B5CA-0E74E88480C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  <p:sp>
        <p:nvSpPr>
          <p:cNvPr id="1331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662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  <p:sp>
        <p:nvSpPr>
          <p:cNvPr id="2662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2"/>
          <a:srcRect b="1059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4"/>
          <p:cNvPicPr>
            <a:picLocks noChangeAspect="1"/>
          </p:cNvPicPr>
          <p:nvPr userDrawn="1"/>
        </p:nvPicPr>
        <p:blipFill>
          <a:blip r:embed="rId3"/>
          <a:srcRect l="2406" t="45306" r="-2406" b="42287"/>
          <a:stretch>
            <a:fillRect/>
          </a:stretch>
        </p:blipFill>
        <p:spPr>
          <a:xfrm>
            <a:off x="501650" y="4271963"/>
            <a:ext cx="8105775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5"/>
          <p:cNvPicPr>
            <a:picLocks noChangeAspect="1"/>
          </p:cNvPicPr>
          <p:nvPr userDrawn="1"/>
        </p:nvPicPr>
        <p:blipFill>
          <a:blip r:embed="rId4"/>
          <a:srcRect r="28621"/>
          <a:stretch>
            <a:fillRect/>
          </a:stretch>
        </p:blipFill>
        <p:spPr>
          <a:xfrm>
            <a:off x="7391400" y="3762375"/>
            <a:ext cx="1752600" cy="138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7"/>
          <p:cNvPicPr>
            <a:picLocks noChangeAspect="1"/>
          </p:cNvPicPr>
          <p:nvPr userDrawn="1"/>
        </p:nvPicPr>
        <p:blipFill>
          <a:blip r:embed="rId5"/>
          <a:srcRect t="6091" r="35040"/>
          <a:stretch>
            <a:fillRect/>
          </a:stretch>
        </p:blipFill>
        <p:spPr>
          <a:xfrm>
            <a:off x="-84137" y="4086225"/>
            <a:ext cx="1300162" cy="1057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/>
          <p:cNvPicPr>
            <a:picLocks noChangeAspect="1"/>
          </p:cNvPicPr>
          <p:nvPr userDrawn="1"/>
        </p:nvPicPr>
        <p:blipFill>
          <a:blip r:embed="rId2"/>
          <a:srcRect l="2406" t="45306" r="-2406" b="42287"/>
          <a:stretch>
            <a:fillRect/>
          </a:stretch>
        </p:blipFill>
        <p:spPr>
          <a:xfrm>
            <a:off x="501650" y="4271963"/>
            <a:ext cx="8105775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4"/>
          <p:cNvPicPr>
            <a:picLocks noChangeAspect="1"/>
          </p:cNvPicPr>
          <p:nvPr userDrawn="1"/>
        </p:nvPicPr>
        <p:blipFill>
          <a:blip r:embed="rId3"/>
          <a:srcRect r="28621"/>
          <a:stretch>
            <a:fillRect/>
          </a:stretch>
        </p:blipFill>
        <p:spPr>
          <a:xfrm>
            <a:off x="7391400" y="3762375"/>
            <a:ext cx="1752600" cy="138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/>
          <p:cNvPicPr>
            <a:picLocks noChangeAspect="1"/>
          </p:cNvPicPr>
          <p:nvPr userDrawn="1"/>
        </p:nvPicPr>
        <p:blipFill>
          <a:blip r:embed="rId4"/>
          <a:srcRect t="6091" r="35040"/>
          <a:stretch>
            <a:fillRect/>
          </a:stretch>
        </p:blipFill>
        <p:spPr>
          <a:xfrm>
            <a:off x="-84137" y="4086225"/>
            <a:ext cx="1300162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4137" y="-209550"/>
            <a:ext cx="1169987" cy="1169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2335888">
            <a:off x="4410075" y="-201612"/>
            <a:ext cx="792163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9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433638" y="-20637"/>
            <a:ext cx="565150" cy="563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l="4543" r="799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slide" Target="slide2.xml"/><Relationship Id="rId4" Type="http://schemas.openxmlformats.org/officeDocument/2006/relationships/image" Target="../media/image19.png"/><Relationship Id="rId3" Type="http://schemas.openxmlformats.org/officeDocument/2006/relationships/slide" Target="slide23.xml"/><Relationship Id="rId2" Type="http://schemas.openxmlformats.org/officeDocument/2006/relationships/image" Target="../media/image1.jpeg"/><Relationship Id="rId1" Type="http://schemas.openxmlformats.org/officeDocument/2006/relationships/image" Target="../media/image1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microsoft.com/office/2007/relationships/media" Target="file:///\\pc-2\&#19978;&#35838;&#35838;&#20214;&#27719;&#24635;\&#24050;&#26657;&#23545;\&#37096;&#32534;&#29256;&#19968;&#35821;&#19979;&#12304;&#25945;&#26696;&#29256;&#12305;\&#31532;&#20845;&#21333;&#20803;\13%20&#33655;&#21494;&#22278;&#22278;%20&#12304;&#25945;&#26696;&#21305;&#37197;&#29256;&#12305;&#25512;&#33616;&#10084;\&#22914;&#35799;&#33324;&#23425;&#38745;.mp3" TargetMode="External"/><Relationship Id="rId2" Type="http://schemas.openxmlformats.org/officeDocument/2006/relationships/audio" Target="file:///\\pc-2\&#19978;&#35838;&#35838;&#20214;&#27719;&#24635;\&#24050;&#26657;&#23545;\&#37096;&#32534;&#29256;&#19968;&#35821;&#19979;&#12304;&#25945;&#26696;&#29256;&#12305;\&#31532;&#20845;&#21333;&#20803;\13%20&#33655;&#21494;&#22278;&#22278;%20&#12304;&#25945;&#26696;&#21305;&#37197;&#29256;&#12305;&#25512;&#33616;&#10084;\&#22914;&#35799;&#33324;&#23425;&#38745;.mp3" TargetMode="External"/><Relationship Id="rId1" Type="http://schemas.openxmlformats.org/officeDocument/2006/relationships/image" Target="../media/image2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43.png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jpe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2"/>
          <p:cNvPicPr>
            <a:picLocks noChangeAspect="1"/>
          </p:cNvPicPr>
          <p:nvPr/>
        </p:nvPicPr>
        <p:blipFill>
          <a:blip r:embed="rId2"/>
          <a:srcRect b="1059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 t="29584" b="35091"/>
          <a:stretch>
            <a:fillRect/>
          </a:stretch>
        </p:blipFill>
        <p:spPr>
          <a:xfrm>
            <a:off x="3930650" y="2392363"/>
            <a:ext cx="3333750" cy="117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 t="29922" b="35793"/>
          <a:stretch>
            <a:fillRect/>
          </a:stretch>
        </p:blipFill>
        <p:spPr>
          <a:xfrm>
            <a:off x="1795463" y="958850"/>
            <a:ext cx="333375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矩形 4">
            <a:hlinkClick r:id="rId5" action="ppaction://hlinksldjump"/>
          </p:cNvPr>
          <p:cNvSpPr/>
          <p:nvPr/>
        </p:nvSpPr>
        <p:spPr>
          <a:xfrm>
            <a:off x="2673350" y="1036638"/>
            <a:ext cx="2290763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0" name="矩形 5">
            <a:hlinkClick r:id="rId3" action="ppaction://hlinksldjump"/>
          </p:cNvPr>
          <p:cNvSpPr/>
          <p:nvPr/>
        </p:nvSpPr>
        <p:spPr>
          <a:xfrm>
            <a:off x="4452938" y="2503488"/>
            <a:ext cx="2290762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51" name="图片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7"/>
          <a:srcRect l="-2536" t="44746" r="34821"/>
          <a:stretch>
            <a:fillRect/>
          </a:stretch>
        </p:blipFill>
        <p:spPr>
          <a:xfrm>
            <a:off x="1755775" y="681038"/>
            <a:ext cx="1063625" cy="1303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图片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8"/>
          <a:srcRect l="34821" t="46271" r="-7043"/>
          <a:stretch>
            <a:fillRect/>
          </a:stretch>
        </p:blipFill>
        <p:spPr>
          <a:xfrm>
            <a:off x="6219825" y="2157413"/>
            <a:ext cx="1135063" cy="1265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968375" y="1112838"/>
            <a:ext cx="658812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小水珠把荷叶当作了什么？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7411" name="Picture 5"/>
          <p:cNvPicPr>
            <a:picLocks noChangeAspect="1"/>
          </p:cNvPicPr>
          <p:nvPr/>
        </p:nvPicPr>
        <p:blipFill>
          <a:blip r:embed="rId1"/>
          <a:srcRect r="170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119938" y="3505200"/>
            <a:ext cx="1484313" cy="6826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摇篮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968375" y="1112838"/>
            <a:ext cx="658812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小蜻蜓把荷叶当作了什么？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60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859588" y="4251325"/>
            <a:ext cx="1941513" cy="6826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停机坪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968375" y="1112838"/>
            <a:ext cx="658812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小青蛙把荷叶当作了什么？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9459" name="Picture 5"/>
          <p:cNvPicPr>
            <a:picLocks noChangeAspect="1"/>
          </p:cNvPicPr>
          <p:nvPr/>
        </p:nvPicPr>
        <p:blipFill>
          <a:blip r:embed="rId1"/>
          <a:srcRect l="16356" t="22057" r="311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981700" y="590550"/>
            <a:ext cx="1941513" cy="6048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歌台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68375" y="1112838"/>
            <a:ext cx="658812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小鱼儿把荷叶当作了什么？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0483" name="Picture 9"/>
          <p:cNvPicPr>
            <a:picLocks noChangeAspect="1"/>
          </p:cNvPicPr>
          <p:nvPr/>
        </p:nvPicPr>
        <p:blipFill>
          <a:blip r:embed="rId1"/>
          <a:srcRect b="612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243638" y="3046413"/>
            <a:ext cx="1941513" cy="6048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凉伞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" name="矩形 105"/>
          <p:cNvSpPr/>
          <p:nvPr/>
        </p:nvSpPr>
        <p:spPr>
          <a:xfrm>
            <a:off x="731838" y="1611313"/>
            <a:ext cx="768032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四个调皮的小伙伴分别把荷叶当作了摇篮、停机坪、歌台、凉伞，那么，它们是怎样在荷叶上玩耍的？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组合 6"/>
          <p:cNvGrpSpPr/>
          <p:nvPr/>
        </p:nvGrpSpPr>
        <p:grpSpPr>
          <a:xfrm>
            <a:off x="582613" y="588963"/>
            <a:ext cx="8121650" cy="3387725"/>
            <a:chOff x="1762124" y="649754"/>
            <a:chExt cx="8120707" cy="3389040"/>
          </a:xfrm>
        </p:grpSpPr>
        <p:sp>
          <p:nvSpPr>
            <p:cNvPr id="4" name="矩形 3"/>
            <p:cNvSpPr/>
            <p:nvPr/>
          </p:nvSpPr>
          <p:spPr>
            <a:xfrm>
              <a:off x="1768473" y="649754"/>
              <a:ext cx="8112770" cy="26855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2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xiǎo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shuǐ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zhū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shuō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hé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yè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shì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wǒ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de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yáo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lán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xiǎo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shuǐ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zhū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tǎnɡ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zài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hé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yè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shànɡ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zhǎ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zhe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liànɡ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jīnɡ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jīnɡ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de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yǎn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jinɡ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1518" name="矩形 4"/>
            <p:cNvSpPr/>
            <p:nvPr/>
          </p:nvSpPr>
          <p:spPr>
            <a:xfrm>
              <a:off x="1762124" y="990332"/>
              <a:ext cx="8120707" cy="30484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20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小  水 珠 说：“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荷叶 是我的 摇篮。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”小  水  珠 躺 在 荷叶 上， 眨 着 亮  晶  晶 的 眼 睛。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2874963" y="2274888"/>
            <a:ext cx="581025" cy="5349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508" name="图片 1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68537" y="1779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1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98762" y="3651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1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89037" y="50196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图片 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62436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2" name="图片 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48752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3" name="图片 1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0375" y="19812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4" name="图片 1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10713" y="-423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5" name="图片 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-1676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6" name="图片 1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0" name="组合 6"/>
          <p:cNvGrpSpPr/>
          <p:nvPr/>
        </p:nvGrpSpPr>
        <p:grpSpPr>
          <a:xfrm>
            <a:off x="590550" y="874713"/>
            <a:ext cx="8193088" cy="3394075"/>
            <a:chOff x="1762123" y="643529"/>
            <a:chExt cx="8193545" cy="3395237"/>
          </a:xfrm>
        </p:grpSpPr>
        <p:sp>
          <p:nvSpPr>
            <p:cNvPr id="3" name="矩形 2"/>
            <p:cNvSpPr/>
            <p:nvPr/>
          </p:nvSpPr>
          <p:spPr>
            <a:xfrm>
              <a:off x="1770061" y="643529"/>
              <a:ext cx="8185607" cy="268538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2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xiǎo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qīnɡ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tínɡ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shuō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hé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yè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shì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wǒ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de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tínɡ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jī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pínɡ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xiǎo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qīnɡ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tínɡ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lì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zài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hé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yè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shànɡ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zhǎn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kāi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tòu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mínɡ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de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chì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bǎnɡ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2542" name="矩形 4"/>
            <p:cNvSpPr/>
            <p:nvPr/>
          </p:nvSpPr>
          <p:spPr>
            <a:xfrm>
              <a:off x="1762123" y="990332"/>
              <a:ext cx="8193544" cy="30484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20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小  蜻  蜓 说：“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荷叶 是 我的 停 机坪。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”小  蜻 蜓 立 在 荷叶 上， 展 开 透 明 的 翅 膀。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3862388" y="2576513"/>
            <a:ext cx="579438" cy="5349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32" name="图片 1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44725" y="19558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1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74950" y="382746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图片 1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65225" y="51958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图片 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64198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图片 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36125" y="5051425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图片 1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4188" y="21574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8" name="图片 1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34525" y="-24765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9" name="图片 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1713" y="-1500187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0" name="图片 1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" y="-1827212"/>
            <a:ext cx="530225" cy="79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组合 6"/>
          <p:cNvGrpSpPr/>
          <p:nvPr/>
        </p:nvGrpSpPr>
        <p:grpSpPr>
          <a:xfrm>
            <a:off x="512763" y="508000"/>
            <a:ext cx="8118475" cy="3468688"/>
            <a:chOff x="1762124" y="581313"/>
            <a:chExt cx="8120707" cy="3469660"/>
          </a:xfrm>
        </p:grpSpPr>
        <p:sp>
          <p:nvSpPr>
            <p:cNvPr id="23565" name="矩形 3"/>
            <p:cNvSpPr/>
            <p:nvPr/>
          </p:nvSpPr>
          <p:spPr>
            <a:xfrm>
              <a:off x="1770062" y="581313"/>
              <a:ext cx="8112769" cy="27861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260000"/>
                </a:lnSpc>
              </a:pP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    xiǎo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qīnɡ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wā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shuō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  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hé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yè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shì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wǒ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de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ɡē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tái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   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xiǎo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qīnɡ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wā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dūn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zài hé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yè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shànɡ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ɡuā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ɡuā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de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fànɡ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shēnɡ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ɡē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chànɡ</a:t>
              </a:r>
              <a:endPara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3566" name="矩形 4"/>
            <p:cNvSpPr/>
            <p:nvPr/>
          </p:nvSpPr>
          <p:spPr>
            <a:xfrm>
              <a:off x="1762124" y="1002767"/>
              <a:ext cx="8048699" cy="30482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20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小  青 蛙 说：“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荷叶是 我的 歌台。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”小  青 蛙 蹲 在荷 叶 上，呱 呱 地 放  声  歌 唱。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2544763" y="2235200"/>
            <a:ext cx="581025" cy="5349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556" name="图片 1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20912" y="21050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1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51137" y="39766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图片 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1412" y="534511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图片 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1063" y="65690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0" name="图片 1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9938" y="520065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1" name="图片 1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0" y="2306638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2" name="图片 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8338" y="-98425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3" name="图片 1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5525" y="-1350962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4" name="图片 1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337" y="-1677987"/>
            <a:ext cx="530225" cy="79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6"/>
          <p:cNvGrpSpPr/>
          <p:nvPr/>
        </p:nvGrpSpPr>
        <p:grpSpPr>
          <a:xfrm>
            <a:off x="520700" y="519113"/>
            <a:ext cx="8245475" cy="3360737"/>
            <a:chOff x="1762123" y="643529"/>
            <a:chExt cx="8245674" cy="3361577"/>
          </a:xfrm>
        </p:grpSpPr>
        <p:sp>
          <p:nvSpPr>
            <p:cNvPr id="4" name="矩形 3"/>
            <p:cNvSpPr/>
            <p:nvPr/>
          </p:nvSpPr>
          <p:spPr>
            <a:xfrm>
              <a:off x="1770061" y="643529"/>
              <a:ext cx="8237736" cy="26851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2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xiǎo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yú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ér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shuō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hé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yè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shì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wǒ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de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liánɡ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sǎn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xiǎo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yú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ér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zài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hé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yè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xià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xiào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xī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xī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de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yóu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lái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yóu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qù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pěnɡ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qǐ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yì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duǒ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duǒ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hěn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měi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hěn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měi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de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shuǐ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huā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4591" name="矩形 4"/>
            <p:cNvSpPr/>
            <p:nvPr/>
          </p:nvSpPr>
          <p:spPr>
            <a:xfrm>
              <a:off x="1762123" y="957008"/>
              <a:ext cx="8173665" cy="30480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20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小 鱼儿 说：“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荷叶 是 我的 凉  伞。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”小 鱼 儿在 荷叶 下 笑 嘻 嘻地 游 来游 去，捧 起一 朵朵 很 美 很 美 的 水 花。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6646863" y="2173288"/>
            <a:ext cx="1711325" cy="5349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563563" y="3125788"/>
            <a:ext cx="506413" cy="5349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4581" name="图片 1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68537" y="1779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图片 1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98762" y="3651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图片 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89037" y="50196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4" name="图片 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62436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5" name="图片 1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48752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6" name="图片 1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0375" y="19812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7" name="图片 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10713" y="-423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8" name="图片 1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-1676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9" name="图片 1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8" name="组合 7"/>
          <p:cNvGrpSpPr/>
          <p:nvPr/>
        </p:nvGrpSpPr>
        <p:grpSpPr>
          <a:xfrm>
            <a:off x="2489200" y="555625"/>
            <a:ext cx="836613" cy="850900"/>
            <a:chOff x="2437" y="2032"/>
            <a:chExt cx="1244" cy="1264"/>
          </a:xfrm>
        </p:grpSpPr>
        <p:sp>
          <p:nvSpPr>
            <p:cNvPr id="2562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2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62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7" name="文本框 64"/>
          <p:cNvSpPr txBox="1"/>
          <p:nvPr/>
        </p:nvSpPr>
        <p:spPr>
          <a:xfrm>
            <a:off x="2514600" y="496888"/>
            <a:ext cx="81121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8" name="组合 7"/>
          <p:cNvGrpSpPr/>
          <p:nvPr/>
        </p:nvGrpSpPr>
        <p:grpSpPr>
          <a:xfrm>
            <a:off x="4005263" y="542925"/>
            <a:ext cx="836612" cy="850900"/>
            <a:chOff x="2437" y="2032"/>
            <a:chExt cx="1244" cy="1264"/>
          </a:xfrm>
        </p:grpSpPr>
        <p:sp>
          <p:nvSpPr>
            <p:cNvPr id="256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6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2" name="文本框 64"/>
          <p:cNvSpPr txBox="1"/>
          <p:nvPr/>
        </p:nvSpPr>
        <p:spPr>
          <a:xfrm>
            <a:off x="4030663" y="484188"/>
            <a:ext cx="81121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4" name="组合 7"/>
          <p:cNvGrpSpPr/>
          <p:nvPr/>
        </p:nvGrpSpPr>
        <p:grpSpPr>
          <a:xfrm>
            <a:off x="5548313" y="569913"/>
            <a:ext cx="836612" cy="850900"/>
            <a:chOff x="2437" y="2032"/>
            <a:chExt cx="1244" cy="1264"/>
          </a:xfrm>
        </p:grpSpPr>
        <p:sp>
          <p:nvSpPr>
            <p:cNvPr id="256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62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62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0" name="文本框 64"/>
          <p:cNvSpPr txBox="1"/>
          <p:nvPr/>
        </p:nvSpPr>
        <p:spPr>
          <a:xfrm>
            <a:off x="5573713" y="511175"/>
            <a:ext cx="811212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朵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176338" y="1541463"/>
            <a:ext cx="73310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仔细观察，找一找有相同部件的字。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2563813" y="912813"/>
            <a:ext cx="685800" cy="401638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362450" y="636588"/>
            <a:ext cx="342900" cy="655638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711825" y="631825"/>
            <a:ext cx="522288" cy="32861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4" name="文本框 64"/>
          <p:cNvSpPr txBox="1"/>
          <p:nvPr/>
        </p:nvSpPr>
        <p:spPr>
          <a:xfrm>
            <a:off x="922338" y="2212975"/>
            <a:ext cx="8112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5" name="右箭头 2"/>
          <p:cNvSpPr/>
          <p:nvPr/>
        </p:nvSpPr>
        <p:spPr>
          <a:xfrm>
            <a:off x="1625600" y="2438400"/>
            <a:ext cx="514350" cy="214313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6" name="TextBox 3"/>
          <p:cNvSpPr txBox="1"/>
          <p:nvPr/>
        </p:nvSpPr>
        <p:spPr>
          <a:xfrm>
            <a:off x="2076450" y="2254250"/>
            <a:ext cx="376078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“几”在下方略扁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47" name="文本框 64"/>
          <p:cNvSpPr txBox="1"/>
          <p:nvPr/>
        </p:nvSpPr>
        <p:spPr>
          <a:xfrm>
            <a:off x="890588" y="2957513"/>
            <a:ext cx="8112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" name="右箭头 5"/>
          <p:cNvSpPr/>
          <p:nvPr/>
        </p:nvSpPr>
        <p:spPr>
          <a:xfrm>
            <a:off x="1625600" y="3228975"/>
            <a:ext cx="514350" cy="214313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9" name="TextBox 6"/>
          <p:cNvSpPr txBox="1"/>
          <p:nvPr/>
        </p:nvSpPr>
        <p:spPr>
          <a:xfrm>
            <a:off x="2076450" y="3052763"/>
            <a:ext cx="4191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“几”在右边略瘦窄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50" name="文本框 64"/>
          <p:cNvSpPr txBox="1"/>
          <p:nvPr/>
        </p:nvSpPr>
        <p:spPr>
          <a:xfrm>
            <a:off x="890588" y="3716338"/>
            <a:ext cx="8112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朵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1" name="右箭头 8"/>
          <p:cNvSpPr/>
          <p:nvPr/>
        </p:nvSpPr>
        <p:spPr>
          <a:xfrm>
            <a:off x="1625600" y="3944938"/>
            <a:ext cx="514350" cy="214313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2" name="TextBox 9"/>
          <p:cNvSpPr txBox="1"/>
          <p:nvPr/>
        </p:nvSpPr>
        <p:spPr>
          <a:xfrm>
            <a:off x="2062163" y="3759200"/>
            <a:ext cx="6475412" cy="587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“几”在上方略扁，</a:t>
            </a: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</a:rPr>
              <a:t>最后一笔无钩。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102" grpId="0"/>
      <p:bldP spid="100" grpId="0"/>
      <p:bldP spid="48" grpId="0"/>
      <p:bldP spid="49" grpId="0" animBg="1"/>
      <p:bldP spid="50" grpId="0" animBg="1"/>
      <p:bldP spid="51" grpId="0" animBg="1"/>
      <p:bldP spid="144" grpId="0"/>
      <p:bldP spid="145" grpId="0" animBg="1"/>
      <p:bldP spid="146" grpId="0"/>
      <p:bldP spid="147" grpId="0"/>
      <p:bldP spid="148" grpId="0" animBg="1"/>
      <p:bldP spid="149" grpId="0"/>
      <p:bldP spid="150" grpId="0"/>
      <p:bldP spid="151" grpId="0" animBg="1"/>
      <p:bldP spid="1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6" name="TextBox 1"/>
          <p:cNvSpPr txBox="1">
            <a:spLocks noChangeArrowheads="1"/>
          </p:cNvSpPr>
          <p:nvPr/>
        </p:nvSpPr>
        <p:spPr bwMode="auto">
          <a:xfrm>
            <a:off x="150019" y="127414"/>
            <a:ext cx="19240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新课导入</a:t>
            </a:r>
            <a:endParaRPr kumimoji="0" lang="zh-CN" altLang="en-US" sz="32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TextBox 10"/>
          <p:cNvSpPr txBox="1"/>
          <p:nvPr/>
        </p:nvSpPr>
        <p:spPr>
          <a:xfrm>
            <a:off x="546100" y="1787525"/>
            <a:ext cx="5897563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江南可采莲，莲叶何田田。鱼戏莲叶间。鱼戏莲叶东，鱼戏莲叶西，鱼戏莲叶南，鱼戏莲叶北。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2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68537" y="1779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98762" y="3651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60475" y="419576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54197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40875" y="40513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0375" y="19812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10713" y="-423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-1676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矩形 18"/>
          <p:cNvSpPr/>
          <p:nvPr/>
        </p:nvSpPr>
        <p:spPr>
          <a:xfrm>
            <a:off x="2546350" y="1000125"/>
            <a:ext cx="1446213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江南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如诗般宁静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96113" y="838200"/>
            <a:ext cx="865187" cy="865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7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9838" y="2109788"/>
            <a:ext cx="2538412" cy="18018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84" name="组合 2"/>
          <p:cNvGrpSpPr/>
          <p:nvPr/>
        </p:nvGrpSpPr>
        <p:grpSpPr>
          <a:xfrm>
            <a:off x="3582988" y="-26987"/>
            <a:ext cx="2909887" cy="1636712"/>
            <a:chOff x="3582573" y="-27483"/>
            <a:chExt cx="2909617" cy="163707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/>
            <a:srcRect l="34193" t="30968" r="9238" b="37204"/>
            <a:stretch>
              <a:fillRect/>
            </a:stretch>
          </p:blipFill>
          <p:spPr>
            <a:xfrm>
              <a:off x="3582573" y="-27483"/>
              <a:ext cx="2909617" cy="1637071"/>
            </a:xfrm>
            <a:prstGeom prst="rect">
              <a:avLst/>
            </a:prstGeom>
            <a:effectLst>
              <a:outerShdw blurRad="139700" dist="76200" dir="2400000" algn="tl" rotWithShape="0">
                <a:prstClr val="black">
                  <a:alpha val="50000"/>
                </a:prstClr>
              </a:outerShdw>
            </a:effectLst>
          </p:spPr>
        </p:pic>
        <p:sp>
          <p:nvSpPr>
            <p:cNvPr id="7186" name="矩形 16"/>
            <p:cNvSpPr/>
            <p:nvPr/>
          </p:nvSpPr>
          <p:spPr>
            <a:xfrm>
              <a:off x="4027868" y="409590"/>
              <a:ext cx="2291590" cy="7790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  <a:spcBef>
                  <a:spcPts val="900"/>
                </a:spcBef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7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7"/>
          <p:cNvGrpSpPr/>
          <p:nvPr/>
        </p:nvGrpSpPr>
        <p:grpSpPr>
          <a:xfrm>
            <a:off x="1036638" y="1878013"/>
            <a:ext cx="1125537" cy="1108075"/>
            <a:chOff x="2437" y="2032"/>
            <a:chExt cx="1244" cy="1264"/>
          </a:xfrm>
        </p:grpSpPr>
        <p:sp>
          <p:nvSpPr>
            <p:cNvPr id="2765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654" name="直接连接符 8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765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" name="文本框 64"/>
          <p:cNvSpPr txBox="1"/>
          <p:nvPr/>
        </p:nvSpPr>
        <p:spPr>
          <a:xfrm>
            <a:off x="1049338" y="1811338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14625" y="1336675"/>
            <a:ext cx="5589588" cy="247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“鱼”是象形字，斜刀头是“鱼头”，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田”就是“鱼身”，最后一笔长横就是“鱼尾巴”。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" name="文本框 110"/>
          <p:cNvSpPr txBox="1"/>
          <p:nvPr/>
        </p:nvSpPr>
        <p:spPr>
          <a:xfrm>
            <a:off x="246063" y="1930400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093788" y="2403475"/>
            <a:ext cx="225425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“口”要写得上宽下窄。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grpSp>
        <p:nvGrpSpPr>
          <p:cNvPr id="138" name="组合 7"/>
          <p:cNvGrpSpPr/>
          <p:nvPr/>
        </p:nvGrpSpPr>
        <p:grpSpPr>
          <a:xfrm>
            <a:off x="1552575" y="593725"/>
            <a:ext cx="1125538" cy="1108075"/>
            <a:chOff x="2437" y="2032"/>
            <a:chExt cx="1244" cy="1264"/>
          </a:xfrm>
        </p:grpSpPr>
        <p:sp>
          <p:nvSpPr>
            <p:cNvPr id="2868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687" name="直接连接符 13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68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42" name="文本框 64"/>
          <p:cNvSpPr txBox="1"/>
          <p:nvPr/>
        </p:nvSpPr>
        <p:spPr>
          <a:xfrm>
            <a:off x="1552575" y="496888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台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" name="组合 7"/>
          <p:cNvGrpSpPr/>
          <p:nvPr/>
        </p:nvGrpSpPr>
        <p:grpSpPr>
          <a:xfrm>
            <a:off x="5443538" y="582613"/>
            <a:ext cx="1125537" cy="1108075"/>
            <a:chOff x="2437" y="2032"/>
            <a:chExt cx="1244" cy="1264"/>
          </a:xfrm>
        </p:grpSpPr>
        <p:sp>
          <p:nvSpPr>
            <p:cNvPr id="2868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684" name="直接连接符 14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868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47" name="文本框 64"/>
          <p:cNvSpPr txBox="1"/>
          <p:nvPr/>
        </p:nvSpPr>
        <p:spPr>
          <a:xfrm>
            <a:off x="5456238" y="515938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3382963" y="1930400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3925888" y="2406650"/>
            <a:ext cx="4868863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“美”的“羊字头”上方点、撇较小，靠近竖中线，竖不出头，四横中第三横最长，撇、捺舒展。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3113088" y="711200"/>
            <a:ext cx="20129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上下结构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  <p:bldP spid="142" grpId="0"/>
      <p:bldP spid="147" grpId="0"/>
      <p:bldP spid="148" grpId="0"/>
      <p:bldP spid="149" grpId="0"/>
      <p:bldP spid="1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7"/>
          <p:cNvGrpSpPr/>
          <p:nvPr/>
        </p:nvGrpSpPr>
        <p:grpSpPr>
          <a:xfrm>
            <a:off x="985838" y="2017713"/>
            <a:ext cx="1127125" cy="1108075"/>
            <a:chOff x="2437" y="2032"/>
            <a:chExt cx="1244" cy="1264"/>
          </a:xfrm>
        </p:grpSpPr>
        <p:sp>
          <p:nvSpPr>
            <p:cNvPr id="2970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703" name="直接连接符 3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970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" name="文本框 64"/>
          <p:cNvSpPr txBox="1"/>
          <p:nvPr/>
        </p:nvSpPr>
        <p:spPr>
          <a:xfrm>
            <a:off x="1000125" y="1951038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16188" y="887413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35300" y="1471613"/>
            <a:ext cx="5291138" cy="237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左右结构，反文旁的第一笔撇和第二笔横不宜太长，第三笔竖撇从横的中间起笔，捺要写得舒展。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01601" y="93661"/>
            <a:ext cx="192246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巩固知识</a:t>
            </a:r>
            <a:endParaRPr kumimoji="0" lang="zh-CN" altLang="en-US" sz="32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673100" y="1711325"/>
            <a:ext cx="1127125" cy="1108075"/>
            <a:chOff x="2437" y="2032"/>
            <a:chExt cx="1244" cy="1264"/>
          </a:xfrm>
        </p:grpSpPr>
        <p:sp>
          <p:nvSpPr>
            <p:cNvPr id="3078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78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78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" name="文本框 64"/>
          <p:cNvSpPr txBox="1"/>
          <p:nvPr/>
        </p:nvSpPr>
        <p:spPr>
          <a:xfrm>
            <a:off x="687388" y="1644650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珠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92313" y="1711325"/>
            <a:ext cx="1127125" cy="1108075"/>
            <a:chOff x="2437" y="2032"/>
            <a:chExt cx="1244" cy="1264"/>
          </a:xfrm>
        </p:grpSpPr>
        <p:sp>
          <p:nvSpPr>
            <p:cNvPr id="307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781" name="直接连接符 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7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" name="文本框 64"/>
          <p:cNvSpPr txBox="1"/>
          <p:nvPr/>
        </p:nvSpPr>
        <p:spPr>
          <a:xfrm>
            <a:off x="2005013" y="1644650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摇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7"/>
          <p:cNvGrpSpPr/>
          <p:nvPr/>
        </p:nvGrpSpPr>
        <p:grpSpPr>
          <a:xfrm>
            <a:off x="3324225" y="1728788"/>
            <a:ext cx="1125538" cy="1108075"/>
            <a:chOff x="2437" y="2032"/>
            <a:chExt cx="1244" cy="1264"/>
          </a:xfrm>
        </p:grpSpPr>
        <p:sp>
          <p:nvSpPr>
            <p:cNvPr id="3077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778" name="直接连接符 1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77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7" name="文本框 64"/>
          <p:cNvSpPr txBox="1"/>
          <p:nvPr/>
        </p:nvSpPr>
        <p:spPr>
          <a:xfrm>
            <a:off x="3336925" y="1662113"/>
            <a:ext cx="1052513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躺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7"/>
          <p:cNvGrpSpPr/>
          <p:nvPr/>
        </p:nvGrpSpPr>
        <p:grpSpPr>
          <a:xfrm>
            <a:off x="4668838" y="1744663"/>
            <a:ext cx="1127125" cy="1108075"/>
            <a:chOff x="2437" y="2032"/>
            <a:chExt cx="1244" cy="1264"/>
          </a:xfrm>
        </p:grpSpPr>
        <p:sp>
          <p:nvSpPr>
            <p:cNvPr id="3077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775" name="直接连接符 1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77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2" name="文本框 64"/>
          <p:cNvSpPr txBox="1"/>
          <p:nvPr/>
        </p:nvSpPr>
        <p:spPr>
          <a:xfrm>
            <a:off x="4683125" y="1677988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晶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7"/>
          <p:cNvGrpSpPr/>
          <p:nvPr/>
        </p:nvGrpSpPr>
        <p:grpSpPr>
          <a:xfrm>
            <a:off x="5988050" y="1744663"/>
            <a:ext cx="1125538" cy="1108075"/>
            <a:chOff x="2437" y="2032"/>
            <a:chExt cx="1244" cy="1264"/>
          </a:xfrm>
        </p:grpSpPr>
        <p:sp>
          <p:nvSpPr>
            <p:cNvPr id="3077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772" name="直接连接符 2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77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7" name="文本框 64"/>
          <p:cNvSpPr txBox="1"/>
          <p:nvPr/>
        </p:nvSpPr>
        <p:spPr>
          <a:xfrm>
            <a:off x="6000750" y="1677988"/>
            <a:ext cx="1052513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停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7"/>
          <p:cNvGrpSpPr/>
          <p:nvPr/>
        </p:nvGrpSpPr>
        <p:grpSpPr>
          <a:xfrm>
            <a:off x="7319963" y="1762125"/>
            <a:ext cx="1125537" cy="1108075"/>
            <a:chOff x="2437" y="2032"/>
            <a:chExt cx="1244" cy="1264"/>
          </a:xfrm>
        </p:grpSpPr>
        <p:sp>
          <p:nvSpPr>
            <p:cNvPr id="3076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769" name="直接连接符 2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77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2" name="文本框 64"/>
          <p:cNvSpPr txBox="1"/>
          <p:nvPr/>
        </p:nvSpPr>
        <p:spPr>
          <a:xfrm>
            <a:off x="7332663" y="1695450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机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7"/>
          <p:cNvGrpSpPr/>
          <p:nvPr/>
        </p:nvGrpSpPr>
        <p:grpSpPr>
          <a:xfrm>
            <a:off x="687388" y="3141663"/>
            <a:ext cx="1125537" cy="1108075"/>
            <a:chOff x="2437" y="2032"/>
            <a:chExt cx="1244" cy="1264"/>
          </a:xfrm>
        </p:grpSpPr>
        <p:sp>
          <p:nvSpPr>
            <p:cNvPr id="3076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766" name="直接连接符 3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76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7" name="文本框 64"/>
          <p:cNvSpPr txBox="1"/>
          <p:nvPr/>
        </p:nvSpPr>
        <p:spPr>
          <a:xfrm>
            <a:off x="700088" y="3074988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展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7"/>
          <p:cNvGrpSpPr/>
          <p:nvPr/>
        </p:nvGrpSpPr>
        <p:grpSpPr>
          <a:xfrm>
            <a:off x="2005013" y="3141663"/>
            <a:ext cx="1127125" cy="1108075"/>
            <a:chOff x="2437" y="2032"/>
            <a:chExt cx="1244" cy="1264"/>
          </a:xfrm>
        </p:grpSpPr>
        <p:sp>
          <p:nvSpPr>
            <p:cNvPr id="3076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763" name="直接连接符 3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76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2" name="文本框 64"/>
          <p:cNvSpPr txBox="1"/>
          <p:nvPr/>
        </p:nvSpPr>
        <p:spPr>
          <a:xfrm>
            <a:off x="2019300" y="3074988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透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7"/>
          <p:cNvGrpSpPr/>
          <p:nvPr/>
        </p:nvGrpSpPr>
        <p:grpSpPr>
          <a:xfrm>
            <a:off x="3336925" y="3159125"/>
            <a:ext cx="1127125" cy="1108075"/>
            <a:chOff x="2437" y="2032"/>
            <a:chExt cx="1244" cy="1264"/>
          </a:xfrm>
        </p:grpSpPr>
        <p:sp>
          <p:nvSpPr>
            <p:cNvPr id="3075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760" name="直接连接符 4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76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7" name="文本框 64"/>
          <p:cNvSpPr txBox="1"/>
          <p:nvPr/>
        </p:nvSpPr>
        <p:spPr>
          <a:xfrm>
            <a:off x="3351213" y="3092450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翅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7"/>
          <p:cNvGrpSpPr/>
          <p:nvPr/>
        </p:nvGrpSpPr>
        <p:grpSpPr>
          <a:xfrm>
            <a:off x="4683125" y="3176588"/>
            <a:ext cx="1125538" cy="1108075"/>
            <a:chOff x="2437" y="2032"/>
            <a:chExt cx="1244" cy="1264"/>
          </a:xfrm>
        </p:grpSpPr>
        <p:sp>
          <p:nvSpPr>
            <p:cNvPr id="307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757" name="直接连接符 4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7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2" name="文本框 64"/>
          <p:cNvSpPr txBox="1"/>
          <p:nvPr/>
        </p:nvSpPr>
        <p:spPr>
          <a:xfrm>
            <a:off x="4695825" y="3109913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膀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7"/>
          <p:cNvGrpSpPr/>
          <p:nvPr/>
        </p:nvGrpSpPr>
        <p:grpSpPr>
          <a:xfrm>
            <a:off x="6000750" y="3176588"/>
            <a:ext cx="1127125" cy="1108075"/>
            <a:chOff x="2437" y="2032"/>
            <a:chExt cx="1244" cy="1264"/>
          </a:xfrm>
        </p:grpSpPr>
        <p:sp>
          <p:nvSpPr>
            <p:cNvPr id="3075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754" name="直接连接符 5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75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7" name="文本框 64"/>
          <p:cNvSpPr txBox="1"/>
          <p:nvPr/>
        </p:nvSpPr>
        <p:spPr>
          <a:xfrm>
            <a:off x="6015038" y="3109913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唱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7"/>
          <p:cNvGrpSpPr/>
          <p:nvPr/>
        </p:nvGrpSpPr>
        <p:grpSpPr>
          <a:xfrm>
            <a:off x="7332663" y="3194050"/>
            <a:ext cx="1127125" cy="1108075"/>
            <a:chOff x="2437" y="2032"/>
            <a:chExt cx="1244" cy="1264"/>
          </a:xfrm>
        </p:grpSpPr>
        <p:sp>
          <p:nvSpPr>
            <p:cNvPr id="3075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751" name="直接连接符 5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75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2" name="文本框 64"/>
          <p:cNvSpPr txBox="1"/>
          <p:nvPr/>
        </p:nvSpPr>
        <p:spPr>
          <a:xfrm>
            <a:off x="7345363" y="3127375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朵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747" name="组合 62"/>
          <p:cNvGrpSpPr/>
          <p:nvPr/>
        </p:nvGrpSpPr>
        <p:grpSpPr>
          <a:xfrm>
            <a:off x="3133725" y="-250825"/>
            <a:ext cx="3340100" cy="1895475"/>
            <a:chOff x="1466422" y="1395430"/>
            <a:chExt cx="3340509" cy="1895169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1"/>
            <a:srcRect l="9926" t="9368" r="25128" b="53786"/>
            <a:stretch>
              <a:fillRect/>
            </a:stretch>
          </p:blipFill>
          <p:spPr>
            <a:xfrm>
              <a:off x="1466422" y="1395430"/>
              <a:ext cx="3340509" cy="1895169"/>
            </a:xfrm>
            <a:prstGeom prst="rect">
              <a:avLst/>
            </a:prstGeom>
            <a:effectLst>
              <a:outerShdw blurRad="139700" dist="76200" dir="2400000" algn="tl" rotWithShape="0">
                <a:prstClr val="black">
                  <a:alpha val="50000"/>
                </a:prstClr>
              </a:outerShdw>
            </a:effectLst>
          </p:spPr>
        </p:pic>
        <p:sp>
          <p:nvSpPr>
            <p:cNvPr id="30749" name="矩形 64"/>
            <p:cNvSpPr/>
            <p:nvPr/>
          </p:nvSpPr>
          <p:spPr>
            <a:xfrm>
              <a:off x="2101367" y="1953484"/>
              <a:ext cx="2291590" cy="7790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  <a:spcBef>
                  <a:spcPts val="900"/>
                </a:spcBef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7" grpId="0"/>
      <p:bldP spid="22" grpId="0"/>
      <p:bldP spid="27" grpId="0"/>
      <p:bldP spid="32" grpId="0"/>
      <p:bldP spid="37" grpId="0"/>
      <p:bldP spid="42" grpId="0"/>
      <p:bldP spid="47" grpId="0"/>
      <p:bldP spid="52" grpId="0"/>
      <p:bldP spid="57" grpId="0"/>
      <p:bldP spid="6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9263" y="1004888"/>
            <a:ext cx="7608887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这些生字出现在课文的哪些词语中呢？请同学们快速读课文，把这些词语找出来。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7238" y="2571750"/>
            <a:ext cx="7300912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小水珠　 摇篮　 亮晶晶 　停机坪  展开   透明   翅膀   歌唱　 一朵朵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19231" y="84138"/>
            <a:ext cx="192246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课文精读</a:t>
            </a:r>
            <a:endParaRPr kumimoji="0" lang="zh-CN" altLang="en-US" sz="32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1" name="矩形 2"/>
          <p:cNvSpPr/>
          <p:nvPr/>
        </p:nvSpPr>
        <p:spPr>
          <a:xfrm>
            <a:off x="766763" y="979488"/>
            <a:ext cx="76088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读课文，连一连。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2772" name="文本框 3"/>
          <p:cNvSpPr txBox="1"/>
          <p:nvPr/>
        </p:nvSpPr>
        <p:spPr>
          <a:xfrm>
            <a:off x="920750" y="1620838"/>
            <a:ext cx="7300913" cy="2316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小水珠　 小蜻蜓　 小青蛙　 小鱼儿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停机坪　 歌台　　凉伞　　摇篮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731963" y="2678113"/>
            <a:ext cx="4740275" cy="7096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31963" y="2678113"/>
            <a:ext cx="1749425" cy="7096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222625" y="2678113"/>
            <a:ext cx="2008188" cy="7096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848225" y="2678113"/>
            <a:ext cx="2246313" cy="7096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66763" y="550863"/>
            <a:ext cx="7608887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读第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自然段，体会文中描写小水珠躺在荷叶上的情趣。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6763" y="1935163"/>
            <a:ext cx="7608887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想象自己在摇篮里躺着的感觉，把自己当作小水珠，想象自己躺在荷叶上面，微风一吹，荷叶轻轻摇动，自己在荷叶上快活地滚来滚去的情景。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Picture 4"/>
          <p:cNvPicPr>
            <a:picLocks noChangeAspect="1"/>
          </p:cNvPicPr>
          <p:nvPr/>
        </p:nvPicPr>
        <p:blipFill>
          <a:blip r:embed="rId1"/>
          <a:srcRect t="3064" b="759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089025" y="839788"/>
            <a:ext cx="4100513" cy="1131887"/>
            <a:chOff x="4354285" y="1132114"/>
            <a:chExt cx="3900195" cy="1132115"/>
          </a:xfrm>
        </p:grpSpPr>
        <p:sp>
          <p:nvSpPr>
            <p:cNvPr id="7" name="椭圆形标注 5"/>
            <p:cNvSpPr/>
            <p:nvPr/>
          </p:nvSpPr>
          <p:spPr>
            <a:xfrm>
              <a:off x="4354285" y="1132114"/>
              <a:ext cx="3900195" cy="1132115"/>
            </a:xfrm>
            <a:prstGeom prst="wedgeEllipseCallout">
              <a:avLst>
                <a:gd name="adj1" fmla="val 22874"/>
                <a:gd name="adj2" fmla="val 99595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21" name="TextBox 6"/>
            <p:cNvSpPr txBox="1"/>
            <p:nvPr/>
          </p:nvSpPr>
          <p:spPr>
            <a:xfrm>
              <a:off x="4550228" y="1405783"/>
              <a:ext cx="354252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荷叶是我的摇篮。</a:t>
              </a:r>
              <a:endPara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66763" y="1474788"/>
            <a:ext cx="7608887" cy="219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参照想象小水珠在荷叶上的情景，选择自己喜欢的角色来想象一下：假如你是</a:t>
            </a:r>
            <a:r>
              <a:rPr lang="en-US" altLang="zh-CN" sz="3200" b="1" dirty="0">
                <a:latin typeface="宋体" panose="02010600030101010101" pitchFamily="2" charset="-122"/>
              </a:rPr>
              <a:t>××</a:t>
            </a:r>
            <a:r>
              <a:rPr lang="zh-CN" altLang="en-US" sz="3200" b="1" dirty="0">
                <a:latin typeface="宋体" panose="02010600030101010101" pitchFamily="2" charset="-122"/>
              </a:rPr>
              <a:t>，你的心情是怎样的？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Picture 4"/>
          <p:cNvPicPr>
            <a:picLocks noChangeAspect="1"/>
          </p:cNvPicPr>
          <p:nvPr/>
        </p:nvPicPr>
        <p:blipFill>
          <a:blip r:embed="rId1"/>
          <a:srcRect l="3242" t="542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1089025" y="839788"/>
            <a:ext cx="4100513" cy="1131887"/>
            <a:chOff x="4354285" y="1132114"/>
            <a:chExt cx="3900195" cy="1132115"/>
          </a:xfrm>
        </p:grpSpPr>
        <p:sp>
          <p:nvSpPr>
            <p:cNvPr id="6" name="椭圆形标注 5"/>
            <p:cNvSpPr/>
            <p:nvPr/>
          </p:nvSpPr>
          <p:spPr>
            <a:xfrm>
              <a:off x="4354285" y="1132114"/>
              <a:ext cx="3900195" cy="1132115"/>
            </a:xfrm>
            <a:prstGeom prst="wedgeEllipseCallout">
              <a:avLst>
                <a:gd name="adj1" fmla="val 49281"/>
                <a:gd name="adj2" fmla="val 9428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69" name="TextBox 6"/>
            <p:cNvSpPr txBox="1"/>
            <p:nvPr/>
          </p:nvSpPr>
          <p:spPr>
            <a:xfrm>
              <a:off x="4550228" y="1405783"/>
              <a:ext cx="354252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荷叶是我的停机坪。</a:t>
              </a:r>
              <a:endPara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椭圆 7"/>
          <p:cNvSpPr/>
          <p:nvPr/>
        </p:nvSpPr>
        <p:spPr>
          <a:xfrm>
            <a:off x="2120900" y="3016250"/>
            <a:ext cx="5340350" cy="1368425"/>
          </a:xfrm>
          <a:prstGeom prst="ellipse">
            <a:avLst/>
          </a:prstGeom>
          <a:solidFill>
            <a:srgbClr val="FFFFFF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040063" y="3389313"/>
            <a:ext cx="720725" cy="720725"/>
          </a:xfrm>
          <a:prstGeom prst="ellipse">
            <a:avLst/>
          </a:prstGeom>
          <a:solidFill>
            <a:srgbClr val="22B7BB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6" name="标题 1"/>
          <p:cNvSpPr txBox="1"/>
          <p:nvPr/>
        </p:nvSpPr>
        <p:spPr>
          <a:xfrm>
            <a:off x="2847975" y="3321050"/>
            <a:ext cx="3563938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荷叶圆圆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7" name="图片 1"/>
          <p:cNvPicPr>
            <a:picLocks noChangeAspect="1"/>
          </p:cNvPicPr>
          <p:nvPr/>
        </p:nvPicPr>
        <p:blipFill>
          <a:blip r:embed="rId2"/>
          <a:srcRect l="34157"/>
          <a:stretch>
            <a:fillRect/>
          </a:stretch>
        </p:blipFill>
        <p:spPr>
          <a:xfrm>
            <a:off x="250825" y="123825"/>
            <a:ext cx="2360613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Picture 6"/>
          <p:cNvPicPr>
            <a:picLocks noChangeAspect="1"/>
          </p:cNvPicPr>
          <p:nvPr/>
        </p:nvPicPr>
        <p:blipFill>
          <a:blip r:embed="rId1"/>
          <a:srcRect b="399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52475" y="366713"/>
            <a:ext cx="3900488" cy="1131887"/>
            <a:chOff x="4354285" y="1132114"/>
            <a:chExt cx="3900195" cy="1132115"/>
          </a:xfrm>
        </p:grpSpPr>
        <p:sp>
          <p:nvSpPr>
            <p:cNvPr id="8" name="椭圆形标注 7"/>
            <p:cNvSpPr/>
            <p:nvPr/>
          </p:nvSpPr>
          <p:spPr>
            <a:xfrm>
              <a:off x="4354285" y="1132114"/>
              <a:ext cx="3900195" cy="1132115"/>
            </a:xfrm>
            <a:prstGeom prst="wedgeEllipseCallout">
              <a:avLst>
                <a:gd name="adj1" fmla="val 36841"/>
                <a:gd name="adj2" fmla="val 86038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893" name="TextBox 8"/>
            <p:cNvSpPr txBox="1"/>
            <p:nvPr/>
          </p:nvSpPr>
          <p:spPr>
            <a:xfrm>
              <a:off x="4550228" y="1405783"/>
              <a:ext cx="354252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荷叶是我的歌台。</a:t>
              </a:r>
              <a:endPara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Picture 8"/>
          <p:cNvPicPr>
            <a:picLocks noChangeAspect="1"/>
          </p:cNvPicPr>
          <p:nvPr/>
        </p:nvPicPr>
        <p:blipFill>
          <a:blip r:embed="rId1"/>
          <a:srcRect t="3352" b="108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2039938" y="1439863"/>
            <a:ext cx="3900487" cy="1131887"/>
            <a:chOff x="4037044" y="1582736"/>
            <a:chExt cx="3900195" cy="1132115"/>
          </a:xfrm>
        </p:grpSpPr>
        <p:sp>
          <p:nvSpPr>
            <p:cNvPr id="8" name="椭圆形标注 7"/>
            <p:cNvSpPr/>
            <p:nvPr/>
          </p:nvSpPr>
          <p:spPr>
            <a:xfrm>
              <a:off x="4037044" y="1582736"/>
              <a:ext cx="3900195" cy="1132115"/>
            </a:xfrm>
            <a:prstGeom prst="wedgeEllipseCallout">
              <a:avLst>
                <a:gd name="adj1" fmla="val -35727"/>
                <a:gd name="adj2" fmla="val 98126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917" name="TextBox 8"/>
            <p:cNvSpPr txBox="1"/>
            <p:nvPr/>
          </p:nvSpPr>
          <p:spPr>
            <a:xfrm>
              <a:off x="4394716" y="1856405"/>
              <a:ext cx="354252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荷叶是我的凉伞。</a:t>
              </a:r>
              <a:endPara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1131" y="102394"/>
            <a:ext cx="192246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拓展延伸</a:t>
            </a:r>
            <a:endParaRPr kumimoji="0" lang="zh-CN" altLang="en-US" sz="32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1388" y="900113"/>
            <a:ext cx="7381875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别请四位同学扮演小水珠、小蜻蜓、小青蛙、小鱼儿。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5900" y="2500313"/>
            <a:ext cx="1671638" cy="148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4"/>
          <p:cNvPicPr>
            <a:picLocks noChangeAspect="1"/>
          </p:cNvPicPr>
          <p:nvPr/>
        </p:nvPicPr>
        <p:blipFill>
          <a:blip r:embed="rId2"/>
          <a:srcRect b="51009"/>
          <a:stretch>
            <a:fillRect/>
          </a:stretch>
        </p:blipFill>
        <p:spPr>
          <a:xfrm>
            <a:off x="4592638" y="2725738"/>
            <a:ext cx="1922462" cy="1017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0200" y="2678113"/>
            <a:ext cx="1919288" cy="1112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375" y="2551113"/>
            <a:ext cx="1838325" cy="1430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06413" y="517525"/>
            <a:ext cx="8131175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还会有谁喜欢荷叶？它们会把荷叶当成什么？它们会有怎样的表现呢？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27312" b="6345"/>
          <a:stretch>
            <a:fillRect/>
          </a:stretch>
        </p:blipFill>
        <p:spPr>
          <a:xfrm>
            <a:off x="3122613" y="1951038"/>
            <a:ext cx="2898775" cy="2563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2"/>
          <p:cNvPicPr>
            <a:picLocks noChangeAspect="1"/>
          </p:cNvPicPr>
          <p:nvPr/>
        </p:nvPicPr>
        <p:blipFill>
          <a:blip r:embed="rId1"/>
          <a:srcRect t="10760" b="573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2"/>
          <p:cNvSpPr/>
          <p:nvPr/>
        </p:nvSpPr>
        <p:spPr>
          <a:xfrm>
            <a:off x="538163" y="3421063"/>
            <a:ext cx="43037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荷叶圆圆的，绿绿的。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011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3663" y="1320800"/>
            <a:ext cx="2235200" cy="192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7713" y="1265238"/>
            <a:ext cx="1695450" cy="1982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3" name="矩形 5"/>
          <p:cNvSpPr/>
          <p:nvPr/>
        </p:nvSpPr>
        <p:spPr>
          <a:xfrm>
            <a:off x="4684713" y="3421063"/>
            <a:ext cx="43132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苹果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21325" y="3402013"/>
            <a:ext cx="1419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大大的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0575" y="3402013"/>
            <a:ext cx="1419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红红的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6" name="TextBox 1"/>
          <p:cNvSpPr txBox="1"/>
          <p:nvPr/>
        </p:nvSpPr>
        <p:spPr>
          <a:xfrm>
            <a:off x="874713" y="411163"/>
            <a:ext cx="580072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读一读，写一写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124237" y="102394"/>
            <a:ext cx="1920875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板书设计</a:t>
            </a:r>
            <a:endParaRPr kumimoji="0" lang="zh-CN" altLang="en-US" sz="32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Picture 2" descr="E:\文件中转站\课题图\LF5 副本.jpg"/>
          <p:cNvPicPr>
            <a:picLocks noChangeAspect="1" noChangeArrowheads="1"/>
          </p:cNvPicPr>
          <p:nvPr/>
        </p:nvPicPr>
        <p:blipFill rotWithShape="1">
          <a:blip r:embed="rId1" cstate="print"/>
          <a:srcRect l="33483" t="21909" r="37004" b="16441"/>
          <a:stretch>
            <a:fillRect/>
          </a:stretch>
        </p:blipFill>
        <p:spPr bwMode="auto">
          <a:xfrm>
            <a:off x="3000335" y="1552457"/>
            <a:ext cx="3423267" cy="19242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右箭头 17"/>
          <p:cNvSpPr/>
          <p:nvPr/>
        </p:nvSpPr>
        <p:spPr>
          <a:xfrm>
            <a:off x="4733925" y="977900"/>
            <a:ext cx="503238" cy="230188"/>
          </a:xfrm>
          <a:prstGeom prst="rightArrow">
            <a:avLst/>
          </a:prstGeom>
          <a:solidFill>
            <a:srgbClr val="33CC3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 Box 7"/>
          <p:cNvSpPr txBox="1"/>
          <p:nvPr/>
        </p:nvSpPr>
        <p:spPr>
          <a:xfrm>
            <a:off x="5172075" y="760413"/>
            <a:ext cx="19145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停机坪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492375" y="688975"/>
            <a:ext cx="2241550" cy="763588"/>
            <a:chOff x="2556962" y="1257972"/>
            <a:chExt cx="2240508" cy="762525"/>
          </a:xfrm>
        </p:grpSpPr>
        <p:sp>
          <p:nvSpPr>
            <p:cNvPr id="44063" name="Text Box 7"/>
            <p:cNvSpPr txBox="1"/>
            <p:nvPr/>
          </p:nvSpPr>
          <p:spPr>
            <a:xfrm>
              <a:off x="3365608" y="1342264"/>
              <a:ext cx="1431862" cy="5839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小蜻蜓</a:t>
              </a:r>
              <a:endPara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4064" name="Picture 2"/>
            <p:cNvPicPr>
              <a:picLocks noChangeAspect="1"/>
            </p:cNvPicPr>
            <p:nvPr/>
          </p:nvPicPr>
          <p:blipFill>
            <a:blip r:embed="rId2"/>
            <a:srcRect l="27571" r="62985" b="73613"/>
            <a:stretch>
              <a:fillRect/>
            </a:stretch>
          </p:blipFill>
          <p:spPr>
            <a:xfrm>
              <a:off x="2556962" y="1257972"/>
              <a:ext cx="1014223" cy="7625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3" name="组合 22"/>
          <p:cNvGrpSpPr/>
          <p:nvPr/>
        </p:nvGrpSpPr>
        <p:grpSpPr>
          <a:xfrm>
            <a:off x="455613" y="1884363"/>
            <a:ext cx="2260600" cy="714375"/>
            <a:chOff x="455891" y="2122133"/>
            <a:chExt cx="2259593" cy="714566"/>
          </a:xfrm>
        </p:grpSpPr>
        <p:pic>
          <p:nvPicPr>
            <p:cNvPr id="44061" name="Picture 2"/>
            <p:cNvPicPr>
              <a:picLocks noChangeAspect="1"/>
            </p:cNvPicPr>
            <p:nvPr/>
          </p:nvPicPr>
          <p:blipFill>
            <a:blip r:embed="rId3"/>
            <a:srcRect t="40540" r="91023" b="34734"/>
            <a:stretch>
              <a:fillRect/>
            </a:stretch>
          </p:blipFill>
          <p:spPr>
            <a:xfrm>
              <a:off x="455891" y="2122133"/>
              <a:ext cx="964089" cy="7145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62" name="Text Box 7"/>
            <p:cNvSpPr txBox="1"/>
            <p:nvPr/>
          </p:nvSpPr>
          <p:spPr>
            <a:xfrm>
              <a:off x="1259632" y="2217806"/>
              <a:ext cx="1455852" cy="5849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小水珠</a:t>
              </a:r>
              <a:endPara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88125" y="1741488"/>
            <a:ext cx="2201863" cy="885825"/>
            <a:chOff x="6588224" y="2177396"/>
            <a:chExt cx="2202556" cy="885826"/>
          </a:xfrm>
        </p:grpSpPr>
        <p:pic>
          <p:nvPicPr>
            <p:cNvPr id="44059" name="Picture 2"/>
            <p:cNvPicPr>
              <a:picLocks noChangeAspect="1"/>
            </p:cNvPicPr>
            <p:nvPr/>
          </p:nvPicPr>
          <p:blipFill>
            <a:blip r:embed="rId4"/>
            <a:srcRect l="89787" t="35754" b="27155"/>
            <a:stretch>
              <a:fillRect/>
            </a:stretch>
          </p:blipFill>
          <p:spPr>
            <a:xfrm>
              <a:off x="7884368" y="2177396"/>
              <a:ext cx="906412" cy="8858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60" name="Text Box 7"/>
            <p:cNvSpPr txBox="1"/>
            <p:nvPr/>
          </p:nvSpPr>
          <p:spPr>
            <a:xfrm>
              <a:off x="6588224" y="2400051"/>
              <a:ext cx="189924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小青蛙</a:t>
              </a:r>
              <a:endPara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519363" y="3635375"/>
            <a:ext cx="2717800" cy="660400"/>
            <a:chOff x="2635290" y="4011329"/>
            <a:chExt cx="2719251" cy="661465"/>
          </a:xfrm>
        </p:grpSpPr>
        <p:pic>
          <p:nvPicPr>
            <p:cNvPr id="44057" name="Picture 2"/>
            <p:cNvPicPr>
              <a:picLocks noChangeAspect="1"/>
            </p:cNvPicPr>
            <p:nvPr/>
          </p:nvPicPr>
          <p:blipFill>
            <a:blip r:embed="rId5"/>
            <a:srcRect l="28079" t="79192" r="61940"/>
            <a:stretch>
              <a:fillRect/>
            </a:stretch>
          </p:blipFill>
          <p:spPr>
            <a:xfrm>
              <a:off x="2635290" y="4011329"/>
              <a:ext cx="1179035" cy="6614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58" name="Text Box 7"/>
            <p:cNvSpPr txBox="1"/>
            <p:nvPr/>
          </p:nvSpPr>
          <p:spPr>
            <a:xfrm>
              <a:off x="3539800" y="4069147"/>
              <a:ext cx="1814741" cy="5857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小鱼儿</a:t>
              </a:r>
              <a:endPara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右箭头 31"/>
          <p:cNvSpPr/>
          <p:nvPr/>
        </p:nvSpPr>
        <p:spPr>
          <a:xfrm rot="5400000">
            <a:off x="1612106" y="2693194"/>
            <a:ext cx="504825" cy="230188"/>
          </a:xfrm>
          <a:prstGeom prst="rightArrow">
            <a:avLst/>
          </a:prstGeom>
          <a:solidFill>
            <a:srgbClr val="33CC3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4805363" y="3854450"/>
            <a:ext cx="503238" cy="230188"/>
          </a:xfrm>
          <a:prstGeom prst="rightArrow">
            <a:avLst/>
          </a:prstGeom>
          <a:solidFill>
            <a:srgbClr val="33CC3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右箭头 33"/>
          <p:cNvSpPr/>
          <p:nvPr/>
        </p:nvSpPr>
        <p:spPr>
          <a:xfrm rot="5400000">
            <a:off x="7099300" y="2692400"/>
            <a:ext cx="504825" cy="231775"/>
          </a:xfrm>
          <a:prstGeom prst="rightArrow">
            <a:avLst/>
          </a:prstGeom>
          <a:solidFill>
            <a:srgbClr val="33CC3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Text Box 7"/>
          <p:cNvSpPr txBox="1"/>
          <p:nvPr/>
        </p:nvSpPr>
        <p:spPr>
          <a:xfrm>
            <a:off x="1187450" y="3108325"/>
            <a:ext cx="12969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摇篮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 Box 7"/>
          <p:cNvSpPr txBox="1"/>
          <p:nvPr/>
        </p:nvSpPr>
        <p:spPr>
          <a:xfrm>
            <a:off x="5364163" y="3719513"/>
            <a:ext cx="1295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凉伞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Text Box 7"/>
          <p:cNvSpPr txBox="1"/>
          <p:nvPr/>
        </p:nvSpPr>
        <p:spPr>
          <a:xfrm>
            <a:off x="6704013" y="3108325"/>
            <a:ext cx="1295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歌台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4048" name="图片 1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268537" y="14351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9" name="图片 1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798762" y="330676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0" name="图片 1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189037" y="46751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1" name="图片 1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3438" y="58991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2" name="图片 1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12313" y="4530725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3" name="图片 1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20375" y="16367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4" name="图片 1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0713" y="-769937"/>
            <a:ext cx="530225" cy="801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5" name="图片 1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7900" y="-2020887"/>
            <a:ext cx="530225" cy="79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6" name="图片 1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0962" y="-2347912"/>
            <a:ext cx="530225" cy="796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32" grpId="0" animBg="1"/>
      <p:bldP spid="33" grpId="0" animBg="1"/>
      <p:bldP spid="34" grpId="0" animBg="1"/>
      <p:bldP spid="35" grpId="0"/>
      <p:bldP spid="36" grpId="0"/>
      <p:bldP spid="3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5"/>
          <p:cNvPicPr>
            <a:picLocks noChangeAspect="1"/>
          </p:cNvPicPr>
          <p:nvPr/>
        </p:nvPicPr>
        <p:blipFill>
          <a:blip r:embed="rId1"/>
          <a:srcRect t="1080" b="100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498475" y="414338"/>
            <a:ext cx="733425" cy="42910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荷叶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圆圆的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绿绿的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28825" y="1592263"/>
            <a:ext cx="5430838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    读课文，说一说：你印象中的荷叶是什么样子的？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66763" y="1474788"/>
            <a:ext cx="7608887" cy="219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自己读课文，把课后要求认识的生字圈出来，把自己读不好的地方反复读几遍，把要求会写的字也圈出来，多读几遍。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38113" y="89037"/>
            <a:ext cx="19240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ea"/>
                <a:ea typeface="+mn-ea"/>
                <a:cs typeface="+mn-cs"/>
              </a:rPr>
              <a:t>初读课文</a:t>
            </a:r>
            <a:endParaRPr kumimoji="0" lang="zh-CN" altLang="en-US" sz="32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7"/>
          <p:cNvGrpSpPr/>
          <p:nvPr/>
        </p:nvGrpSpPr>
        <p:grpSpPr>
          <a:xfrm>
            <a:off x="635000" y="1214438"/>
            <a:ext cx="1127125" cy="1108075"/>
            <a:chOff x="2437" y="2032"/>
            <a:chExt cx="1244" cy="1264"/>
          </a:xfrm>
        </p:grpSpPr>
        <p:sp>
          <p:nvSpPr>
            <p:cNvPr id="1133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3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3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" name="文本框 64"/>
          <p:cNvSpPr txBox="1"/>
          <p:nvPr/>
        </p:nvSpPr>
        <p:spPr>
          <a:xfrm>
            <a:off x="649288" y="1147763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珠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8" name="组合 7"/>
          <p:cNvGrpSpPr/>
          <p:nvPr/>
        </p:nvGrpSpPr>
        <p:grpSpPr>
          <a:xfrm>
            <a:off x="1954213" y="1214438"/>
            <a:ext cx="1127125" cy="1108075"/>
            <a:chOff x="2437" y="2032"/>
            <a:chExt cx="1244" cy="1264"/>
          </a:xfrm>
        </p:grpSpPr>
        <p:sp>
          <p:nvSpPr>
            <p:cNvPr id="1133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33" name="直接连接符 7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3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2" name="文本框 64"/>
          <p:cNvSpPr txBox="1"/>
          <p:nvPr/>
        </p:nvSpPr>
        <p:spPr>
          <a:xfrm>
            <a:off x="1966913" y="1147763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摇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3" name="组合 7"/>
          <p:cNvGrpSpPr/>
          <p:nvPr/>
        </p:nvGrpSpPr>
        <p:grpSpPr>
          <a:xfrm>
            <a:off x="3286125" y="1231900"/>
            <a:ext cx="1125538" cy="1108075"/>
            <a:chOff x="2437" y="2032"/>
            <a:chExt cx="1244" cy="1264"/>
          </a:xfrm>
        </p:grpSpPr>
        <p:sp>
          <p:nvSpPr>
            <p:cNvPr id="113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30" name="直接连接符 8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3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7" name="文本框 64"/>
          <p:cNvSpPr txBox="1"/>
          <p:nvPr/>
        </p:nvSpPr>
        <p:spPr>
          <a:xfrm>
            <a:off x="3298825" y="1165225"/>
            <a:ext cx="1052513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躺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8" name="组合 7"/>
          <p:cNvGrpSpPr/>
          <p:nvPr/>
        </p:nvGrpSpPr>
        <p:grpSpPr>
          <a:xfrm>
            <a:off x="4630738" y="1247775"/>
            <a:ext cx="1127125" cy="1108075"/>
            <a:chOff x="2437" y="2032"/>
            <a:chExt cx="1244" cy="1264"/>
          </a:xfrm>
        </p:grpSpPr>
        <p:sp>
          <p:nvSpPr>
            <p:cNvPr id="1132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27" name="直接连接符 8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2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2" name="文本框 64"/>
          <p:cNvSpPr txBox="1"/>
          <p:nvPr/>
        </p:nvSpPr>
        <p:spPr>
          <a:xfrm>
            <a:off x="4645025" y="1181100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晶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3" name="组合 7"/>
          <p:cNvGrpSpPr/>
          <p:nvPr/>
        </p:nvGrpSpPr>
        <p:grpSpPr>
          <a:xfrm>
            <a:off x="5949950" y="1247775"/>
            <a:ext cx="1125538" cy="1108075"/>
            <a:chOff x="2437" y="2032"/>
            <a:chExt cx="1244" cy="1264"/>
          </a:xfrm>
        </p:grpSpPr>
        <p:sp>
          <p:nvSpPr>
            <p:cNvPr id="1132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24" name="直接连接符 9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2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7" name="文本框 64"/>
          <p:cNvSpPr txBox="1"/>
          <p:nvPr/>
        </p:nvSpPr>
        <p:spPr>
          <a:xfrm>
            <a:off x="5962650" y="1181100"/>
            <a:ext cx="1052513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停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8" name="组合 7"/>
          <p:cNvGrpSpPr/>
          <p:nvPr/>
        </p:nvGrpSpPr>
        <p:grpSpPr>
          <a:xfrm>
            <a:off x="7281863" y="1265238"/>
            <a:ext cx="1125537" cy="1108075"/>
            <a:chOff x="2437" y="2032"/>
            <a:chExt cx="1244" cy="1264"/>
          </a:xfrm>
        </p:grpSpPr>
        <p:sp>
          <p:nvSpPr>
            <p:cNvPr id="113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21" name="直接连接符 9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2" name="文本框 64"/>
          <p:cNvSpPr txBox="1"/>
          <p:nvPr/>
        </p:nvSpPr>
        <p:spPr>
          <a:xfrm>
            <a:off x="7294563" y="1198563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机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3" name="组合 7"/>
          <p:cNvGrpSpPr/>
          <p:nvPr/>
        </p:nvGrpSpPr>
        <p:grpSpPr>
          <a:xfrm>
            <a:off x="636588" y="2982913"/>
            <a:ext cx="1125537" cy="1108075"/>
            <a:chOff x="2437" y="2032"/>
            <a:chExt cx="1244" cy="1264"/>
          </a:xfrm>
        </p:grpSpPr>
        <p:sp>
          <p:nvSpPr>
            <p:cNvPr id="1131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18" name="直接连接符 10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1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7" name="文本框 64"/>
          <p:cNvSpPr txBox="1"/>
          <p:nvPr/>
        </p:nvSpPr>
        <p:spPr>
          <a:xfrm>
            <a:off x="649288" y="2916238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展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8" name="组合 7"/>
          <p:cNvGrpSpPr/>
          <p:nvPr/>
        </p:nvGrpSpPr>
        <p:grpSpPr>
          <a:xfrm>
            <a:off x="1954213" y="2982913"/>
            <a:ext cx="1127125" cy="1108075"/>
            <a:chOff x="2437" y="2032"/>
            <a:chExt cx="1244" cy="1264"/>
          </a:xfrm>
        </p:grpSpPr>
        <p:sp>
          <p:nvSpPr>
            <p:cNvPr id="1131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15" name="直接连接符 10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1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2" name="文本框 64"/>
          <p:cNvSpPr txBox="1"/>
          <p:nvPr/>
        </p:nvSpPr>
        <p:spPr>
          <a:xfrm>
            <a:off x="1968500" y="2916238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透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3" name="组合 7"/>
          <p:cNvGrpSpPr/>
          <p:nvPr/>
        </p:nvGrpSpPr>
        <p:grpSpPr>
          <a:xfrm>
            <a:off x="3286125" y="3000375"/>
            <a:ext cx="1127125" cy="1108075"/>
            <a:chOff x="2437" y="2032"/>
            <a:chExt cx="1244" cy="1264"/>
          </a:xfrm>
        </p:grpSpPr>
        <p:sp>
          <p:nvSpPr>
            <p:cNvPr id="1131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12" name="直接连接符 11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1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7" name="文本框 64"/>
          <p:cNvSpPr txBox="1"/>
          <p:nvPr/>
        </p:nvSpPr>
        <p:spPr>
          <a:xfrm>
            <a:off x="3300413" y="2933700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翅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8" name="组合 7"/>
          <p:cNvGrpSpPr/>
          <p:nvPr/>
        </p:nvGrpSpPr>
        <p:grpSpPr>
          <a:xfrm>
            <a:off x="4632325" y="3017838"/>
            <a:ext cx="1125538" cy="1108075"/>
            <a:chOff x="2437" y="2032"/>
            <a:chExt cx="1244" cy="1264"/>
          </a:xfrm>
        </p:grpSpPr>
        <p:sp>
          <p:nvSpPr>
            <p:cNvPr id="113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09" name="直接连接符 11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" name="文本框 64"/>
          <p:cNvSpPr txBox="1"/>
          <p:nvPr/>
        </p:nvSpPr>
        <p:spPr>
          <a:xfrm>
            <a:off x="4645025" y="2951163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膀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" name="组合 7"/>
          <p:cNvGrpSpPr/>
          <p:nvPr/>
        </p:nvGrpSpPr>
        <p:grpSpPr>
          <a:xfrm>
            <a:off x="5949950" y="3017838"/>
            <a:ext cx="1127125" cy="1108075"/>
            <a:chOff x="2437" y="2032"/>
            <a:chExt cx="1244" cy="1264"/>
          </a:xfrm>
        </p:grpSpPr>
        <p:sp>
          <p:nvSpPr>
            <p:cNvPr id="1130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06" name="直接连接符 12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0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7" name="文本框 64"/>
          <p:cNvSpPr txBox="1"/>
          <p:nvPr/>
        </p:nvSpPr>
        <p:spPr>
          <a:xfrm>
            <a:off x="5964238" y="2951163"/>
            <a:ext cx="105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唱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8" name="组合 7"/>
          <p:cNvGrpSpPr/>
          <p:nvPr/>
        </p:nvGrpSpPr>
        <p:grpSpPr>
          <a:xfrm>
            <a:off x="7281863" y="3035300"/>
            <a:ext cx="1127125" cy="1108075"/>
            <a:chOff x="2437" y="2032"/>
            <a:chExt cx="1244" cy="1264"/>
          </a:xfrm>
        </p:grpSpPr>
        <p:sp>
          <p:nvSpPr>
            <p:cNvPr id="1130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03" name="直接连接符 12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0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32" name="文本框 64"/>
          <p:cNvSpPr txBox="1"/>
          <p:nvPr/>
        </p:nvSpPr>
        <p:spPr>
          <a:xfrm>
            <a:off x="7294563" y="2968625"/>
            <a:ext cx="1052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朵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36"/>
          <p:cNvSpPr txBox="1"/>
          <p:nvPr/>
        </p:nvSpPr>
        <p:spPr>
          <a:xfrm>
            <a:off x="569913" y="593725"/>
            <a:ext cx="128111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zhū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3" name="TextBox 36"/>
          <p:cNvSpPr txBox="1"/>
          <p:nvPr/>
        </p:nvSpPr>
        <p:spPr>
          <a:xfrm>
            <a:off x="1901825" y="585788"/>
            <a:ext cx="128111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yáo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4" name="TextBox 36"/>
          <p:cNvSpPr txBox="1"/>
          <p:nvPr/>
        </p:nvSpPr>
        <p:spPr>
          <a:xfrm>
            <a:off x="3208338" y="582613"/>
            <a:ext cx="12811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tǎnɡ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5" name="TextBox 36"/>
          <p:cNvSpPr txBox="1"/>
          <p:nvPr/>
        </p:nvSpPr>
        <p:spPr>
          <a:xfrm>
            <a:off x="4554538" y="569913"/>
            <a:ext cx="12811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jīnɡ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6" name="TextBox 36"/>
          <p:cNvSpPr txBox="1"/>
          <p:nvPr/>
        </p:nvSpPr>
        <p:spPr>
          <a:xfrm>
            <a:off x="609600" y="2352675"/>
            <a:ext cx="1281113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zhǎn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7" name="TextBox 36"/>
          <p:cNvSpPr txBox="1"/>
          <p:nvPr/>
        </p:nvSpPr>
        <p:spPr>
          <a:xfrm>
            <a:off x="5837238" y="576263"/>
            <a:ext cx="12811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tínɡ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8" name="TextBox 36"/>
          <p:cNvSpPr txBox="1"/>
          <p:nvPr/>
        </p:nvSpPr>
        <p:spPr>
          <a:xfrm>
            <a:off x="7151688" y="565150"/>
            <a:ext cx="128111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jī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9" name="TextBox 36"/>
          <p:cNvSpPr txBox="1"/>
          <p:nvPr/>
        </p:nvSpPr>
        <p:spPr>
          <a:xfrm>
            <a:off x="1846263" y="2360613"/>
            <a:ext cx="12795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tòu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0" name="TextBox 36"/>
          <p:cNvSpPr txBox="1"/>
          <p:nvPr/>
        </p:nvSpPr>
        <p:spPr>
          <a:xfrm>
            <a:off x="3208338" y="2351088"/>
            <a:ext cx="12811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chì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1" name="TextBox 36"/>
          <p:cNvSpPr txBox="1"/>
          <p:nvPr/>
        </p:nvSpPr>
        <p:spPr>
          <a:xfrm>
            <a:off x="4622800" y="2403475"/>
            <a:ext cx="1281113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bǎnɡ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2" name="TextBox 36"/>
          <p:cNvSpPr txBox="1"/>
          <p:nvPr/>
        </p:nvSpPr>
        <p:spPr>
          <a:xfrm>
            <a:off x="5699125" y="2403475"/>
            <a:ext cx="1627188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chànɡ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3" name="TextBox 36"/>
          <p:cNvSpPr txBox="1"/>
          <p:nvPr/>
        </p:nvSpPr>
        <p:spPr>
          <a:xfrm>
            <a:off x="7192963" y="2403475"/>
            <a:ext cx="1281112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duǒ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2" grpId="0"/>
      <p:bldP spid="87" grpId="0"/>
      <p:bldP spid="92" grpId="0"/>
      <p:bldP spid="97" grpId="0"/>
      <p:bldP spid="102" grpId="0"/>
      <p:bldP spid="107" grpId="0"/>
      <p:bldP spid="112" grpId="0"/>
      <p:bldP spid="117" grpId="0"/>
      <p:bldP spid="122" grpId="0"/>
      <p:bldP spid="127" grpId="0"/>
      <p:bldP spid="132" grpId="0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73" grpId="0"/>
      <p:bldP spid="7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8" name="组合 7"/>
          <p:cNvGrpSpPr/>
          <p:nvPr/>
        </p:nvGrpSpPr>
        <p:grpSpPr>
          <a:xfrm>
            <a:off x="901700" y="1792288"/>
            <a:ext cx="836613" cy="850900"/>
            <a:chOff x="2437" y="2032"/>
            <a:chExt cx="1244" cy="1264"/>
          </a:xfrm>
        </p:grpSpPr>
        <p:sp>
          <p:nvSpPr>
            <p:cNvPr id="1232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2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2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7" name="文本框 64"/>
          <p:cNvSpPr txBox="1"/>
          <p:nvPr/>
        </p:nvSpPr>
        <p:spPr>
          <a:xfrm>
            <a:off x="927100" y="1733550"/>
            <a:ext cx="811213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亮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8" name="组合 7"/>
          <p:cNvGrpSpPr/>
          <p:nvPr/>
        </p:nvGrpSpPr>
        <p:grpSpPr>
          <a:xfrm>
            <a:off x="1973263" y="1800225"/>
            <a:ext cx="836612" cy="850900"/>
            <a:chOff x="2437" y="2032"/>
            <a:chExt cx="1244" cy="1264"/>
          </a:xfrm>
        </p:grpSpPr>
        <p:sp>
          <p:nvSpPr>
            <p:cNvPr id="1231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2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2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2" name="文本框 64"/>
          <p:cNvSpPr txBox="1"/>
          <p:nvPr/>
        </p:nvSpPr>
        <p:spPr>
          <a:xfrm>
            <a:off x="1998663" y="1741488"/>
            <a:ext cx="81121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机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3" name="组合 7"/>
          <p:cNvGrpSpPr/>
          <p:nvPr/>
        </p:nvGrpSpPr>
        <p:grpSpPr>
          <a:xfrm>
            <a:off x="3054350" y="1790700"/>
            <a:ext cx="836613" cy="850900"/>
            <a:chOff x="2437" y="2032"/>
            <a:chExt cx="1244" cy="1264"/>
          </a:xfrm>
        </p:grpSpPr>
        <p:sp>
          <p:nvSpPr>
            <p:cNvPr id="123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7" name="文本框 64"/>
          <p:cNvSpPr txBox="1"/>
          <p:nvPr/>
        </p:nvSpPr>
        <p:spPr>
          <a:xfrm>
            <a:off x="3079750" y="1731963"/>
            <a:ext cx="81121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台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8" name="组合 7"/>
          <p:cNvGrpSpPr/>
          <p:nvPr/>
        </p:nvGrpSpPr>
        <p:grpSpPr>
          <a:xfrm>
            <a:off x="4135438" y="1790700"/>
            <a:ext cx="836612" cy="850900"/>
            <a:chOff x="2437" y="2032"/>
            <a:chExt cx="1244" cy="1264"/>
          </a:xfrm>
        </p:grpSpPr>
        <p:sp>
          <p:nvSpPr>
            <p:cNvPr id="123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2" name="文本框 64"/>
          <p:cNvSpPr txBox="1"/>
          <p:nvPr/>
        </p:nvSpPr>
        <p:spPr>
          <a:xfrm>
            <a:off x="4160838" y="1731963"/>
            <a:ext cx="81121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9" name="组合 7"/>
          <p:cNvGrpSpPr/>
          <p:nvPr/>
        </p:nvGrpSpPr>
        <p:grpSpPr>
          <a:xfrm>
            <a:off x="5184775" y="1787525"/>
            <a:ext cx="836613" cy="850900"/>
            <a:chOff x="2437" y="2032"/>
            <a:chExt cx="1244" cy="1264"/>
          </a:xfrm>
        </p:grpSpPr>
        <p:sp>
          <p:nvSpPr>
            <p:cNvPr id="123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1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1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3" name="文本框 64"/>
          <p:cNvSpPr txBox="1"/>
          <p:nvPr/>
        </p:nvSpPr>
        <p:spPr>
          <a:xfrm>
            <a:off x="5210175" y="1728788"/>
            <a:ext cx="81121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4" name="组合 7"/>
          <p:cNvGrpSpPr/>
          <p:nvPr/>
        </p:nvGrpSpPr>
        <p:grpSpPr>
          <a:xfrm>
            <a:off x="6226175" y="1778000"/>
            <a:ext cx="836613" cy="850900"/>
            <a:chOff x="2437" y="2032"/>
            <a:chExt cx="1244" cy="1264"/>
          </a:xfrm>
        </p:grpSpPr>
        <p:sp>
          <p:nvSpPr>
            <p:cNvPr id="1230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0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0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0" name="文本框 64"/>
          <p:cNvSpPr txBox="1"/>
          <p:nvPr/>
        </p:nvSpPr>
        <p:spPr>
          <a:xfrm>
            <a:off x="6251575" y="1719263"/>
            <a:ext cx="81121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朵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1" name="组合 7"/>
          <p:cNvGrpSpPr/>
          <p:nvPr/>
        </p:nvGrpSpPr>
        <p:grpSpPr>
          <a:xfrm>
            <a:off x="7269163" y="1778000"/>
            <a:ext cx="836612" cy="850900"/>
            <a:chOff x="2437" y="2032"/>
            <a:chExt cx="1244" cy="1264"/>
          </a:xfrm>
        </p:grpSpPr>
        <p:sp>
          <p:nvSpPr>
            <p:cNvPr id="123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9" name="文本框 64"/>
          <p:cNvSpPr txBox="1"/>
          <p:nvPr/>
        </p:nvSpPr>
        <p:spPr>
          <a:xfrm>
            <a:off x="7294563" y="1719263"/>
            <a:ext cx="811212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102" grpId="0"/>
      <p:bldP spid="107" grpId="0"/>
      <p:bldP spid="112" grpId="0"/>
      <p:bldP spid="93" grpId="0"/>
      <p:bldP spid="100" grpId="0"/>
      <p:bldP spid="10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64"/>
          <p:cNvSpPr txBox="1"/>
          <p:nvPr/>
        </p:nvSpPr>
        <p:spPr>
          <a:xfrm>
            <a:off x="460375" y="793750"/>
            <a:ext cx="2254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摇、停、唱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14625" y="615950"/>
            <a:ext cx="56388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把手掌当作床，摇动手掌，感受“摇”的动作和手有关。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64"/>
          <p:cNvSpPr txBox="1"/>
          <p:nvPr/>
        </p:nvSpPr>
        <p:spPr>
          <a:xfrm>
            <a:off x="739775" y="1790700"/>
            <a:ext cx="171132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展、透、翅、膀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25" y="1784350"/>
            <a:ext cx="60134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“展开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展开翅膀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展开透明的翅膀”边做动作边识记。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64"/>
          <p:cNvSpPr txBox="1"/>
          <p:nvPr/>
        </p:nvSpPr>
        <p:spPr>
          <a:xfrm>
            <a:off x="1682750" y="3397250"/>
            <a:ext cx="8112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躺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46350" y="2951163"/>
            <a:ext cx="6013450" cy="167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    “身字旁”的字一般跟身体有关。“躺”可以通过组词“平躺、躺下、躺椅”等来识记。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>
          <a:xfrm>
            <a:off x="701675" y="836613"/>
            <a:ext cx="658812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课文给我们介绍了哪几个小伙伴？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93988" y="1908175"/>
            <a:ext cx="1671637" cy="2230438"/>
            <a:chOff x="3198097" y="1974982"/>
            <a:chExt cx="1670425" cy="2229879"/>
          </a:xfrm>
        </p:grpSpPr>
        <p:pic>
          <p:nvPicPr>
            <p:cNvPr id="15374" name="Picture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98097" y="1974982"/>
              <a:ext cx="1670425" cy="148179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5" name="TextBox 5"/>
            <p:cNvSpPr txBox="1"/>
            <p:nvPr/>
          </p:nvSpPr>
          <p:spPr>
            <a:xfrm>
              <a:off x="3312887" y="3563269"/>
              <a:ext cx="1453048" cy="6415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小蜻蜓</a:t>
              </a:r>
              <a:endPara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618288" y="2085975"/>
            <a:ext cx="1919287" cy="2060575"/>
            <a:chOff x="6922062" y="2127798"/>
            <a:chExt cx="1918390" cy="2060395"/>
          </a:xfrm>
        </p:grpSpPr>
        <p:pic>
          <p:nvPicPr>
            <p:cNvPr id="15372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2062" y="2127798"/>
              <a:ext cx="1918390" cy="1111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3" name="TextBox 9"/>
            <p:cNvSpPr txBox="1"/>
            <p:nvPr/>
          </p:nvSpPr>
          <p:spPr>
            <a:xfrm>
              <a:off x="7167693" y="3546522"/>
              <a:ext cx="1453048" cy="6416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小鱼儿</a:t>
              </a:r>
              <a:endPara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5463" y="1958975"/>
            <a:ext cx="1838325" cy="2179638"/>
            <a:chOff x="647247" y="2053788"/>
            <a:chExt cx="1838326" cy="2179232"/>
          </a:xfrm>
        </p:grpSpPr>
        <p:sp>
          <p:nvSpPr>
            <p:cNvPr id="15370" name="TextBox 3"/>
            <p:cNvSpPr txBox="1"/>
            <p:nvPr/>
          </p:nvSpPr>
          <p:spPr>
            <a:xfrm>
              <a:off x="908034" y="3591263"/>
              <a:ext cx="1453048" cy="6417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小水珠</a:t>
              </a:r>
              <a:endPara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371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7247" y="2053788"/>
              <a:ext cx="1838326" cy="14287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6" name="TextBox 1"/>
          <p:cNvSpPr txBox="1">
            <a:spLocks noChangeArrowheads="1"/>
          </p:cNvSpPr>
          <p:nvPr/>
        </p:nvSpPr>
        <p:spPr bwMode="auto">
          <a:xfrm>
            <a:off x="91719" y="93929"/>
            <a:ext cx="192246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再读课文</a:t>
            </a:r>
            <a:endParaRPr kumimoji="0" lang="zh-CN" altLang="en-US" sz="32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41838" y="2281238"/>
            <a:ext cx="1900237" cy="1865312"/>
            <a:chOff x="4541256" y="2281713"/>
            <a:chExt cx="1901401" cy="1864837"/>
          </a:xfrm>
        </p:grpSpPr>
        <p:sp>
          <p:nvSpPr>
            <p:cNvPr id="15368" name="TextBox 7"/>
            <p:cNvSpPr txBox="1"/>
            <p:nvPr/>
          </p:nvSpPr>
          <p:spPr>
            <a:xfrm>
              <a:off x="4865688" y="3504910"/>
              <a:ext cx="1452562" cy="6416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小青蛙</a:t>
              </a:r>
              <a:endPara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369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908" t="48332" r="7899" b="5882"/>
            <a:stretch>
              <a:fillRect/>
            </a:stretch>
          </p:blipFill>
          <p:spPr>
            <a:xfrm>
              <a:off x="4541256" y="2281713"/>
              <a:ext cx="1901401" cy="9760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1980</Words>
  <Application>WPS 演示</Application>
  <PresentationFormat>全屏显示(16:9)</PresentationFormat>
  <Paragraphs>277</Paragraphs>
  <Slides>37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Arial</vt:lpstr>
      <vt:lpstr>宋体</vt:lpstr>
      <vt:lpstr>Wingdings</vt:lpstr>
      <vt:lpstr>Cambria</vt:lpstr>
      <vt:lpstr>黑体</vt:lpstr>
      <vt:lpstr>楷体</vt:lpstr>
      <vt:lpstr>微软雅黑</vt:lpstr>
      <vt:lpstr>Arial Unicode MS</vt:lpstr>
      <vt:lpstr>Calibri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2023-10-27T05:31:00Z</dcterms:created>
  <dcterms:modified xsi:type="dcterms:W3CDTF">2023-11-13T15:37:51Z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32980F5B505C40959FB2C5E5C0762765_13</vt:lpwstr>
  </property>
  <property fmtid="{D5CDD505-2E9C-101B-9397-08002B2CF9AE}" pid="3" name="KSOProductBuildVer">
    <vt:lpwstr>2052-12.1.0.15374</vt:lpwstr>
  </property>
</Properties>
</file>