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61" r:id="rId25"/>
    <p:sldId id="262" r:id="rId26"/>
    <p:sldId id="286" r:id="rId27"/>
  </p:sldIdLst>
  <p:sldSz cx="9144000" cy="5143500" type="screen16x9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80812"/>
            <a:ext cx="516996" cy="511611"/>
            <a:chOff x="1395692" y="1577786"/>
            <a:chExt cx="516996" cy="5116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06482" y="157778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24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万以内</a:t>
                  </a:r>
                  <a:endParaRPr lang="en-US" altLang="zh-CN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加减法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35216" y="738860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笔算减法以及验算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6890" y="2141840"/>
            <a:ext cx="6194787" cy="1002283"/>
            <a:chOff x="1796518" y="2213946"/>
            <a:chExt cx="6194787" cy="1002283"/>
          </a:xfrm>
        </p:grpSpPr>
        <p:grpSp>
          <p:nvGrpSpPr>
            <p:cNvPr id="11" name="Group 75"/>
            <p:cNvGrpSpPr/>
            <p:nvPr/>
          </p:nvGrpSpPr>
          <p:grpSpPr bwMode="auto">
            <a:xfrm>
              <a:off x="1796518" y="2213946"/>
              <a:ext cx="3024336" cy="930275"/>
              <a:chOff x="1051" y="1777"/>
              <a:chExt cx="1609" cy="586"/>
            </a:xfrm>
          </p:grpSpPr>
          <p:sp>
            <p:nvSpPr>
              <p:cNvPr id="16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2 7 0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6 2 0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" name="Group 75"/>
            <p:cNvGrpSpPr/>
            <p:nvPr/>
          </p:nvGrpSpPr>
          <p:grpSpPr bwMode="auto">
            <a:xfrm>
              <a:off x="4966969" y="2285954"/>
              <a:ext cx="3024336" cy="930275"/>
              <a:chOff x="1051" y="1777"/>
              <a:chExt cx="1609" cy="586"/>
            </a:xfrm>
          </p:grpSpPr>
          <p:sp>
            <p:nvSpPr>
              <p:cNvPr id="1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1 8 9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5 7 7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" name="TextBox 42"/>
          <p:cNvSpPr txBox="1">
            <a:spLocks noChangeArrowheads="1"/>
          </p:cNvSpPr>
          <p:nvPr/>
        </p:nvSpPr>
        <p:spPr bwMode="auto">
          <a:xfrm>
            <a:off x="2866389" y="297319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2516666" y="29671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3229441" y="29671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2"/>
          <p:cNvSpPr txBox="1">
            <a:spLocks noChangeArrowheads="1"/>
          </p:cNvSpPr>
          <p:nvPr/>
        </p:nvSpPr>
        <p:spPr bwMode="auto">
          <a:xfrm>
            <a:off x="6055659" y="30384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45"/>
          <p:cNvSpPr txBox="1">
            <a:spLocks noChangeArrowheads="1"/>
          </p:cNvSpPr>
          <p:nvPr/>
        </p:nvSpPr>
        <p:spPr bwMode="auto">
          <a:xfrm>
            <a:off x="6414678" y="30339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60027" y="206056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2"/>
          <p:cNvSpPr txBox="1">
            <a:spLocks noChangeArrowheads="1"/>
          </p:cNvSpPr>
          <p:nvPr/>
        </p:nvSpPr>
        <p:spPr bwMode="auto">
          <a:xfrm>
            <a:off x="5696640" y="30384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20885" y="206396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2557612" y="1829048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17538" y="725195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笔算减法以及验算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763688" y="1427603"/>
            <a:ext cx="5472608" cy="23354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261586" y="3876124"/>
            <a:ext cx="5232604" cy="782910"/>
            <a:chOff x="4211960" y="1491630"/>
            <a:chExt cx="4572508" cy="78291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3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减数＋差＝被减数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验算。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4"/>
          <p:cNvSpPr txBox="1">
            <a:spLocks noChangeArrowheads="1"/>
          </p:cNvSpPr>
          <p:nvPr/>
        </p:nvSpPr>
        <p:spPr bwMode="auto">
          <a:xfrm>
            <a:off x="1954644" y="1557649"/>
            <a:ext cx="33374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259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Group 75"/>
          <p:cNvGrpSpPr/>
          <p:nvPr/>
        </p:nvGrpSpPr>
        <p:grpSpPr bwMode="auto">
          <a:xfrm>
            <a:off x="1769666" y="2237707"/>
            <a:ext cx="3024336" cy="904875"/>
            <a:chOff x="964" y="1777"/>
            <a:chExt cx="1609" cy="570"/>
          </a:xfrm>
        </p:grpSpPr>
        <p:sp>
          <p:nvSpPr>
            <p:cNvPr id="36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1 4 8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2 5 9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3029046" y="307590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44"/>
          <p:cNvSpPr txBox="1">
            <a:spLocks noChangeArrowheads="1"/>
          </p:cNvSpPr>
          <p:nvPr/>
        </p:nvSpPr>
        <p:spPr bwMode="auto">
          <a:xfrm>
            <a:off x="2652970" y="307590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5"/>
          <p:cNvSpPr txBox="1">
            <a:spLocks noChangeArrowheads="1"/>
          </p:cNvSpPr>
          <p:nvPr/>
        </p:nvSpPr>
        <p:spPr bwMode="auto">
          <a:xfrm>
            <a:off x="3380530" y="308323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738060" y="1557649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35"/>
          <p:cNvSpPr txBox="1">
            <a:spLocks noChangeArrowheads="1"/>
          </p:cNvSpPr>
          <p:nvPr/>
        </p:nvSpPr>
        <p:spPr bwMode="auto">
          <a:xfrm>
            <a:off x="4100565" y="2490158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6"/>
          <p:cNvSpPr txBox="1"/>
          <p:nvPr/>
        </p:nvSpPr>
        <p:spPr>
          <a:xfrm>
            <a:off x="5219768" y="2206436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1 4 8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7"/>
          <p:cNvSpPr txBox="1"/>
          <p:nvPr/>
        </p:nvSpPr>
        <p:spPr>
          <a:xfrm>
            <a:off x="4881863" y="2596962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+ 1 1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031004" y="3119248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39"/>
          <p:cNvSpPr txBox="1"/>
          <p:nvPr/>
        </p:nvSpPr>
        <p:spPr>
          <a:xfrm>
            <a:off x="5968699" y="311924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1"/>
          <p:cNvSpPr txBox="1"/>
          <p:nvPr/>
        </p:nvSpPr>
        <p:spPr>
          <a:xfrm>
            <a:off x="5628024" y="311924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3"/>
          <p:cNvSpPr txBox="1"/>
          <p:nvPr/>
        </p:nvSpPr>
        <p:spPr>
          <a:xfrm>
            <a:off x="5267778" y="3111622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4" grpId="0"/>
      <p:bldP spid="39" grpId="0"/>
      <p:bldP spid="40" grpId="0"/>
      <p:bldP spid="41" grpId="0"/>
      <p:bldP spid="42" grpId="0"/>
      <p:bldP spid="45" grpId="0"/>
      <p:bldP spid="46" grpId="0"/>
      <p:bldP spid="47" grpId="0"/>
      <p:bldP spid="49" grpId="0"/>
      <p:bldP spid="51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424" y="2391081"/>
            <a:ext cx="2463989" cy="246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672923" y="746744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2"/>
          <p:cNvSpPr txBox="1">
            <a:spLocks noChangeArrowheads="1"/>
          </p:cNvSpPr>
          <p:nvPr/>
        </p:nvSpPr>
        <p:spPr bwMode="auto">
          <a:xfrm>
            <a:off x="864068" y="2816689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2"/>
          <p:cNvSpPr txBox="1">
            <a:spLocks noChangeArrowheads="1"/>
          </p:cNvSpPr>
          <p:nvPr/>
        </p:nvSpPr>
        <p:spPr bwMode="auto">
          <a:xfrm>
            <a:off x="864068" y="3513713"/>
            <a:ext cx="556065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因为是求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个座位是否坐得下，所以不用准确计算，可以进行估算。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864068" y="1372705"/>
            <a:ext cx="758022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影院有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个座位，一年级有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名学生，二年级有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名学生，他们一起看电影，能坐下吗？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865" y="2982128"/>
            <a:ext cx="1361459" cy="17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679019" y="753947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864068" y="1351273"/>
            <a:ext cx="758022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影院有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个座位，一年级有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名学生，二年级有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名学生，他们一起看电影，能坐下吗？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标题 1"/>
          <p:cNvSpPr>
            <a:spLocks noGrp="1" noChangeArrowheads="1"/>
          </p:cNvSpPr>
          <p:nvPr/>
        </p:nvSpPr>
        <p:spPr bwMode="auto">
          <a:xfrm>
            <a:off x="2259052" y="2419036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1658551" y="3906531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答：他们一起看电影，不能坐下。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标题 1"/>
          <p:cNvSpPr>
            <a:spLocks noGrp="1" noChangeArrowheads="1"/>
          </p:cNvSpPr>
          <p:nvPr/>
        </p:nvSpPr>
        <p:spPr bwMode="auto">
          <a:xfrm>
            <a:off x="2450639" y="2938341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4062071" y="2419035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2450639" y="3457646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 bldLvl="0" autoUpdateAnimBg="0"/>
      <p:bldP spid="43" grpId="0"/>
      <p:bldP spid="44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244" y="2796833"/>
            <a:ext cx="3715300" cy="169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605867" y="726565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453005" y="1288257"/>
            <a:ext cx="80198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从北京开往上海的火车上有乘客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986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人，到济南下车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人，又上车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587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人，这时车上有乘客多少人？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605867" y="4049049"/>
            <a:ext cx="4752528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答：这时车上有乘客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标题 1"/>
          <p:cNvSpPr>
            <a:spLocks noGrp="1" noChangeArrowheads="1"/>
          </p:cNvSpPr>
          <p:nvPr/>
        </p:nvSpPr>
        <p:spPr bwMode="auto">
          <a:xfrm>
            <a:off x="767457" y="2470924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505350" y="2925280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505350" y="3429336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 bldLvl="0" autoUpdateAnimBg="0"/>
      <p:bldP spid="44" grpId="0" bldLvl="0" autoUpdateAnimBg="0"/>
      <p:bldP spid="1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502677" y="674257"/>
            <a:ext cx="804701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下面说法是否正确？对的画“√”，错的画“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594306" y="1549689"/>
            <a:ext cx="7836630" cy="89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）验算减法只能用“差＋减数”，看得数是否等于被减数这一种方法。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44629" y="2805056"/>
            <a:ext cx="6361923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）两位数加两位数，和一定是三位数。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6947110" y="2043724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6926832" y="2832698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58942" y="3667185"/>
            <a:ext cx="7318320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）一个数比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，这个数也一定比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5"/>
          <p:cNvSpPr txBox="1">
            <a:spLocks noChangeArrowheads="1"/>
          </p:cNvSpPr>
          <p:nvPr/>
        </p:nvSpPr>
        <p:spPr bwMode="auto">
          <a:xfrm>
            <a:off x="6926832" y="4116355"/>
            <a:ext cx="111461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10479" y="4122794"/>
            <a:ext cx="4094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10645" y="2050163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11903" y="2839137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275856" y="1576408"/>
            <a:ext cx="1561149" cy="351000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3829166" y="2824741"/>
            <a:ext cx="2202518" cy="351000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AutoShape 27"/>
          <p:cNvSpPr>
            <a:spLocks noChangeArrowheads="1"/>
          </p:cNvSpPr>
          <p:nvPr/>
        </p:nvSpPr>
        <p:spPr bwMode="auto">
          <a:xfrm>
            <a:off x="3137041" y="2237671"/>
            <a:ext cx="4005983" cy="415211"/>
          </a:xfrm>
          <a:prstGeom prst="wedgeRoundRectCallout">
            <a:avLst>
              <a:gd name="adj1" fmla="val -25694"/>
              <a:gd name="adj2" fmla="val -108575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也可以用“被减数－差＝减数”验算。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3997477" y="3321187"/>
            <a:ext cx="2589207" cy="432637"/>
          </a:xfrm>
          <a:prstGeom prst="wedgeRoundRectCallout">
            <a:avLst>
              <a:gd name="adj1" fmla="val -30233"/>
              <a:gd name="adj2" fmla="val -78995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和也可能是两位数。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6" grpId="0" animBg="1"/>
      <p:bldP spid="38" grpId="0" animBg="1"/>
      <p:bldP spid="39" grpId="0" animBg="1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30856" y="723432"/>
            <a:ext cx="384114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730856" y="1223301"/>
            <a:ext cx="7245374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）最大的三位数与最大的两位数的和是（    ），差是（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756628" y="2292702"/>
            <a:ext cx="7679843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）一个加数增加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，另一个加数减少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，和（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7026" y="1725981"/>
            <a:ext cx="86305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851334" y="698770"/>
            <a:ext cx="2311154" cy="415211"/>
          </a:xfrm>
          <a:prstGeom prst="wedgeRoundRectCallout">
            <a:avLst>
              <a:gd name="adj1" fmla="val 415"/>
              <a:gd name="adj2" fmla="val 10541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999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1098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71625" y="1732320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4353543" y="4093704"/>
            <a:ext cx="2181300" cy="415211"/>
          </a:xfrm>
          <a:prstGeom prst="wedgeRoundRectCallout">
            <a:avLst>
              <a:gd name="adj1" fmla="val 15745"/>
              <a:gd name="adj2" fmla="val -12782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19401" y="2855677"/>
            <a:ext cx="122863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8711" y="3389607"/>
            <a:ext cx="86471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4971584" y="1777997"/>
            <a:ext cx="2646268" cy="528864"/>
          </a:xfrm>
          <a:prstGeom prst="wedgeRoundRectCallout">
            <a:avLst>
              <a:gd name="adj1" fmla="val -63196"/>
              <a:gd name="adj2" fmla="val 601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999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785228" y="3357423"/>
            <a:ext cx="7679843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）一个数减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，这个数是（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/>
      <p:bldP spid="14" grpId="0" animBg="1"/>
      <p:bldP spid="15" grpId="0"/>
      <p:bldP spid="16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542040" y="590780"/>
            <a:ext cx="40299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Group 75"/>
          <p:cNvGrpSpPr/>
          <p:nvPr/>
        </p:nvGrpSpPr>
        <p:grpSpPr bwMode="auto">
          <a:xfrm>
            <a:off x="2010022" y="1349850"/>
            <a:ext cx="3071327" cy="923925"/>
            <a:chOff x="1125" y="1777"/>
            <a:chExt cx="1634" cy="582"/>
          </a:xfrm>
        </p:grpSpPr>
        <p:sp>
          <p:nvSpPr>
            <p:cNvPr id="35" name="TextBox 79"/>
            <p:cNvSpPr txBox="1">
              <a:spLocks noChangeArrowheads="1"/>
            </p:cNvSpPr>
            <p:nvPr/>
          </p:nvSpPr>
          <p:spPr bwMode="auto">
            <a:xfrm>
              <a:off x="1150" y="202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2 6 5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2940428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44"/>
          <p:cNvSpPr txBox="1">
            <a:spLocks noChangeArrowheads="1"/>
          </p:cNvSpPr>
          <p:nvPr/>
        </p:nvSpPr>
        <p:spPr bwMode="auto">
          <a:xfrm>
            <a:off x="2590705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45"/>
          <p:cNvSpPr txBox="1">
            <a:spLocks noChangeArrowheads="1"/>
          </p:cNvSpPr>
          <p:nvPr/>
        </p:nvSpPr>
        <p:spPr bwMode="auto">
          <a:xfrm>
            <a:off x="3318265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Group 75"/>
          <p:cNvGrpSpPr/>
          <p:nvPr/>
        </p:nvGrpSpPr>
        <p:grpSpPr bwMode="auto">
          <a:xfrm>
            <a:off x="1906162" y="3165002"/>
            <a:ext cx="3024336" cy="930275"/>
            <a:chOff x="1051" y="1777"/>
            <a:chExt cx="1609" cy="586"/>
          </a:xfrm>
        </p:grpSpPr>
        <p:sp>
          <p:nvSpPr>
            <p:cNvPr id="44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6 7 9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2 9 3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TextBox 42"/>
          <p:cNvSpPr txBox="1">
            <a:spLocks noChangeArrowheads="1"/>
          </p:cNvSpPr>
          <p:nvPr/>
        </p:nvSpPr>
        <p:spPr bwMode="auto">
          <a:xfrm>
            <a:off x="2975661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44"/>
          <p:cNvSpPr txBox="1">
            <a:spLocks noChangeArrowheads="1"/>
          </p:cNvSpPr>
          <p:nvPr/>
        </p:nvSpPr>
        <p:spPr bwMode="auto">
          <a:xfrm>
            <a:off x="2625938" y="400320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5"/>
          <p:cNvSpPr txBox="1">
            <a:spLocks noChangeArrowheads="1"/>
          </p:cNvSpPr>
          <p:nvPr/>
        </p:nvSpPr>
        <p:spPr bwMode="auto">
          <a:xfrm>
            <a:off x="3353498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23694" y="198261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137146" y="3795103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Group 75"/>
          <p:cNvGrpSpPr/>
          <p:nvPr/>
        </p:nvGrpSpPr>
        <p:grpSpPr bwMode="auto">
          <a:xfrm>
            <a:off x="4900751" y="1349850"/>
            <a:ext cx="3024336" cy="930275"/>
            <a:chOff x="1056" y="1777"/>
            <a:chExt cx="1609" cy="586"/>
          </a:xfrm>
        </p:grpSpPr>
        <p:sp>
          <p:nvSpPr>
            <p:cNvPr id="55" name="TextBox 79"/>
            <p:cNvSpPr txBox="1">
              <a:spLocks noChangeArrowheads="1"/>
            </p:cNvSpPr>
            <p:nvPr/>
          </p:nvSpPr>
          <p:spPr bwMode="auto">
            <a:xfrm>
              <a:off x="1056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1 4 3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6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3 1 1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TextBox 42"/>
          <p:cNvSpPr txBox="1">
            <a:spLocks noChangeArrowheads="1"/>
          </p:cNvSpPr>
          <p:nvPr/>
        </p:nvSpPr>
        <p:spPr bwMode="auto">
          <a:xfrm>
            <a:off x="5988426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Box 44"/>
          <p:cNvSpPr txBox="1">
            <a:spLocks noChangeArrowheads="1"/>
          </p:cNvSpPr>
          <p:nvPr/>
        </p:nvSpPr>
        <p:spPr bwMode="auto">
          <a:xfrm>
            <a:off x="5611129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45"/>
          <p:cNvSpPr txBox="1">
            <a:spLocks noChangeArrowheads="1"/>
          </p:cNvSpPr>
          <p:nvPr/>
        </p:nvSpPr>
        <p:spPr bwMode="auto">
          <a:xfrm>
            <a:off x="6338689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3" name="Group 75"/>
          <p:cNvGrpSpPr/>
          <p:nvPr/>
        </p:nvGrpSpPr>
        <p:grpSpPr bwMode="auto">
          <a:xfrm>
            <a:off x="4937864" y="3165002"/>
            <a:ext cx="3024336" cy="923925"/>
            <a:chOff x="1057" y="1777"/>
            <a:chExt cx="1609" cy="582"/>
          </a:xfrm>
        </p:grpSpPr>
        <p:sp>
          <p:nvSpPr>
            <p:cNvPr id="64" name="TextBox 79"/>
            <p:cNvSpPr txBox="1">
              <a:spLocks noChangeArrowheads="1"/>
            </p:cNvSpPr>
            <p:nvPr/>
          </p:nvSpPr>
          <p:spPr bwMode="auto">
            <a:xfrm>
              <a:off x="1057" y="202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4 0 7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5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6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9 0 0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7" name="TextBox 42"/>
          <p:cNvSpPr txBox="1">
            <a:spLocks noChangeArrowheads="1"/>
          </p:cNvSpPr>
          <p:nvPr/>
        </p:nvSpPr>
        <p:spPr bwMode="auto">
          <a:xfrm>
            <a:off x="6014181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44"/>
          <p:cNvSpPr txBox="1">
            <a:spLocks noChangeArrowheads="1"/>
          </p:cNvSpPr>
          <p:nvPr/>
        </p:nvSpPr>
        <p:spPr bwMode="auto">
          <a:xfrm>
            <a:off x="5670223" y="399619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TextBox 45"/>
          <p:cNvSpPr txBox="1">
            <a:spLocks noChangeArrowheads="1"/>
          </p:cNvSpPr>
          <p:nvPr/>
        </p:nvSpPr>
        <p:spPr bwMode="auto">
          <a:xfrm>
            <a:off x="6373922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98613" y="123967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13872" y="301409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616400" y="302686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776156" y="379509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724954" y="198921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973350" y="1234551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8" grpId="0"/>
      <p:bldP spid="39" grpId="0"/>
      <p:bldP spid="40" grpId="0"/>
      <p:bldP spid="47" grpId="0"/>
      <p:bldP spid="48" grpId="0"/>
      <p:bldP spid="49" grpId="0"/>
      <p:bldP spid="50" grpId="0"/>
      <p:bldP spid="51" grpId="0"/>
      <p:bldP spid="58" grpId="0"/>
      <p:bldP spid="59" grpId="0"/>
      <p:bldP spid="60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7898" y="2047915"/>
            <a:ext cx="4085588" cy="2298143"/>
          </a:xfrm>
          <a:prstGeom prst="rect">
            <a:avLst/>
          </a:prstGeom>
        </p:spPr>
      </p:pic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574645" y="673339"/>
            <a:ext cx="799470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图书室的书架上层有图书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本，下层比上层少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本，下层有图书多少本？书架上共有图书多少本？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648072" y="2419394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623018" y="4022940"/>
            <a:ext cx="464294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答：下层有图书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本，书架上共有图书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2592288" y="241939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648072" y="2989200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2592288" y="298919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4" grpId="0" bldLvl="0" autoUpdateAnimBg="0"/>
      <p:bldP spid="27" grpId="0"/>
      <p:bldP spid="28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910679" y="3698075"/>
            <a:ext cx="604867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（万平方千米）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5431" y="662364"/>
            <a:ext cx="81752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世界上最大的沙漠是非洲北部的撒哈拉沙漠，面积约</a:t>
            </a:r>
            <a:r>
              <a:rPr lang="en-US" altLang="zh-CN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906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万平方千米。世界上最大的平原是南美洲的亚马孙平原，它的面积约比撒哈拉沙漠少</a:t>
            </a:r>
            <a:r>
              <a:rPr lang="en-US" altLang="zh-CN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353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万平方千米。亚马孙平原的面积约是多少万平方千米</a:t>
            </a:r>
            <a:r>
              <a:rPr lang="en-US" altLang="zh-CN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595431" y="4026454"/>
            <a:ext cx="8473068" cy="792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答：亚马孙平原的面积约是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万平方千米。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70715"/>
            <a:ext cx="2254422" cy="1442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480" y="2426645"/>
            <a:ext cx="2309178" cy="100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85993" y="3383647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撒哈拉沙漠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59351" y="3905777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亚马逊平原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utoUpdateAnimBg="0"/>
      <p:bldP spid="10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5334" y="1233075"/>
            <a:ext cx="1069775" cy="131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589" y="1106477"/>
            <a:ext cx="1634403" cy="163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4"/>
          <p:cNvGrpSpPr/>
          <p:nvPr/>
        </p:nvGrpSpPr>
        <p:grpSpPr bwMode="auto">
          <a:xfrm>
            <a:off x="4804789" y="562528"/>
            <a:ext cx="2703800" cy="1361151"/>
            <a:chOff x="2366021" y="1091503"/>
            <a:chExt cx="2965708" cy="997420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997420"/>
            </a:xfrm>
            <a:prstGeom prst="cloudCallout">
              <a:avLst>
                <a:gd name="adj1" fmla="val 70148"/>
                <a:gd name="adj2" fmla="val 14240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763046" y="1266562"/>
              <a:ext cx="2422023" cy="7905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如何进行加减法的验算？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07002" y="3194190"/>
            <a:ext cx="5129996" cy="686633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相同数位上的数才能相减。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1573151" y="1105873"/>
            <a:ext cx="3358890" cy="1681901"/>
            <a:chOff x="2366021" y="1091503"/>
            <a:chExt cx="3138934" cy="1393538"/>
          </a:xfrm>
          <a:solidFill>
            <a:srgbClr val="92D050"/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3138934" cy="1393538"/>
            </a:xfrm>
            <a:prstGeom prst="cloudCallout">
              <a:avLst>
                <a:gd name="adj1" fmla="val -56026"/>
                <a:gd name="adj2" fmla="val 1696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658033" y="1221423"/>
              <a:ext cx="2641512" cy="11475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计算万以内的加减法要注意些什么？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31" y="2895797"/>
            <a:ext cx="1946580" cy="1946580"/>
          </a:xfrm>
          <a:prstGeom prst="rect">
            <a:avLst/>
          </a:prstGeom>
        </p:spPr>
      </p:pic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79508" y="677898"/>
            <a:ext cx="794589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妈妈今天要去超市采购，一个平底锅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元，一个抱枕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元，一条裙子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元，妈妈带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元够买这三样东西吗？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2483768" y="2436048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2184279" y="4011910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答：妈妈带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元够买这三样东西。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2958731" y="3005633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4326883" y="2446706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958731" y="3581697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5930393" y="2446706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0" grpId="0"/>
      <p:bldP spid="11" grpId="0" bldLvl="0" autoUpdateAnimBg="0"/>
      <p:bldP spid="12" grpId="0"/>
      <p:bldP spid="13" grpId="0" bldLvl="0" autoUpdateAnimBg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805" y="2866261"/>
            <a:ext cx="1730971" cy="1730971"/>
          </a:xfrm>
          <a:prstGeom prst="rect">
            <a:avLst/>
          </a:prstGeom>
        </p:spPr>
      </p:pic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679508" y="692186"/>
            <a:ext cx="794589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妈妈今天要去超市采购，一个平底锅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元，一个抱枕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元，一条裙子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元，妈妈带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元够买这三样东西吗？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2483768" y="2436048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2117167" y="3834642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答：妈妈带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元够买这三样东西。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2902455" y="3140826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4326883" y="2446706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958731" y="3581697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5930393" y="2446706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utoUpdateAnimBg="0"/>
      <p:bldP spid="12" grpId="0"/>
      <p:bldP spid="13" grpId="0" bldLvl="0" autoUpdateAnimBg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848584" y="708876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8003" y="2661859"/>
            <a:ext cx="17989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158300" y="244526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204585" y="352777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45755" y="2196354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不进位加法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054330" y="2716689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进位加法以及验算。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左大括号 50"/>
          <p:cNvSpPr/>
          <p:nvPr/>
        </p:nvSpPr>
        <p:spPr>
          <a:xfrm>
            <a:off x="2084834" y="1806406"/>
            <a:ext cx="216024" cy="2541904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2911423" y="2351078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55" y="2518798"/>
            <a:ext cx="1627095" cy="162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4"/>
          <p:cNvGrpSpPr/>
          <p:nvPr/>
        </p:nvGrpSpPr>
        <p:grpSpPr bwMode="auto">
          <a:xfrm>
            <a:off x="6084422" y="1591938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3111914" y="3220726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不退位减法、退位减法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99928" y="3758610"/>
            <a:ext cx="5599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被减数中间有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的连续退位减法以及验算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左大括号 58"/>
          <p:cNvSpPr/>
          <p:nvPr/>
        </p:nvSpPr>
        <p:spPr>
          <a:xfrm>
            <a:off x="2981007" y="3414555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227883" y="4145893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117990" y="151016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005445" y="126124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两位数加两位数口算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014020" y="1781583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两位数减两位数口算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左大括号 63"/>
          <p:cNvSpPr/>
          <p:nvPr/>
        </p:nvSpPr>
        <p:spPr>
          <a:xfrm>
            <a:off x="2871113" y="1415972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49" grpId="0"/>
      <p:bldP spid="50" grpId="0"/>
      <p:bldP spid="51" grpId="0" animBg="1"/>
      <p:bldP spid="52" grpId="0" animBg="1"/>
      <p:bldP spid="57" grpId="0"/>
      <p:bldP spid="58" grpId="0"/>
      <p:bldP spid="59" grpId="0" animBg="1"/>
      <p:bldP spid="60" grpId="0"/>
      <p:bldP spid="61" grpId="0"/>
      <p:bldP spid="62" grpId="0"/>
      <p:bldP spid="63" grpId="0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730079" y="742176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83668" y="1483622"/>
            <a:ext cx="5976664" cy="2968505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口算两位数加减两位数，可以把两位数拆成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再分别相加减，口算出结果。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711463" y="808025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61815" y="1707654"/>
            <a:ext cx="2592660" cy="25921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1778385" y="2140519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2279180" y="2751530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2828455" y="2723749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2083432" y="3366655"/>
            <a:ext cx="97373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Line 28"/>
          <p:cNvSpPr>
            <a:spLocks noChangeShapeType="1"/>
          </p:cNvSpPr>
          <p:nvPr/>
        </p:nvSpPr>
        <p:spPr bwMode="auto">
          <a:xfrm flipH="1">
            <a:off x="2612555" y="2579286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29"/>
          <p:cNvSpPr>
            <a:spLocks noChangeShapeType="1"/>
          </p:cNvSpPr>
          <p:nvPr/>
        </p:nvSpPr>
        <p:spPr bwMode="auto">
          <a:xfrm>
            <a:off x="2828455" y="2579286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36"/>
          <p:cNvGrpSpPr/>
          <p:nvPr/>
        </p:nvGrpSpPr>
        <p:grpSpPr bwMode="auto">
          <a:xfrm>
            <a:off x="2180755" y="2723751"/>
            <a:ext cx="360363" cy="576263"/>
            <a:chOff x="0" y="0"/>
            <a:chExt cx="567" cy="907"/>
          </a:xfrm>
        </p:grpSpPr>
        <p:sp>
          <p:nvSpPr>
            <p:cNvPr id="31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3497151" y="2140519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773415" y="1707654"/>
            <a:ext cx="2592660" cy="25921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>
            <a:spLocks noGrp="1" noChangeArrowheads="1"/>
          </p:cNvSpPr>
          <p:nvPr/>
        </p:nvSpPr>
        <p:spPr bwMode="auto">
          <a:xfrm>
            <a:off x="4989985" y="2140519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标题 1"/>
          <p:cNvSpPr>
            <a:spLocks noGrp="1" noChangeArrowheads="1"/>
          </p:cNvSpPr>
          <p:nvPr/>
        </p:nvSpPr>
        <p:spPr bwMode="auto">
          <a:xfrm>
            <a:off x="5490780" y="2751530"/>
            <a:ext cx="66675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6040055" y="2723749"/>
            <a:ext cx="3603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标题 1"/>
          <p:cNvSpPr>
            <a:spLocks noGrp="1" noChangeArrowheads="1"/>
          </p:cNvSpPr>
          <p:nvPr/>
        </p:nvSpPr>
        <p:spPr bwMode="auto">
          <a:xfrm>
            <a:off x="5295032" y="3366655"/>
            <a:ext cx="97373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28"/>
          <p:cNvSpPr>
            <a:spLocks noChangeShapeType="1"/>
          </p:cNvSpPr>
          <p:nvPr/>
        </p:nvSpPr>
        <p:spPr bwMode="auto">
          <a:xfrm flipH="1">
            <a:off x="5824155" y="2579286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>
            <a:off x="6040055" y="2579286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Group 36"/>
          <p:cNvGrpSpPr/>
          <p:nvPr/>
        </p:nvGrpSpPr>
        <p:grpSpPr bwMode="auto">
          <a:xfrm>
            <a:off x="5392355" y="2723751"/>
            <a:ext cx="360363" cy="576263"/>
            <a:chOff x="0" y="0"/>
            <a:chExt cx="567" cy="907"/>
          </a:xfrm>
        </p:grpSpPr>
        <p:sp>
          <p:nvSpPr>
            <p:cNvPr id="48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38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39"/>
            <p:cNvSpPr>
              <a:spLocks noChangeShapeType="1"/>
            </p:cNvSpPr>
            <p:nvPr/>
          </p:nvSpPr>
          <p:spPr bwMode="auto">
            <a:xfrm flipV="1">
              <a:off x="567" y="68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标题 1"/>
          <p:cNvSpPr>
            <a:spLocks noGrp="1" noChangeArrowheads="1"/>
          </p:cNvSpPr>
          <p:nvPr/>
        </p:nvSpPr>
        <p:spPr bwMode="auto">
          <a:xfrm>
            <a:off x="6708751" y="2140519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animBg="1"/>
      <p:bldP spid="27" grpId="0" animBg="1"/>
      <p:bldP spid="34" grpId="0" bldLvl="0" autoUpdateAnimBg="0"/>
      <p:bldP spid="36" grpId="0" animBg="1"/>
      <p:bldP spid="37" grpId="0" bldLvl="0" autoUpdateAnimBg="0"/>
      <p:bldP spid="38" grpId="0" bldLvl="0" autoUpdateAnimBg="0"/>
      <p:bldP spid="43" grpId="0" bldLvl="0" autoUpdateAnimBg="0"/>
      <p:bldP spid="44" grpId="0" bldLvl="0" autoUpdateAnimBg="0"/>
      <p:bldP spid="45" grpId="0" animBg="1"/>
      <p:bldP spid="46" grpId="0" animBg="1"/>
      <p:bldP spid="5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48680" y="856226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笔算加法以及验算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7529" y="1953867"/>
            <a:ext cx="5976664" cy="1865126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计算加法时，相同数位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4641" y="2886430"/>
            <a:ext cx="2094494" cy="209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70145" y="845082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笔算加法以及验算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6890" y="2141840"/>
            <a:ext cx="6194787" cy="1002283"/>
            <a:chOff x="1796518" y="2213946"/>
            <a:chExt cx="6194787" cy="1002283"/>
          </a:xfrm>
        </p:grpSpPr>
        <p:grpSp>
          <p:nvGrpSpPr>
            <p:cNvPr id="11" name="Group 75"/>
            <p:cNvGrpSpPr/>
            <p:nvPr/>
          </p:nvGrpSpPr>
          <p:grpSpPr bwMode="auto">
            <a:xfrm>
              <a:off x="1796518" y="2213946"/>
              <a:ext cx="3024336" cy="930275"/>
              <a:chOff x="1051" y="1777"/>
              <a:chExt cx="1609" cy="586"/>
            </a:xfrm>
          </p:grpSpPr>
          <p:sp>
            <p:nvSpPr>
              <p:cNvPr id="16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2 7 0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6 2 0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" name="Group 75"/>
            <p:cNvGrpSpPr/>
            <p:nvPr/>
          </p:nvGrpSpPr>
          <p:grpSpPr bwMode="auto">
            <a:xfrm>
              <a:off x="4966969" y="2285954"/>
              <a:ext cx="3024336" cy="930275"/>
              <a:chOff x="1051" y="1777"/>
              <a:chExt cx="1609" cy="586"/>
            </a:xfrm>
          </p:grpSpPr>
          <p:sp>
            <p:nvSpPr>
              <p:cNvPr id="1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1 8 9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5 7 7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" name="TextBox 42"/>
          <p:cNvSpPr txBox="1">
            <a:spLocks noChangeArrowheads="1"/>
          </p:cNvSpPr>
          <p:nvPr/>
        </p:nvSpPr>
        <p:spPr bwMode="auto">
          <a:xfrm>
            <a:off x="2866389" y="297319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2516666" y="29671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3229441" y="29671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2"/>
          <p:cNvSpPr txBox="1">
            <a:spLocks noChangeArrowheads="1"/>
          </p:cNvSpPr>
          <p:nvPr/>
        </p:nvSpPr>
        <p:spPr bwMode="auto">
          <a:xfrm>
            <a:off x="6055659" y="30384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45"/>
          <p:cNvSpPr txBox="1">
            <a:spLocks noChangeArrowheads="1"/>
          </p:cNvSpPr>
          <p:nvPr/>
        </p:nvSpPr>
        <p:spPr bwMode="auto">
          <a:xfrm>
            <a:off x="6414678" y="30339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68445" y="2841014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2"/>
          <p:cNvSpPr txBox="1">
            <a:spLocks noChangeArrowheads="1"/>
          </p:cNvSpPr>
          <p:nvPr/>
        </p:nvSpPr>
        <p:spPr bwMode="auto">
          <a:xfrm>
            <a:off x="5696640" y="30384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17819" y="2841014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40107" y="734523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笔算加法以及验算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763688" y="1449035"/>
            <a:ext cx="5472608" cy="23354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261586" y="3876124"/>
            <a:ext cx="5232604" cy="973068"/>
            <a:chOff x="4211960" y="1491630"/>
            <a:chExt cx="4572508" cy="97306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3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93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交换加数的位置进行验算。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4"/>
          <p:cNvSpPr txBox="1">
            <a:spLocks noChangeArrowheads="1"/>
          </p:cNvSpPr>
          <p:nvPr/>
        </p:nvSpPr>
        <p:spPr bwMode="auto">
          <a:xfrm>
            <a:off x="1954644" y="1557649"/>
            <a:ext cx="33374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259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Group 75"/>
          <p:cNvGrpSpPr/>
          <p:nvPr/>
        </p:nvGrpSpPr>
        <p:grpSpPr bwMode="auto">
          <a:xfrm>
            <a:off x="1769666" y="2237707"/>
            <a:ext cx="3024336" cy="904875"/>
            <a:chOff x="964" y="1777"/>
            <a:chExt cx="1609" cy="570"/>
          </a:xfrm>
        </p:grpSpPr>
        <p:sp>
          <p:nvSpPr>
            <p:cNvPr id="36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1 4 8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2 5 9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3029046" y="307590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44"/>
          <p:cNvSpPr txBox="1">
            <a:spLocks noChangeArrowheads="1"/>
          </p:cNvSpPr>
          <p:nvPr/>
        </p:nvSpPr>
        <p:spPr bwMode="auto">
          <a:xfrm>
            <a:off x="2652970" y="307590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5"/>
          <p:cNvSpPr txBox="1">
            <a:spLocks noChangeArrowheads="1"/>
          </p:cNvSpPr>
          <p:nvPr/>
        </p:nvSpPr>
        <p:spPr bwMode="auto">
          <a:xfrm>
            <a:off x="3380530" y="308323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62"/>
          <p:cNvSpPr txBox="1">
            <a:spLocks noChangeArrowheads="1"/>
          </p:cNvSpPr>
          <p:nvPr/>
        </p:nvSpPr>
        <p:spPr bwMode="auto">
          <a:xfrm>
            <a:off x="4738060" y="1557649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45"/>
          <p:cNvSpPr txBox="1">
            <a:spLocks noChangeArrowheads="1"/>
          </p:cNvSpPr>
          <p:nvPr/>
        </p:nvSpPr>
        <p:spPr bwMode="auto">
          <a:xfrm>
            <a:off x="3164161" y="2876617"/>
            <a:ext cx="4331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45"/>
          <p:cNvSpPr txBox="1">
            <a:spLocks noChangeArrowheads="1"/>
          </p:cNvSpPr>
          <p:nvPr/>
        </p:nvSpPr>
        <p:spPr bwMode="auto">
          <a:xfrm>
            <a:off x="2803737" y="2883845"/>
            <a:ext cx="4331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35"/>
          <p:cNvSpPr txBox="1">
            <a:spLocks noChangeArrowheads="1"/>
          </p:cNvSpPr>
          <p:nvPr/>
        </p:nvSpPr>
        <p:spPr bwMode="auto">
          <a:xfrm>
            <a:off x="4100565" y="2490158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36"/>
          <p:cNvSpPr txBox="1"/>
          <p:nvPr/>
        </p:nvSpPr>
        <p:spPr>
          <a:xfrm>
            <a:off x="5219768" y="2206436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1 4 8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37"/>
          <p:cNvSpPr txBox="1"/>
          <p:nvPr/>
        </p:nvSpPr>
        <p:spPr>
          <a:xfrm>
            <a:off x="4881863" y="2596962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+ 2 5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031004" y="3119248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39"/>
          <p:cNvSpPr txBox="1"/>
          <p:nvPr/>
        </p:nvSpPr>
        <p:spPr>
          <a:xfrm>
            <a:off x="5968699" y="311924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0"/>
          <p:cNvSpPr txBox="1"/>
          <p:nvPr/>
        </p:nvSpPr>
        <p:spPr>
          <a:xfrm>
            <a:off x="5784774" y="2884123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1"/>
          <p:cNvSpPr txBox="1"/>
          <p:nvPr/>
        </p:nvSpPr>
        <p:spPr>
          <a:xfrm>
            <a:off x="5628024" y="311924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42"/>
          <p:cNvSpPr txBox="1"/>
          <p:nvPr/>
        </p:nvSpPr>
        <p:spPr>
          <a:xfrm>
            <a:off x="5391218" y="2881123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3"/>
          <p:cNvSpPr txBox="1"/>
          <p:nvPr/>
        </p:nvSpPr>
        <p:spPr>
          <a:xfrm>
            <a:off x="5267778" y="3111622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4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583775" y="797362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笔算减法以及验算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83668" y="1919321"/>
            <a:ext cx="5976664" cy="1865126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计算减法时，相同数位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算起，哪一位不够减从前一位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退一当十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969" y="3192130"/>
            <a:ext cx="1820174" cy="182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1729</Words>
  <Application>WPS 演示</Application>
  <PresentationFormat>全屏显示(16:9)</PresentationFormat>
  <Paragraphs>394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47</cp:revision>
  <dcterms:created xsi:type="dcterms:W3CDTF">2019-09-02T08:53:00Z</dcterms:created>
  <dcterms:modified xsi:type="dcterms:W3CDTF">2023-09-28T13:32:21Z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E272F49C9D6F41A2A9AF358455C5DD87_12</vt:lpwstr>
  </property>
  <property fmtid="{D5CDD505-2E9C-101B-9397-08002B2CF9AE}" pid="3" name="KSOProductBuildVer">
    <vt:lpwstr>2052-12.1.0.15374</vt:lpwstr>
  </property>
</Properties>
</file>