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1" r:id="rId12"/>
    <p:sldId id="280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60" r:id="rId23"/>
    <p:sldId id="293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9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447165" y="2284095"/>
            <a:ext cx="399161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实际问题与方程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3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3178493" y="5191760"/>
            <a:ext cx="546893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（两人每分钟骑的路程和）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×x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＝总路程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4390" y="1071880"/>
            <a:ext cx="4829175" cy="3562350"/>
          </a:xfrm>
          <a:prstGeom prst="rect">
            <a:avLst/>
          </a:prstGeom>
        </p:spPr>
      </p:pic>
      <p:cxnSp>
        <p:nvCxnSpPr>
          <p:cNvPr id="57" name="直接箭头连接符 56"/>
          <p:cNvCxnSpPr/>
          <p:nvPr/>
        </p:nvCxnSpPr>
        <p:spPr>
          <a:xfrm>
            <a:off x="3499168" y="3798253"/>
            <a:ext cx="427037" cy="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" name="直接箭头连接符 1"/>
          <p:cNvCxnSpPr/>
          <p:nvPr/>
        </p:nvCxnSpPr>
        <p:spPr>
          <a:xfrm>
            <a:off x="3852863" y="3795713"/>
            <a:ext cx="427037" cy="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3" name="直接箭头连接符 2"/>
          <p:cNvCxnSpPr/>
          <p:nvPr/>
        </p:nvCxnSpPr>
        <p:spPr>
          <a:xfrm>
            <a:off x="4209098" y="3795713"/>
            <a:ext cx="427037" cy="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4" name="直接箭头连接符 3"/>
          <p:cNvCxnSpPr/>
          <p:nvPr/>
        </p:nvCxnSpPr>
        <p:spPr>
          <a:xfrm>
            <a:off x="4543743" y="3795713"/>
            <a:ext cx="427037" cy="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8" name="直接箭头连接符 57"/>
          <p:cNvCxnSpPr/>
          <p:nvPr/>
        </p:nvCxnSpPr>
        <p:spPr>
          <a:xfrm flipH="1" flipV="1">
            <a:off x="7582853" y="3795713"/>
            <a:ext cx="481330" cy="2540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" name="直接箭头连接符 5"/>
          <p:cNvCxnSpPr/>
          <p:nvPr/>
        </p:nvCxnSpPr>
        <p:spPr>
          <a:xfrm flipH="1" flipV="1">
            <a:off x="7173278" y="3798253"/>
            <a:ext cx="481330" cy="2540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7" name="直接箭头连接符 6"/>
          <p:cNvCxnSpPr/>
          <p:nvPr/>
        </p:nvCxnSpPr>
        <p:spPr>
          <a:xfrm flipH="1" flipV="1">
            <a:off x="6770053" y="3800793"/>
            <a:ext cx="481330" cy="2540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8" name="直接箭头连接符 7"/>
          <p:cNvCxnSpPr/>
          <p:nvPr/>
        </p:nvCxnSpPr>
        <p:spPr>
          <a:xfrm flipH="1" flipV="1">
            <a:off x="6401118" y="3803333"/>
            <a:ext cx="481330" cy="2540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9" name="Text Box 8"/>
          <p:cNvSpPr txBox="1"/>
          <p:nvPr/>
        </p:nvSpPr>
        <p:spPr>
          <a:xfrm>
            <a:off x="2628583" y="1582103"/>
            <a:ext cx="593725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（两人每分钟骑的路程和）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×x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＝总路程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解：设两人x分钟后相遇。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（0.2＋0.2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）x＝4.5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0.45x＝4.5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x＝10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答：两人9：10相遇。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6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charRg st="65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231958" y="4821238"/>
            <a:ext cx="3187700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速度和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×时间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＝总路程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4343" y="1884363"/>
            <a:ext cx="5662613" cy="647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议一议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：解决相遇问题有那些方法？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8115" y="3633470"/>
            <a:ext cx="4427538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甲的路程＋乙的路程＝总路程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当堂</a:t>
            </a:r>
            <a:r>
              <a:rPr dirty="0"/>
              <a:t>检测</a:t>
            </a:r>
            <a:endParaRPr dirty="0"/>
          </a:p>
        </p:txBody>
      </p:sp>
      <p:sp>
        <p:nvSpPr>
          <p:cNvPr id="17413" name="矩形 2"/>
          <p:cNvSpPr/>
          <p:nvPr/>
        </p:nvSpPr>
        <p:spPr>
          <a:xfrm>
            <a:off x="3535363" y="630873"/>
            <a:ext cx="4360862" cy="646112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填    一    填。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150" y="1611948"/>
            <a:ext cx="9180513" cy="40322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两地相距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285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米，小东、小英同时从某地相相向而行，小东每分钟走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50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米，小英每分钟走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45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米，经过多少分钟两人相遇。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等量关系（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）：                                                 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方              程： 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等量关系（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）：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方              程：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05300" y="3037523"/>
            <a:ext cx="46053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小英的路程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小东的路程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=285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7688" y="3636010"/>
            <a:ext cx="233521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50x+45x=285</a:t>
            </a:r>
            <a:endParaRPr lang="zh-CN" altLang="en-US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05300" y="4340860"/>
            <a:ext cx="60706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（小英的速度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小东的速度）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=285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48188" y="5074285"/>
            <a:ext cx="27717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50+45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x=285</a:t>
            </a:r>
            <a:endParaRPr lang="zh-CN" altLang="en-US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402205" y="822325"/>
            <a:ext cx="93465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甲、乙两队合挖一条水渠，水渠长1160米。甲队从东往西挖，每天挖75米；乙队从西往东挖，两队合作8天挖好，乙队每天挖多少米？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0175" y="2342515"/>
            <a:ext cx="4829175" cy="397065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设乙队每天挖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米。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(75+x)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×8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=1160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(75+x)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×8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÷8=1160÷8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75+x =145</a:t>
            </a:r>
            <a:endParaRPr lang="en-US" altLang="zh-CN" sz="2400" b="1" kern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75+x-75=145-75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x=70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答：乙队每天挖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米。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079625" y="1120140"/>
            <a:ext cx="9283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甲、乙两列火车同时从相距988千米的两地相向而行，甲列车每小时行93千米，乙列车每小时行97千米。经过多长时间两车相遇？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0175" y="2342515"/>
            <a:ext cx="4829175" cy="3416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解：设经过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小时两车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相遇。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(93+97)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x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=988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190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=9898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190x÷190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=988÷190</a:t>
            </a:r>
            <a:endParaRPr lang="en-US" altLang="zh-CN" sz="2400" b="1" kern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x=5.2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</a:t>
            </a:r>
            <a:r>
              <a:rPr lang="zh-CN" altLang="en-US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经过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5.2</a:t>
            </a:r>
            <a:r>
              <a:rPr lang="zh-CN" altLang="en-US" sz="24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小时两车相遇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154170" y="2492693"/>
            <a:ext cx="4470400" cy="36766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解：设把隧道挖通需要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天。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5+6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x=165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11x÷11=165÷11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x=15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答：把隧道挖通需要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天。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92960" y="934720"/>
            <a:ext cx="876300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挖一条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165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米的隧道，由甲乙两个工程队从两端同时施工，甲队每天向前挖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6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米，乙队每天向前挖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米。把隧道挖通需要几天？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课堂</a:t>
            </a:r>
            <a:r>
              <a:rPr dirty="0"/>
              <a:t>总结</a:t>
            </a:r>
            <a:endParaRPr dirty="0"/>
          </a:p>
        </p:txBody>
      </p:sp>
      <p:sp>
        <p:nvSpPr>
          <p:cNvPr id="3" name="圆角矩形标注 2"/>
          <p:cNvSpPr/>
          <p:nvPr/>
        </p:nvSpPr>
        <p:spPr>
          <a:xfrm>
            <a:off x="3362325" y="1104900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1513" y="2811463"/>
            <a:ext cx="5570538" cy="230822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相遇问题的关系式：</a:t>
            </a:r>
            <a:endParaRPr kumimoji="0" lang="en-US" altLang="zh-CN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）甲的路程＋乙的路程＝总路程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）速度和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×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时间＝总路程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6360" y="91313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003675" y="1004888"/>
            <a:ext cx="3236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实际问题与方程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2795588" y="1978025"/>
            <a:ext cx="5600700" cy="153162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小云骑的路程＋小林骑的路程＝总路程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解：设两人x分钟后相遇。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     0.2x＋0.2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x＝4.5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2836863" y="3957638"/>
            <a:ext cx="5570538" cy="1753235"/>
          </a:xfrm>
          <a:prstGeom prst="rect">
            <a:avLst/>
          </a:prstGeom>
          <a:noFill/>
          <a:ln w="9525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（两人的速度和）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×x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＝总路程</a:t>
            </a:r>
            <a:endParaRPr kumimoji="0" lang="zh-CN" altLang="en-US" sz="2400" b="1" kern="120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 解：设两人x分钟后相遇。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（0.2＋0.2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）x＝4.5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755775" y="1459230"/>
            <a:ext cx="7892415" cy="3987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我们学过有关路程的问题，谁来说一说路程、速度、时间之间的关系？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4870" y="2407920"/>
            <a:ext cx="5080000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ea typeface="宋体" panose="02010600030101010101" pitchFamily="2" charset="-122"/>
              </a:rPr>
              <a:t>路程＝速度×时间。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4220" y="3621405"/>
            <a:ext cx="845439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一般情况下，咱们算的路程问题都是向同一个方向走的。那么，想一想，如果两个人同时从一段路的两端出发，相对而行，会怎样？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1070" y="5081270"/>
            <a:ext cx="5080000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800" b="0">
                <a:ea typeface="宋体" panose="02010600030101010101" pitchFamily="2" charset="-122"/>
              </a:rPr>
              <a:t>相遇。</a:t>
            </a:r>
            <a:r>
              <a:rPr lang="en-US" sz="1050" b="0">
                <a:latin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97965" y="1125855"/>
            <a:ext cx="9196705" cy="50774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200025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教材第</a:t>
            </a:r>
            <a:r>
              <a:rPr lang="en-US" sz="2400" b="0">
                <a:latin typeface="宋体" panose="02010600030101010101" pitchFamily="2" charset="-122"/>
              </a:rPr>
              <a:t>78</a:t>
            </a:r>
            <a:r>
              <a:rPr lang="zh-CN" sz="2400" b="0">
                <a:ea typeface="宋体" panose="02010600030101010101" pitchFamily="2" charset="-122"/>
              </a:rPr>
              <a:t>页问题：相遇问题怎样用方程解决？1.自学</a:t>
            </a:r>
            <a:r>
              <a:rPr lang="en-US" sz="2400" b="0">
                <a:latin typeface="宋体" panose="02010600030101010101" pitchFamily="2" charset="-122"/>
              </a:rPr>
              <a:t>78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宋体" panose="02010600030101010101" pitchFamily="2" charset="-122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，列方程，并解方程。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（1）根据题意，等量关系式为（</a:t>
            </a:r>
            <a:r>
              <a:rPr lang="en-US" sz="2400" b="0">
                <a:latin typeface="宋体" panose="02010600030101010101" pitchFamily="2" charset="-122"/>
              </a:rPr>
              <a:t>              </a:t>
            </a:r>
            <a:r>
              <a:rPr lang="zh-CN" sz="2400" b="0">
                <a:ea typeface="宋体" panose="02010600030101010101" pitchFamily="2" charset="-122"/>
              </a:rPr>
              <a:t>）和（</a:t>
            </a:r>
            <a:r>
              <a:rPr lang="en-US" sz="2400" b="0">
                <a:latin typeface="宋体" panose="02010600030101010101" pitchFamily="2" charset="-122"/>
              </a:rPr>
              <a:t>                   </a:t>
            </a:r>
            <a:r>
              <a:rPr lang="zh-CN" sz="2400" b="0">
                <a:ea typeface="宋体" panose="02010600030101010101" pitchFamily="2" charset="-122"/>
              </a:rPr>
              <a:t>）。（2）根据小林骑的路程＋小云骑的路程＝总路程，列出的方程为（</a:t>
            </a:r>
            <a:r>
              <a:rPr lang="en-US" sz="2400" b="0">
                <a:latin typeface="宋体" panose="02010600030101010101" pitchFamily="2" charset="-122"/>
              </a:rPr>
              <a:t>                       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）根据（两人每分钟骑的路程和）×</a:t>
            </a:r>
            <a:r>
              <a:rPr lang="en-US" sz="2400" b="0">
                <a:latin typeface="Times New Roman" panose="02020603050405020304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＝总路程，列出的方程为（    </a:t>
            </a:r>
            <a:r>
              <a:rPr lang="en-US" sz="2400" b="0">
                <a:latin typeface="宋体" panose="02010600030101010101" pitchFamily="2" charset="-122"/>
              </a:rPr>
              <a:t>                        </a:t>
            </a:r>
            <a:r>
              <a:rPr lang="zh-CN" sz="2400" b="0">
                <a:ea typeface="宋体" panose="02010600030101010101" pitchFamily="2" charset="-122"/>
              </a:rPr>
              <a:t>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698750" y="936625"/>
            <a:ext cx="70097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小林家和小云家相距</a:t>
            </a:r>
            <a:r>
              <a:rPr lang="en-US" sz="2400" b="1">
                <a:latin typeface="Times New Roman" panose="02020603050405020304" charset="0"/>
              </a:rPr>
              <a:t>4.5km</a:t>
            </a:r>
            <a:r>
              <a:rPr lang="zh-CN" sz="2400" b="1">
                <a:ea typeface="宋体" panose="02010600030101010101" pitchFamily="2" charset="-122"/>
              </a:rPr>
              <a:t>。周日早上</a:t>
            </a:r>
            <a:r>
              <a:rPr lang="en-US" sz="2400" b="1">
                <a:latin typeface="Times New Roman" panose="02020603050405020304" charset="0"/>
              </a:rPr>
              <a:t>9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r>
              <a:rPr lang="en-US" sz="2400" b="1">
                <a:latin typeface="Times New Roman" panose="02020603050405020304" charset="0"/>
              </a:rPr>
              <a:t>00 </a:t>
            </a:r>
            <a:r>
              <a:rPr lang="zh-CN" sz="2400" b="1">
                <a:ea typeface="宋体" panose="02010600030101010101" pitchFamily="2" charset="-122"/>
              </a:rPr>
              <a:t>两人分别从家骑自行车相向而行，两人何时相遇？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2965" y="4419600"/>
            <a:ext cx="80333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FF0000"/>
                </a:solidFill>
                <a:ea typeface="宋体" panose="02010600030101010101" pitchFamily="2" charset="-122"/>
              </a:rPr>
              <a:t>已知：小林和小云家相距</a:t>
            </a:r>
            <a:r>
              <a:rPr lang="en-US" sz="2000" b="0">
                <a:solidFill>
                  <a:srgbClr val="FF0000"/>
                </a:solidFill>
                <a:latin typeface="Times New Roman" panose="02020603050405020304" charset="0"/>
              </a:rPr>
              <a:t>4.5</a:t>
            </a:r>
            <a:r>
              <a:rPr lang="zh-CN" sz="2000" b="0">
                <a:solidFill>
                  <a:srgbClr val="FF0000"/>
                </a:solidFill>
                <a:ea typeface="宋体" panose="02010600030101010101" pitchFamily="2" charset="-122"/>
              </a:rPr>
              <a:t>千米，小林的骑车速度是每分钟</a:t>
            </a:r>
            <a:r>
              <a:rPr lang="en-US" sz="2000" b="0">
                <a:solidFill>
                  <a:srgbClr val="FF0000"/>
                </a:solidFill>
                <a:latin typeface="Times New Roman" panose="02020603050405020304" charset="0"/>
              </a:rPr>
              <a:t>250m</a:t>
            </a:r>
            <a:r>
              <a:rPr lang="zh-CN" sz="2000" b="0">
                <a:solidFill>
                  <a:srgbClr val="FF0000"/>
                </a:solidFill>
                <a:ea typeface="宋体" panose="02010600030101010101" pitchFamily="2" charset="-122"/>
              </a:rPr>
              <a:t>，小云的骑车速度是每分钟</a:t>
            </a:r>
            <a:r>
              <a:rPr lang="en-US" sz="2000" b="0">
                <a:solidFill>
                  <a:srgbClr val="FF0000"/>
                </a:solidFill>
                <a:latin typeface="Times New Roman" panose="02020603050405020304" charset="0"/>
              </a:rPr>
              <a:t>200m</a:t>
            </a:r>
            <a:r>
              <a:rPr lang="zh-CN" sz="20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0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9965" y="542798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问题：两人何时相遇？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-21474826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5255" y="2135505"/>
            <a:ext cx="4516755" cy="1835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云形标注 1"/>
          <p:cNvSpPr/>
          <p:nvPr/>
        </p:nvSpPr>
        <p:spPr>
          <a:xfrm>
            <a:off x="1694815" y="1409065"/>
            <a:ext cx="4548505" cy="1045845"/>
          </a:xfrm>
          <a:prstGeom prst="cloudCallout">
            <a:avLst>
              <a:gd name="adj1" fmla="val -41930"/>
              <a:gd name="adj2" fmla="val 11921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337435" y="1701800"/>
            <a:ext cx="377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求相遇的时间是什么意思？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3527425"/>
            <a:ext cx="1468755" cy="1780540"/>
          </a:xfrm>
          <a:prstGeom prst="rect">
            <a:avLst/>
          </a:prstGeom>
        </p:spPr>
      </p:pic>
      <p:sp>
        <p:nvSpPr>
          <p:cNvPr id="3" name="流程图: 顺序访问存储器 2"/>
          <p:cNvSpPr/>
          <p:nvPr/>
        </p:nvSpPr>
        <p:spPr>
          <a:xfrm>
            <a:off x="3707765" y="2684780"/>
            <a:ext cx="5174615" cy="3233420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这里的路程已经不是一个人行驶了，而是两个人行驶的路之和。相遇的时间就是两个人共同行使全程用的时间。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635" y="401955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100" grpId="1"/>
      <p:bldP spid="2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787015" y="4050665"/>
            <a:ext cx="4514850" cy="1201738"/>
          </a:xfrm>
          <a:prstGeom prst="rect">
            <a:avLst/>
          </a:prstGeom>
          <a:solidFill>
            <a:srgbClr val="EDFFF8"/>
          </a:solidFill>
        </p:spPr>
        <p:txBody>
          <a:bodyPr>
            <a:spAutoFit/>
          </a:bodyPr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特点：两地 、同时 、相对（相</a:t>
            </a:r>
            <a:endParaRPr kumimoji="0" lang="en-US" altLang="zh-CN" sz="2400" b="1" kern="1200" cap="none" spc="0" normalizeH="0" baseline="0" noProof="0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</a:t>
            </a:r>
            <a:r>
              <a:rPr kumimoji="0" lang="zh-CN" altLang="en-US" sz="2400" b="1" kern="120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向）、相遇。</a:t>
            </a:r>
            <a:endParaRPr kumimoji="0" lang="zh-CN" altLang="en-US" sz="2400" b="1" kern="1200" cap="none" spc="0" normalizeH="0" baseline="0" noProof="0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5803" y="5252720"/>
            <a:ext cx="4630737" cy="1135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我们把具有这些特点的问题称为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相遇问题。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2955" y="240665"/>
            <a:ext cx="48291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283" name="文本框 26"/>
          <p:cNvSpPr txBox="1"/>
          <p:nvPr/>
        </p:nvSpPr>
        <p:spPr>
          <a:xfrm>
            <a:off x="6295390" y="887730"/>
            <a:ext cx="2004695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81" name="文本框 27"/>
          <p:cNvSpPr txBox="1"/>
          <p:nvPr/>
        </p:nvSpPr>
        <p:spPr>
          <a:xfrm>
            <a:off x="3067050" y="887730"/>
            <a:ext cx="1844675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410630" y="3143036"/>
            <a:ext cx="262037" cy="553270"/>
            <a:chOff x="7601" y="3897"/>
            <a:chExt cx="629" cy="1253"/>
          </a:xfrm>
          <a:solidFill>
            <a:srgbClr val="FF0000"/>
          </a:solidFill>
        </p:grpSpPr>
        <p:sp>
          <p:nvSpPr>
            <p:cNvPr id="30" name="直角三角形 29"/>
            <p:cNvSpPr/>
            <p:nvPr/>
          </p:nvSpPr>
          <p:spPr>
            <a:xfrm>
              <a:off x="7601" y="3897"/>
              <a:ext cx="629" cy="586"/>
            </a:xfrm>
            <a:prstGeom prst="rtTriangle">
              <a:avLst/>
            </a:prstGeom>
            <a:grpFill/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618" y="4320"/>
              <a:ext cx="0" cy="830"/>
            </a:xfrm>
            <a:prstGeom prst="line">
              <a:avLst/>
            </a:prstGeom>
            <a:grpFill/>
            <a:ln w="28575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</p:cxnSp>
      </p:grpSp>
      <p:sp>
        <p:nvSpPr>
          <p:cNvPr id="10" name="左大括号 9"/>
          <p:cNvSpPr/>
          <p:nvPr/>
        </p:nvSpPr>
        <p:spPr>
          <a:xfrm rot="16200000">
            <a:off x="5747226" y="1525746"/>
            <a:ext cx="357188" cy="5438775"/>
          </a:xfrm>
          <a:prstGeom prst="leftBrace">
            <a:avLst>
              <a:gd name="adj1" fmla="val 39738"/>
              <a:gd name="adj2" fmla="val 50000"/>
            </a:avLst>
          </a:prstGeom>
          <a:ln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40058" y="4458018"/>
            <a:ext cx="12668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6" name="左大括号 45"/>
          <p:cNvSpPr/>
          <p:nvPr/>
        </p:nvSpPr>
        <p:spPr>
          <a:xfrm rot="16200000" flipH="1">
            <a:off x="6799104" y="1851184"/>
            <a:ext cx="433388" cy="3181350"/>
          </a:xfrm>
          <a:prstGeom prst="leftBrace">
            <a:avLst>
              <a:gd name="adj1" fmla="val 39738"/>
              <a:gd name="adj2" fmla="val 50000"/>
            </a:avLst>
          </a:prstGeom>
          <a:ln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87440" y="2672715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小林骑的路程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8" name="左大括号 47"/>
          <p:cNvSpPr/>
          <p:nvPr/>
        </p:nvSpPr>
        <p:spPr>
          <a:xfrm rot="16200000" flipH="1">
            <a:off x="4097338" y="2309178"/>
            <a:ext cx="458788" cy="2239963"/>
          </a:xfrm>
          <a:prstGeom prst="leftBrace">
            <a:avLst>
              <a:gd name="adj1" fmla="val 39738"/>
              <a:gd name="adj2" fmla="val 50000"/>
            </a:avLst>
          </a:prstGeom>
          <a:ln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285808" y="2673985"/>
            <a:ext cx="20304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小云骑的路程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34970" y="5297805"/>
            <a:ext cx="55451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小云骑的路程＋小林骑的路程＝总路程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8"/>
          <p:cNvPicPr>
            <a:picLocks noChangeAspect="1"/>
          </p:cNvPicPr>
          <p:nvPr/>
        </p:nvPicPr>
        <p:blipFill>
          <a:blip r:embed="rId1"/>
          <a:srcRect l="1335" t="8123" r="40767" b="13165"/>
          <a:stretch>
            <a:fillRect/>
          </a:stretch>
        </p:blipFill>
        <p:spPr>
          <a:xfrm>
            <a:off x="5379720" y="3830955"/>
            <a:ext cx="3221355" cy="178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8"/>
          <p:cNvPicPr>
            <a:picLocks noChangeAspect="1"/>
          </p:cNvPicPr>
          <p:nvPr/>
        </p:nvPicPr>
        <p:blipFill>
          <a:blip r:embed="rId1"/>
          <a:srcRect l="58925" t="-5322" r="1723" b="8403"/>
          <a:stretch>
            <a:fillRect/>
          </a:stretch>
        </p:blipFill>
        <p:spPr>
          <a:xfrm>
            <a:off x="3206750" y="3812540"/>
            <a:ext cx="2189480" cy="219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22"/>
          <p:cNvPicPr>
            <a:picLocks noChangeAspect="1"/>
          </p:cNvPicPr>
          <p:nvPr/>
        </p:nvPicPr>
        <p:blipFill>
          <a:blip r:embed="rId2"/>
          <a:srcRect l="46898" t="23474" r="18273"/>
          <a:stretch>
            <a:fillRect/>
          </a:stretch>
        </p:blipFill>
        <p:spPr>
          <a:xfrm>
            <a:off x="6807200" y="1342390"/>
            <a:ext cx="980440" cy="875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22"/>
          <p:cNvPicPr>
            <a:picLocks noChangeAspect="1"/>
          </p:cNvPicPr>
          <p:nvPr/>
        </p:nvPicPr>
        <p:blipFill>
          <a:blip r:embed="rId2"/>
          <a:srcRect t="28357" r="65554"/>
          <a:stretch>
            <a:fillRect/>
          </a:stretch>
        </p:blipFill>
        <p:spPr>
          <a:xfrm>
            <a:off x="3504565" y="1483995"/>
            <a:ext cx="969645" cy="819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46" grpId="0" bldLvl="0" animBg="1"/>
      <p:bldP spid="47" grpId="0"/>
      <p:bldP spid="48" grpId="0" bldLvl="0" animBg="1"/>
      <p:bldP spid="49" grpId="0"/>
      <p:bldP spid="1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139440" y="1358265"/>
            <a:ext cx="55451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小云骑的路程＋小林骑的路程＝总路程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5390" y="2005965"/>
            <a:ext cx="449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解：设两人x分钟后相遇。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0.2x＋0.2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x＝4.5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9878" y="3291840"/>
            <a:ext cx="20018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0.45x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0403" y="3841115"/>
            <a:ext cx="3760787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0.45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x÷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0.45=4.5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0.45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28678" y="4479290"/>
            <a:ext cx="1133475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x＝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6878" y="5263515"/>
            <a:ext cx="35544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9:10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相遇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12" grpId="0"/>
      <p:bldP spid="15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2020</Words>
  <Application>WPS 演示</Application>
  <PresentationFormat>宽屏</PresentationFormat>
  <Paragraphs>202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楷体_GB2312</vt:lpstr>
      <vt:lpstr>新宋体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132</cp:revision>
  <dcterms:created xsi:type="dcterms:W3CDTF">2021-06-08T08:52:00Z</dcterms:created>
  <dcterms:modified xsi:type="dcterms:W3CDTF">2023-09-28T14:18:33Z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