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7" r:id="rId5"/>
    <p:sldId id="698" r:id="rId6"/>
    <p:sldId id="818" r:id="rId8"/>
    <p:sldId id="819" r:id="rId9"/>
    <p:sldId id="820" r:id="rId10"/>
    <p:sldId id="821" r:id="rId11"/>
    <p:sldId id="822" r:id="rId12"/>
    <p:sldId id="823" r:id="rId13"/>
    <p:sldId id="824" r:id="rId14"/>
    <p:sldId id="825" r:id="rId15"/>
    <p:sldId id="826" r:id="rId16"/>
    <p:sldId id="827" r:id="rId17"/>
    <p:sldId id="828" r:id="rId18"/>
    <p:sldId id="833" r:id="rId19"/>
    <p:sldId id="829" r:id="rId20"/>
    <p:sldId id="834" r:id="rId21"/>
    <p:sldId id="853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4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24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5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2.xml"/><Relationship Id="rId2" Type="http://schemas.openxmlformats.org/officeDocument/2006/relationships/image" Target="../media/image21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500380" y="819150"/>
            <a:ext cx="4991100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20000"/>
              </a:lnSpc>
            </a:pPr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照右图在钉子板上围一个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正方形和一个长方形。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8800" y="819150"/>
            <a:ext cx="2943225" cy="16954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1" descr="4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197"/>
          <a:stretch>
            <a:fillRect/>
          </a:stretch>
        </p:blipFill>
        <p:spPr bwMode="auto">
          <a:xfrm>
            <a:off x="1850390" y="2264410"/>
            <a:ext cx="1263332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81000" y="666750"/>
            <a:ext cx="70910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在这些图中找出直角、锐角和钝角。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43" name="Picture 61" descr="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82"/>
          <a:stretch>
            <a:fillRect/>
          </a:stretch>
        </p:blipFill>
        <p:spPr bwMode="auto">
          <a:xfrm>
            <a:off x="3428047" y="1737360"/>
            <a:ext cx="3369628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" name="Group 66"/>
          <p:cNvGrpSpPr/>
          <p:nvPr/>
        </p:nvGrpSpPr>
        <p:grpSpPr bwMode="auto">
          <a:xfrm>
            <a:off x="2176780" y="3021648"/>
            <a:ext cx="723900" cy="719137"/>
            <a:chOff x="724" y="2270"/>
            <a:chExt cx="456" cy="453"/>
          </a:xfrm>
        </p:grpSpPr>
        <p:sp>
          <p:nvSpPr>
            <p:cNvPr id="45" name="Line 20"/>
            <p:cNvSpPr>
              <a:spLocks noChangeShapeType="1"/>
            </p:cNvSpPr>
            <p:nvPr/>
          </p:nvSpPr>
          <p:spPr bwMode="auto">
            <a:xfrm>
              <a:off x="724" y="2270"/>
              <a:ext cx="0" cy="453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  <p:sp>
          <p:nvSpPr>
            <p:cNvPr id="46" name="Line 21"/>
            <p:cNvSpPr>
              <a:spLocks noChangeShapeType="1"/>
            </p:cNvSpPr>
            <p:nvPr/>
          </p:nvSpPr>
          <p:spPr bwMode="auto">
            <a:xfrm flipV="1">
              <a:off x="727" y="2279"/>
              <a:ext cx="453" cy="0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</p:grpSp>
      <p:grpSp>
        <p:nvGrpSpPr>
          <p:cNvPr id="47" name="Group 63"/>
          <p:cNvGrpSpPr/>
          <p:nvPr/>
        </p:nvGrpSpPr>
        <p:grpSpPr bwMode="auto">
          <a:xfrm>
            <a:off x="2165668" y="2173923"/>
            <a:ext cx="719137" cy="431800"/>
            <a:chOff x="721" y="1739"/>
            <a:chExt cx="453" cy="272"/>
          </a:xfrm>
        </p:grpSpPr>
        <p:sp>
          <p:nvSpPr>
            <p:cNvPr id="48" name="Line 24"/>
            <p:cNvSpPr>
              <a:spLocks noChangeShapeType="1"/>
            </p:cNvSpPr>
            <p:nvPr/>
          </p:nvSpPr>
          <p:spPr bwMode="auto">
            <a:xfrm rot="16200000">
              <a:off x="948" y="1783"/>
              <a:ext cx="0" cy="453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  <p:sp>
          <p:nvSpPr>
            <p:cNvPr id="49" name="Line 25"/>
            <p:cNvSpPr>
              <a:spLocks noChangeShapeType="1"/>
            </p:cNvSpPr>
            <p:nvPr/>
          </p:nvSpPr>
          <p:spPr bwMode="auto">
            <a:xfrm rot="16200000" flipV="1">
              <a:off x="590" y="1875"/>
              <a:ext cx="272" cy="0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</p:grpSp>
      <p:grpSp>
        <p:nvGrpSpPr>
          <p:cNvPr id="50" name="Group 65"/>
          <p:cNvGrpSpPr/>
          <p:nvPr/>
        </p:nvGrpSpPr>
        <p:grpSpPr bwMode="auto">
          <a:xfrm>
            <a:off x="1613218" y="3018473"/>
            <a:ext cx="431800" cy="720725"/>
            <a:chOff x="382" y="2270"/>
            <a:chExt cx="272" cy="453"/>
          </a:xfrm>
        </p:grpSpPr>
        <p:sp>
          <p:nvSpPr>
            <p:cNvPr id="51" name="Line 27"/>
            <p:cNvSpPr>
              <a:spLocks noChangeShapeType="1"/>
            </p:cNvSpPr>
            <p:nvPr/>
          </p:nvSpPr>
          <p:spPr bwMode="auto">
            <a:xfrm rot="5400000">
              <a:off x="518" y="2143"/>
              <a:ext cx="0" cy="27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  <p:sp>
          <p:nvSpPr>
            <p:cNvPr id="52" name="Line 28"/>
            <p:cNvSpPr>
              <a:spLocks noChangeShapeType="1"/>
            </p:cNvSpPr>
            <p:nvPr/>
          </p:nvSpPr>
          <p:spPr bwMode="auto">
            <a:xfrm rot="5400000" flipV="1">
              <a:off x="424" y="2497"/>
              <a:ext cx="45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</p:grpSp>
      <p:grpSp>
        <p:nvGrpSpPr>
          <p:cNvPr id="53" name="Group 64"/>
          <p:cNvGrpSpPr/>
          <p:nvPr/>
        </p:nvGrpSpPr>
        <p:grpSpPr bwMode="auto">
          <a:xfrm>
            <a:off x="1622743" y="2178685"/>
            <a:ext cx="431800" cy="431800"/>
            <a:chOff x="379" y="1742"/>
            <a:chExt cx="272" cy="272"/>
          </a:xfrm>
        </p:grpSpPr>
        <p:sp>
          <p:nvSpPr>
            <p:cNvPr id="54" name="Line 30"/>
            <p:cNvSpPr>
              <a:spLocks noChangeShapeType="1"/>
            </p:cNvSpPr>
            <p:nvPr/>
          </p:nvSpPr>
          <p:spPr bwMode="auto">
            <a:xfrm rot="10800000">
              <a:off x="650" y="1742"/>
              <a:ext cx="0" cy="272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  <p:sp>
          <p:nvSpPr>
            <p:cNvPr id="55" name="Line 31"/>
            <p:cNvSpPr>
              <a:spLocks noChangeShapeType="1"/>
            </p:cNvSpPr>
            <p:nvPr/>
          </p:nvSpPr>
          <p:spPr bwMode="auto">
            <a:xfrm rot="10800000" flipV="1">
              <a:off x="379" y="2009"/>
              <a:ext cx="272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</p:grpSp>
      <p:grpSp>
        <p:nvGrpSpPr>
          <p:cNvPr id="65" name="Group 71"/>
          <p:cNvGrpSpPr/>
          <p:nvPr/>
        </p:nvGrpSpPr>
        <p:grpSpPr bwMode="auto">
          <a:xfrm>
            <a:off x="4431983" y="2622868"/>
            <a:ext cx="769937" cy="461962"/>
            <a:chOff x="3767" y="2355"/>
            <a:chExt cx="485" cy="291"/>
          </a:xfrm>
        </p:grpSpPr>
        <p:sp>
          <p:nvSpPr>
            <p:cNvPr id="66" name="Line 43"/>
            <p:cNvSpPr>
              <a:spLocks noChangeShapeType="1"/>
            </p:cNvSpPr>
            <p:nvPr/>
          </p:nvSpPr>
          <p:spPr bwMode="auto">
            <a:xfrm rot="5400000" flipV="1">
              <a:off x="3998" y="2392"/>
              <a:ext cx="23" cy="48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  <p:sp>
          <p:nvSpPr>
            <p:cNvPr id="67" name="Line 44"/>
            <p:cNvSpPr>
              <a:spLocks noChangeShapeType="1"/>
            </p:cNvSpPr>
            <p:nvPr/>
          </p:nvSpPr>
          <p:spPr bwMode="auto">
            <a:xfrm rot="16200000" flipV="1">
              <a:off x="3633" y="2491"/>
              <a:ext cx="27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</p:grpSp>
      <p:grpSp>
        <p:nvGrpSpPr>
          <p:cNvPr id="68" name="Group 70"/>
          <p:cNvGrpSpPr/>
          <p:nvPr/>
        </p:nvGrpSpPr>
        <p:grpSpPr bwMode="auto">
          <a:xfrm>
            <a:off x="3560445" y="2678430"/>
            <a:ext cx="433388" cy="360363"/>
            <a:chOff x="3222" y="2390"/>
            <a:chExt cx="273" cy="227"/>
          </a:xfrm>
        </p:grpSpPr>
        <p:sp>
          <p:nvSpPr>
            <p:cNvPr id="69" name="Line 46"/>
            <p:cNvSpPr>
              <a:spLocks noChangeShapeType="1"/>
            </p:cNvSpPr>
            <p:nvPr/>
          </p:nvSpPr>
          <p:spPr bwMode="auto">
            <a:xfrm rot="10800000">
              <a:off x="3493" y="2390"/>
              <a:ext cx="0" cy="227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  <p:sp>
          <p:nvSpPr>
            <p:cNvPr id="70" name="Line 47"/>
            <p:cNvSpPr>
              <a:spLocks noChangeShapeType="1"/>
            </p:cNvSpPr>
            <p:nvPr/>
          </p:nvSpPr>
          <p:spPr bwMode="auto">
            <a:xfrm rot="10800000" flipV="1">
              <a:off x="3222" y="2612"/>
              <a:ext cx="273" cy="0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</p:grpSp>
      <p:grpSp>
        <p:nvGrpSpPr>
          <p:cNvPr id="71" name="Group 72"/>
          <p:cNvGrpSpPr/>
          <p:nvPr/>
        </p:nvGrpSpPr>
        <p:grpSpPr bwMode="auto">
          <a:xfrm>
            <a:off x="4276408" y="2145030"/>
            <a:ext cx="261937" cy="425450"/>
            <a:chOff x="3669" y="2054"/>
            <a:chExt cx="165" cy="268"/>
          </a:xfrm>
        </p:grpSpPr>
        <p:sp>
          <p:nvSpPr>
            <p:cNvPr id="72" name="Line 49"/>
            <p:cNvSpPr>
              <a:spLocks noChangeShapeType="1"/>
            </p:cNvSpPr>
            <p:nvPr/>
          </p:nvSpPr>
          <p:spPr bwMode="auto">
            <a:xfrm rot="7927451" flipH="1">
              <a:off x="3683" y="2119"/>
              <a:ext cx="156" cy="146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  <p:sp>
          <p:nvSpPr>
            <p:cNvPr id="73" name="Line 50"/>
            <p:cNvSpPr>
              <a:spLocks noChangeShapeType="1"/>
            </p:cNvSpPr>
            <p:nvPr/>
          </p:nvSpPr>
          <p:spPr bwMode="auto">
            <a:xfrm rot="7927451">
              <a:off x="3536" y="2187"/>
              <a:ext cx="268" cy="2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</p:grpSp>
      <p:grpSp>
        <p:nvGrpSpPr>
          <p:cNvPr id="74" name="Group 73"/>
          <p:cNvGrpSpPr/>
          <p:nvPr/>
        </p:nvGrpSpPr>
        <p:grpSpPr bwMode="auto">
          <a:xfrm>
            <a:off x="5979795" y="2500630"/>
            <a:ext cx="347663" cy="327025"/>
            <a:chOff x="4742" y="2278"/>
            <a:chExt cx="219" cy="206"/>
          </a:xfrm>
        </p:grpSpPr>
        <p:sp>
          <p:nvSpPr>
            <p:cNvPr id="75" name="Line 51"/>
            <p:cNvSpPr>
              <a:spLocks noChangeShapeType="1"/>
            </p:cNvSpPr>
            <p:nvPr/>
          </p:nvSpPr>
          <p:spPr bwMode="auto">
            <a:xfrm flipH="1">
              <a:off x="4742" y="2278"/>
              <a:ext cx="112" cy="206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  <p:sp>
          <p:nvSpPr>
            <p:cNvPr id="76" name="Line 52"/>
            <p:cNvSpPr>
              <a:spLocks noChangeShapeType="1"/>
            </p:cNvSpPr>
            <p:nvPr/>
          </p:nvSpPr>
          <p:spPr bwMode="auto">
            <a:xfrm>
              <a:off x="4854" y="2279"/>
              <a:ext cx="107" cy="200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</p:grpSp>
      <p:grpSp>
        <p:nvGrpSpPr>
          <p:cNvPr id="77" name="Group 74"/>
          <p:cNvGrpSpPr/>
          <p:nvPr/>
        </p:nvGrpSpPr>
        <p:grpSpPr bwMode="auto">
          <a:xfrm>
            <a:off x="5665470" y="3154680"/>
            <a:ext cx="333375" cy="388938"/>
            <a:chOff x="4544" y="2690"/>
            <a:chExt cx="210" cy="245"/>
          </a:xfrm>
        </p:grpSpPr>
        <p:sp>
          <p:nvSpPr>
            <p:cNvPr id="78" name="Line 55"/>
            <p:cNvSpPr>
              <a:spLocks noChangeShapeType="1"/>
            </p:cNvSpPr>
            <p:nvPr/>
          </p:nvSpPr>
          <p:spPr bwMode="auto">
            <a:xfrm rot="12558203" flipH="1">
              <a:off x="4544" y="2819"/>
              <a:ext cx="210" cy="11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  <p:sp>
          <p:nvSpPr>
            <p:cNvPr id="79" name="Line 56"/>
            <p:cNvSpPr>
              <a:spLocks noChangeShapeType="1"/>
            </p:cNvSpPr>
            <p:nvPr/>
          </p:nvSpPr>
          <p:spPr bwMode="auto">
            <a:xfrm rot="12558203">
              <a:off x="4579" y="2690"/>
              <a:ext cx="1" cy="2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</p:grpSp>
      <p:grpSp>
        <p:nvGrpSpPr>
          <p:cNvPr id="80" name="Group 75"/>
          <p:cNvGrpSpPr/>
          <p:nvPr/>
        </p:nvGrpSpPr>
        <p:grpSpPr bwMode="auto">
          <a:xfrm>
            <a:off x="6325235" y="3119755"/>
            <a:ext cx="357188" cy="339725"/>
            <a:chOff x="4941" y="2665"/>
            <a:chExt cx="225" cy="214"/>
          </a:xfrm>
        </p:grpSpPr>
        <p:sp>
          <p:nvSpPr>
            <p:cNvPr id="81" name="Line 59"/>
            <p:cNvSpPr>
              <a:spLocks noChangeShapeType="1"/>
            </p:cNvSpPr>
            <p:nvPr/>
          </p:nvSpPr>
          <p:spPr bwMode="auto">
            <a:xfrm rot="5319844" flipH="1">
              <a:off x="4990" y="2730"/>
              <a:ext cx="214" cy="109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  <p:sp>
          <p:nvSpPr>
            <p:cNvPr id="82" name="Line 60"/>
            <p:cNvSpPr>
              <a:spLocks noChangeShapeType="1"/>
            </p:cNvSpPr>
            <p:nvPr/>
          </p:nvSpPr>
          <p:spPr bwMode="auto">
            <a:xfrm rot="5319844" flipH="1">
              <a:off x="5050" y="2763"/>
              <a:ext cx="7" cy="225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 sz="3200">
                <a:latin typeface="+mj-lt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886200" y="1276350"/>
            <a:ext cx="35985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（找出部分角即可。）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315001" y="363344"/>
            <a:ext cx="7684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找出下面三角形中的直角、锐角和钝角。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852170" y="1754188"/>
            <a:ext cx="1593850" cy="15303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3412808" y="1684338"/>
            <a:ext cx="1649413" cy="16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6162675" y="2278380"/>
            <a:ext cx="2687955" cy="1006475"/>
          </a:xfrm>
          <a:prstGeom prst="triangle">
            <a:avLst>
              <a:gd name="adj" fmla="val 555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083" y="31972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直角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083" y="126269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23745" y="319659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01645" y="321754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18255" y="126238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16145" y="321754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79770" y="321754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83108" y="178403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钝角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75308" y="321754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25457" y="820704"/>
            <a:ext cx="3477570" cy="818785"/>
            <a:chOff x="8108" y="2052"/>
            <a:chExt cx="5477" cy="1290"/>
          </a:xfrm>
        </p:grpSpPr>
        <p:pic>
          <p:nvPicPr>
            <p:cNvPr id="23571" name="图片 18" descr="C:\Users\Administrator\Desktop\新画人物图\书本 拷贝.png书本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2562" y="2052"/>
              <a:ext cx="1023" cy="12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72" name="AutoShape 20"/>
            <p:cNvSpPr/>
            <p:nvPr/>
          </p:nvSpPr>
          <p:spPr>
            <a:xfrm>
              <a:off x="8108" y="2254"/>
              <a:ext cx="4183" cy="911"/>
            </a:xfrm>
            <a:prstGeom prst="wedgeRoundRectCallout">
              <a:avLst>
                <a:gd name="adj1" fmla="val 56204"/>
                <a:gd name="adj2" fmla="val -32227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你有什么发现？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31190" y="3658553"/>
            <a:ext cx="721360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我发现：每一个三角形中，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至少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两个锐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角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最多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一个直角或一个钝角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20" grpId="0"/>
      <p:bldP spid="21" grpId="0"/>
      <p:bldP spid="22" grpId="0"/>
      <p:bldP spid="23" grpId="0"/>
      <p:bldP spid="24" grpId="0"/>
      <p:bldP spid="25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62635" y="1733550"/>
            <a:ext cx="75006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画一个角，和同桌说一说画出的是什么角。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0" y="1352550"/>
            <a:ext cx="7091045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12.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在钉子板上任意围一个图形，再找出图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形中的直角、锐角或钝角。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EFF">
                  <a:alpha val="100000"/>
                </a:srgbClr>
              </a:clrFrom>
              <a:clrTo>
                <a:srgbClr val="FFFEFF">
                  <a:alpha val="100000"/>
                  <a:alpha val="0"/>
                </a:srgbClr>
              </a:clrTo>
            </a:clrChange>
          </a:blip>
          <a:srcRect l="66249"/>
          <a:stretch>
            <a:fillRect/>
          </a:stretch>
        </p:blipFill>
        <p:spPr>
          <a:xfrm>
            <a:off x="6190615" y="1195705"/>
            <a:ext cx="275209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76200" y="895350"/>
            <a:ext cx="7091045" cy="3707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4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）七巧板中的每块板是什么形状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latinLnBrk="1">
              <a:lnSpc>
                <a:spcPct val="14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的？各有哪些角？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latinLnBrk="1">
              <a:lnSpc>
                <a:spcPct val="14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）比一比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块三角形板的各个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latinLnBrk="1">
              <a:lnSpc>
                <a:spcPct val="14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角的大小，你有什么发现？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latinLnBrk="1">
              <a:lnSpc>
                <a:spcPct val="14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）用两块板拼直角，你能拼出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latinLnBrk="1">
              <a:lnSpc>
                <a:spcPct val="14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几个？拼钝角呢？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" y="285750"/>
            <a:ext cx="1081405" cy="694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latinLnBrk="1">
              <a:lnSpc>
                <a:spcPct val="140000"/>
              </a:lnSpc>
            </a:pPr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13.</a:t>
            </a:r>
            <a:endParaRPr lang="en-US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7820000">
            <a:off x="1919129" y="1131094"/>
            <a:ext cx="1003300" cy="9921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7000"/>
              </a:prstClr>
            </a:outerShdw>
          </a:effectLst>
        </p:spPr>
      </p:pic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3980815" y="2343150"/>
            <a:ext cx="1579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练习八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391535" y="151955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角的初步认识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13" name="Picture 61" descr="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l="54337"/>
          <a:stretch>
            <a:fillRect/>
          </a:stretch>
        </p:blipFill>
        <p:spPr>
          <a:xfrm>
            <a:off x="3664267" y="1449070"/>
            <a:ext cx="3433128" cy="194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5"/>
          <p:cNvSpPr txBox="1"/>
          <p:nvPr/>
        </p:nvSpPr>
        <p:spPr>
          <a:xfrm>
            <a:off x="533083" y="819785"/>
            <a:ext cx="4032250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指一指哪里有角。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3618" name="Group 66"/>
          <p:cNvGrpSpPr/>
          <p:nvPr/>
        </p:nvGrpSpPr>
        <p:grpSpPr>
          <a:xfrm>
            <a:off x="2459038" y="2804160"/>
            <a:ext cx="719137" cy="719138"/>
            <a:chOff x="717" y="2270"/>
            <a:chExt cx="453" cy="453"/>
          </a:xfrm>
        </p:grpSpPr>
        <p:sp>
          <p:nvSpPr>
            <p:cNvPr id="8234" name="Line 20"/>
            <p:cNvSpPr/>
            <p:nvPr/>
          </p:nvSpPr>
          <p:spPr>
            <a:xfrm>
              <a:off x="724" y="2270"/>
              <a:ext cx="0" cy="453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5" name="Line 21"/>
            <p:cNvSpPr/>
            <p:nvPr/>
          </p:nvSpPr>
          <p:spPr>
            <a:xfrm flipV="1">
              <a:off x="717" y="2276"/>
              <a:ext cx="453" cy="0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615" name="Group 63"/>
          <p:cNvGrpSpPr/>
          <p:nvPr/>
        </p:nvGrpSpPr>
        <p:grpSpPr>
          <a:xfrm>
            <a:off x="2465388" y="1961198"/>
            <a:ext cx="719137" cy="431800"/>
            <a:chOff x="721" y="1739"/>
            <a:chExt cx="453" cy="272"/>
          </a:xfrm>
        </p:grpSpPr>
        <p:sp>
          <p:nvSpPr>
            <p:cNvPr id="8232" name="Line 24"/>
            <p:cNvSpPr/>
            <p:nvPr/>
          </p:nvSpPr>
          <p:spPr>
            <a:xfrm rot="-5400000">
              <a:off x="947" y="1783"/>
              <a:ext cx="0" cy="453"/>
            </a:xfrm>
            <a:prstGeom prst="line">
              <a:avLst/>
            </a:prstGeom>
            <a:ln w="28575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3" name="Line 25"/>
            <p:cNvSpPr/>
            <p:nvPr/>
          </p:nvSpPr>
          <p:spPr>
            <a:xfrm rot="-5400000" flipV="1">
              <a:off x="590" y="1875"/>
              <a:ext cx="272" cy="0"/>
            </a:xfrm>
            <a:prstGeom prst="line">
              <a:avLst/>
            </a:prstGeom>
            <a:ln w="28575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617" name="Group 65"/>
          <p:cNvGrpSpPr/>
          <p:nvPr/>
        </p:nvGrpSpPr>
        <p:grpSpPr>
          <a:xfrm>
            <a:off x="1922463" y="2804160"/>
            <a:ext cx="431800" cy="719138"/>
            <a:chOff x="379" y="2270"/>
            <a:chExt cx="272" cy="453"/>
          </a:xfrm>
        </p:grpSpPr>
        <p:sp>
          <p:nvSpPr>
            <p:cNvPr id="8230" name="Line 27"/>
            <p:cNvSpPr/>
            <p:nvPr/>
          </p:nvSpPr>
          <p:spPr>
            <a:xfrm rot="5400000">
              <a:off x="515" y="2141"/>
              <a:ext cx="0" cy="27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1" name="Line 28"/>
            <p:cNvSpPr/>
            <p:nvPr/>
          </p:nvSpPr>
          <p:spPr>
            <a:xfrm rot="5400000" flipV="1">
              <a:off x="424" y="2496"/>
              <a:ext cx="453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616" name="Group 64"/>
          <p:cNvGrpSpPr/>
          <p:nvPr/>
        </p:nvGrpSpPr>
        <p:grpSpPr>
          <a:xfrm>
            <a:off x="1922463" y="1965960"/>
            <a:ext cx="431800" cy="431800"/>
            <a:chOff x="379" y="1742"/>
            <a:chExt cx="272" cy="272"/>
          </a:xfrm>
        </p:grpSpPr>
        <p:sp>
          <p:nvSpPr>
            <p:cNvPr id="8228" name="Line 30"/>
            <p:cNvSpPr/>
            <p:nvPr/>
          </p:nvSpPr>
          <p:spPr>
            <a:xfrm rot="10800000">
              <a:off x="650" y="1742"/>
              <a:ext cx="0" cy="272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9" name="Line 31"/>
            <p:cNvSpPr/>
            <p:nvPr/>
          </p:nvSpPr>
          <p:spPr>
            <a:xfrm rot="-10800000" flipV="1">
              <a:off x="379" y="2009"/>
              <a:ext cx="272" cy="0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623" name="Group 71"/>
          <p:cNvGrpSpPr/>
          <p:nvPr/>
        </p:nvGrpSpPr>
        <p:grpSpPr>
          <a:xfrm>
            <a:off x="4731703" y="2334578"/>
            <a:ext cx="769937" cy="461962"/>
            <a:chOff x="3767" y="2355"/>
            <a:chExt cx="485" cy="291"/>
          </a:xfrm>
        </p:grpSpPr>
        <p:sp>
          <p:nvSpPr>
            <p:cNvPr id="8220" name="Line 43"/>
            <p:cNvSpPr/>
            <p:nvPr/>
          </p:nvSpPr>
          <p:spPr>
            <a:xfrm rot="5400000" flipV="1">
              <a:off x="3998" y="2392"/>
              <a:ext cx="23" cy="48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1" name="Line 44"/>
            <p:cNvSpPr/>
            <p:nvPr/>
          </p:nvSpPr>
          <p:spPr>
            <a:xfrm rot="-5400000" flipV="1">
              <a:off x="3633" y="2491"/>
              <a:ext cx="272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622" name="Group 70"/>
          <p:cNvGrpSpPr/>
          <p:nvPr/>
        </p:nvGrpSpPr>
        <p:grpSpPr>
          <a:xfrm>
            <a:off x="3866515" y="2390140"/>
            <a:ext cx="433388" cy="360363"/>
            <a:chOff x="3222" y="2390"/>
            <a:chExt cx="273" cy="227"/>
          </a:xfrm>
        </p:grpSpPr>
        <p:sp>
          <p:nvSpPr>
            <p:cNvPr id="8218" name="Line 46"/>
            <p:cNvSpPr/>
            <p:nvPr/>
          </p:nvSpPr>
          <p:spPr>
            <a:xfrm rot="10800000">
              <a:off x="3493" y="2390"/>
              <a:ext cx="0" cy="227"/>
            </a:xfrm>
            <a:prstGeom prst="line">
              <a:avLst/>
            </a:prstGeom>
            <a:ln w="2857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9" name="Line 47"/>
            <p:cNvSpPr/>
            <p:nvPr/>
          </p:nvSpPr>
          <p:spPr>
            <a:xfrm rot="-10800000" flipV="1">
              <a:off x="3222" y="2616"/>
              <a:ext cx="273" cy="0"/>
            </a:xfrm>
            <a:prstGeom prst="line">
              <a:avLst/>
            </a:prstGeom>
            <a:ln w="2857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624" name="Group 72"/>
          <p:cNvGrpSpPr/>
          <p:nvPr/>
        </p:nvGrpSpPr>
        <p:grpSpPr>
          <a:xfrm>
            <a:off x="4576128" y="1856740"/>
            <a:ext cx="261937" cy="425450"/>
            <a:chOff x="3669" y="2054"/>
            <a:chExt cx="165" cy="268"/>
          </a:xfrm>
        </p:grpSpPr>
        <p:sp>
          <p:nvSpPr>
            <p:cNvPr id="8216" name="Line 49"/>
            <p:cNvSpPr/>
            <p:nvPr/>
          </p:nvSpPr>
          <p:spPr>
            <a:xfrm rot="7927451" flipH="1">
              <a:off x="3683" y="2121"/>
              <a:ext cx="156" cy="146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7" name="Line 50"/>
            <p:cNvSpPr/>
            <p:nvPr/>
          </p:nvSpPr>
          <p:spPr>
            <a:xfrm rot="7927451">
              <a:off x="3536" y="2187"/>
              <a:ext cx="268" cy="2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625" name="Group 73"/>
          <p:cNvGrpSpPr/>
          <p:nvPr/>
        </p:nvGrpSpPr>
        <p:grpSpPr>
          <a:xfrm>
            <a:off x="6279515" y="2212340"/>
            <a:ext cx="347663" cy="327025"/>
            <a:chOff x="4742" y="2278"/>
            <a:chExt cx="219" cy="206"/>
          </a:xfrm>
        </p:grpSpPr>
        <p:sp>
          <p:nvSpPr>
            <p:cNvPr id="8214" name="Line 51"/>
            <p:cNvSpPr/>
            <p:nvPr/>
          </p:nvSpPr>
          <p:spPr>
            <a:xfrm flipH="1">
              <a:off x="4742" y="2278"/>
              <a:ext cx="112" cy="206"/>
            </a:xfrm>
            <a:prstGeom prst="line">
              <a:avLst/>
            </a:prstGeom>
            <a:ln w="28575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52"/>
            <p:cNvSpPr/>
            <p:nvPr/>
          </p:nvSpPr>
          <p:spPr>
            <a:xfrm>
              <a:off x="4854" y="2279"/>
              <a:ext cx="107" cy="200"/>
            </a:xfrm>
            <a:prstGeom prst="line">
              <a:avLst/>
            </a:prstGeom>
            <a:ln w="28575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626" name="Group 74"/>
          <p:cNvGrpSpPr/>
          <p:nvPr/>
        </p:nvGrpSpPr>
        <p:grpSpPr>
          <a:xfrm>
            <a:off x="5965190" y="2866390"/>
            <a:ext cx="333375" cy="388938"/>
            <a:chOff x="4544" y="2690"/>
            <a:chExt cx="210" cy="245"/>
          </a:xfrm>
        </p:grpSpPr>
        <p:sp>
          <p:nvSpPr>
            <p:cNvPr id="8212" name="Line 55"/>
            <p:cNvSpPr/>
            <p:nvPr/>
          </p:nvSpPr>
          <p:spPr>
            <a:xfrm rot="-9041797" flipH="1">
              <a:off x="4544" y="2819"/>
              <a:ext cx="210" cy="11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3" name="Line 56"/>
            <p:cNvSpPr/>
            <p:nvPr/>
          </p:nvSpPr>
          <p:spPr>
            <a:xfrm rot="-9041797">
              <a:off x="4579" y="2690"/>
              <a:ext cx="1" cy="20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627" name="Group 75"/>
          <p:cNvGrpSpPr/>
          <p:nvPr/>
        </p:nvGrpSpPr>
        <p:grpSpPr>
          <a:xfrm>
            <a:off x="6600190" y="2831465"/>
            <a:ext cx="357188" cy="339725"/>
            <a:chOff x="4941" y="2665"/>
            <a:chExt cx="225" cy="214"/>
          </a:xfrm>
        </p:grpSpPr>
        <p:sp>
          <p:nvSpPr>
            <p:cNvPr id="8210" name="Line 59"/>
            <p:cNvSpPr/>
            <p:nvPr/>
          </p:nvSpPr>
          <p:spPr>
            <a:xfrm rot="5319844" flipH="1">
              <a:off x="5002" y="2717"/>
              <a:ext cx="214" cy="109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1" name="Line 60"/>
            <p:cNvSpPr/>
            <p:nvPr/>
          </p:nvSpPr>
          <p:spPr>
            <a:xfrm rot="5319844" flipH="1">
              <a:off x="5050" y="2763"/>
              <a:ext cx="7" cy="225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" name="矩形 3"/>
          <p:cNvSpPr/>
          <p:nvPr/>
        </p:nvSpPr>
        <p:spPr>
          <a:xfrm>
            <a:off x="4143375" y="835025"/>
            <a:ext cx="35985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（标出部分角即可。）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Picture 61" descr="4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print"/>
          <a:srcRect r="83577"/>
          <a:stretch>
            <a:fillRect/>
          </a:stretch>
        </p:blipFill>
        <p:spPr>
          <a:xfrm>
            <a:off x="2154555" y="2051685"/>
            <a:ext cx="1234757" cy="194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6"/>
          <p:cNvSpPr txBox="1"/>
          <p:nvPr/>
        </p:nvSpPr>
        <p:spPr>
          <a:xfrm>
            <a:off x="609283" y="743585"/>
            <a:ext cx="734377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下面的图形哪些是角，哪些不是角？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9224" name="Picture 18" descr="2"/>
          <p:cNvPicPr>
            <a:picLocks noChangeAspect="1"/>
          </p:cNvPicPr>
          <p:nvPr/>
        </p:nvPicPr>
        <p:blipFill>
          <a:blip r:embed="rId1" cstate="print"/>
          <a:srcRect l="9750" t="18727" r="3961" b="14488"/>
          <a:stretch>
            <a:fillRect/>
          </a:stretch>
        </p:blipFill>
        <p:spPr>
          <a:xfrm>
            <a:off x="1114108" y="1761173"/>
            <a:ext cx="6985000" cy="1233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64" name="Text Box 16"/>
          <p:cNvSpPr txBox="1"/>
          <p:nvPr/>
        </p:nvSpPr>
        <p:spPr>
          <a:xfrm>
            <a:off x="2963545" y="3240405"/>
            <a:ext cx="11525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 Box 16"/>
          <p:cNvSpPr txBox="1"/>
          <p:nvPr/>
        </p:nvSpPr>
        <p:spPr>
          <a:xfrm>
            <a:off x="1210310" y="3240405"/>
            <a:ext cx="11525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 Box 16"/>
          <p:cNvSpPr txBox="1"/>
          <p:nvPr/>
        </p:nvSpPr>
        <p:spPr>
          <a:xfrm>
            <a:off x="4878070" y="3240405"/>
            <a:ext cx="11525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 Box 16"/>
          <p:cNvSpPr txBox="1"/>
          <p:nvPr/>
        </p:nvSpPr>
        <p:spPr>
          <a:xfrm>
            <a:off x="6610985" y="3240405"/>
            <a:ext cx="11525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/>
      <p:bldP spid="2" grpId="0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491103" y="961637"/>
            <a:ext cx="48323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</a:t>
            </a: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.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下面的图形中各有几个角？</a:t>
            </a:r>
            <a:endParaRPr lang="zh-CN" altLang="en-US" sz="2800" b="1" dirty="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902027" y="2191237"/>
            <a:ext cx="1330960" cy="8667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1" name="任意多边形 100"/>
          <p:cNvSpPr/>
          <p:nvPr/>
        </p:nvSpPr>
        <p:spPr>
          <a:xfrm>
            <a:off x="2904976" y="2193142"/>
            <a:ext cx="1524000" cy="895350"/>
          </a:xfrm>
          <a:custGeom>
            <a:avLst/>
            <a:gdLst>
              <a:gd name="connisteX0" fmla="*/ 0 w 1524000"/>
              <a:gd name="connsiteY0" fmla="*/ 895350 h 895350"/>
              <a:gd name="connisteX1" fmla="*/ 1524000 w 1524000"/>
              <a:gd name="connsiteY1" fmla="*/ 895350 h 895350"/>
              <a:gd name="connisteX2" fmla="*/ 1000125 w 1524000"/>
              <a:gd name="connsiteY2" fmla="*/ 0 h 895350"/>
              <a:gd name="connisteX3" fmla="*/ 0 w 1524000"/>
              <a:gd name="connsiteY3" fmla="*/ 895350 h 8953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524000" h="895350">
                <a:moveTo>
                  <a:pt x="0" y="895350"/>
                </a:moveTo>
                <a:lnTo>
                  <a:pt x="1524000" y="895350"/>
                </a:lnTo>
                <a:lnTo>
                  <a:pt x="1000125" y="0"/>
                </a:lnTo>
                <a:lnTo>
                  <a:pt x="0" y="895350"/>
                </a:lnTo>
                <a:close/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12" name="任意多边形 111"/>
          <p:cNvSpPr/>
          <p:nvPr/>
        </p:nvSpPr>
        <p:spPr>
          <a:xfrm>
            <a:off x="4997752" y="2244324"/>
            <a:ext cx="1285875" cy="885825"/>
          </a:xfrm>
          <a:custGeom>
            <a:avLst/>
            <a:gdLst>
              <a:gd name="connisteX0" fmla="*/ 0 w 1285875"/>
              <a:gd name="connsiteY0" fmla="*/ 885825 h 885825"/>
              <a:gd name="connisteX1" fmla="*/ 1285875 w 1285875"/>
              <a:gd name="connsiteY1" fmla="*/ 885825 h 885825"/>
              <a:gd name="connisteX2" fmla="*/ 1095375 w 1285875"/>
              <a:gd name="connsiteY2" fmla="*/ 0 h 885825"/>
              <a:gd name="connisteX3" fmla="*/ 314325 w 1285875"/>
              <a:gd name="connsiteY3" fmla="*/ 142875 h 885825"/>
              <a:gd name="connisteX4" fmla="*/ 0 w 1285875"/>
              <a:gd name="connsiteY4" fmla="*/ 885825 h 8858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1285875" h="885825">
                <a:moveTo>
                  <a:pt x="0" y="885825"/>
                </a:moveTo>
                <a:lnTo>
                  <a:pt x="1285875" y="885825"/>
                </a:lnTo>
                <a:lnTo>
                  <a:pt x="1095375" y="0"/>
                </a:lnTo>
                <a:lnTo>
                  <a:pt x="314325" y="142875"/>
                </a:lnTo>
                <a:lnTo>
                  <a:pt x="0" y="885825"/>
                </a:lnTo>
                <a:close/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14" name="Text Box 21"/>
          <p:cNvSpPr txBox="1"/>
          <p:nvPr/>
        </p:nvSpPr>
        <p:spPr>
          <a:xfrm>
            <a:off x="1297305" y="3357880"/>
            <a:ext cx="784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华文细黑" panose="0201060004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华文细黑" panose="02010600040101010101" pitchFamily="2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5" name="Text Box 21"/>
          <p:cNvSpPr txBox="1"/>
          <p:nvPr/>
        </p:nvSpPr>
        <p:spPr>
          <a:xfrm>
            <a:off x="3444240" y="3357880"/>
            <a:ext cx="831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华文细黑" panose="0201060004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华文细黑" panose="02010600040101010101" pitchFamily="2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9" name="Text Box 21"/>
          <p:cNvSpPr txBox="1"/>
          <p:nvPr/>
        </p:nvSpPr>
        <p:spPr>
          <a:xfrm>
            <a:off x="5422265" y="3357880"/>
            <a:ext cx="836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华文细黑" panose="0201060004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华文细黑" panose="02010600040101010101" pitchFamily="2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0" name="Text Box 21"/>
          <p:cNvSpPr txBox="1"/>
          <p:nvPr/>
        </p:nvSpPr>
        <p:spPr>
          <a:xfrm>
            <a:off x="7409815" y="3357880"/>
            <a:ext cx="8839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华文细黑" panose="0201060004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华文细黑" panose="02010600040101010101" pitchFamily="2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362" y="1998791"/>
            <a:ext cx="1133954" cy="1243692"/>
          </a:xfrm>
          <a:prstGeom prst="rect">
            <a:avLst/>
          </a:prstGeom>
        </p:spPr>
      </p:pic>
      <p:sp>
        <p:nvSpPr>
          <p:cNvPr id="6" name="弧形 5"/>
          <p:cNvSpPr/>
          <p:nvPr/>
        </p:nvSpPr>
        <p:spPr>
          <a:xfrm>
            <a:off x="3017429" y="2908963"/>
            <a:ext cx="195942" cy="359058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弧形 65"/>
          <p:cNvSpPr/>
          <p:nvPr/>
        </p:nvSpPr>
        <p:spPr>
          <a:xfrm rot="13934306" flipH="1">
            <a:off x="3726125" y="2026043"/>
            <a:ext cx="341265" cy="430236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弧形 66"/>
          <p:cNvSpPr/>
          <p:nvPr/>
        </p:nvSpPr>
        <p:spPr>
          <a:xfrm rot="20383251" flipH="1">
            <a:off x="4183730" y="2876108"/>
            <a:ext cx="341265" cy="317060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弧形 67"/>
          <p:cNvSpPr/>
          <p:nvPr/>
        </p:nvSpPr>
        <p:spPr>
          <a:xfrm rot="20383251" flipH="1">
            <a:off x="2108192" y="2845628"/>
            <a:ext cx="341265" cy="317060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弧形 68"/>
          <p:cNvSpPr/>
          <p:nvPr/>
        </p:nvSpPr>
        <p:spPr>
          <a:xfrm rot="15403182" flipH="1">
            <a:off x="2012694" y="2012267"/>
            <a:ext cx="341265" cy="317060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弧形 69"/>
          <p:cNvSpPr/>
          <p:nvPr/>
        </p:nvSpPr>
        <p:spPr>
          <a:xfrm rot="6552664" flipH="1">
            <a:off x="691480" y="2851079"/>
            <a:ext cx="341265" cy="317060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弧形 70"/>
          <p:cNvSpPr/>
          <p:nvPr/>
        </p:nvSpPr>
        <p:spPr>
          <a:xfrm rot="11016803" flipH="1">
            <a:off x="723496" y="2021391"/>
            <a:ext cx="341265" cy="317060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弧形 71"/>
          <p:cNvSpPr/>
          <p:nvPr/>
        </p:nvSpPr>
        <p:spPr>
          <a:xfrm rot="20383251" flipH="1">
            <a:off x="6112996" y="2929962"/>
            <a:ext cx="341265" cy="317060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弧形 72"/>
          <p:cNvSpPr/>
          <p:nvPr/>
        </p:nvSpPr>
        <p:spPr>
          <a:xfrm rot="14574503" flipH="1">
            <a:off x="5879173" y="2042746"/>
            <a:ext cx="341265" cy="317060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弧形 73"/>
          <p:cNvSpPr/>
          <p:nvPr/>
        </p:nvSpPr>
        <p:spPr>
          <a:xfrm rot="6380921" flipH="1">
            <a:off x="4891755" y="2923430"/>
            <a:ext cx="341265" cy="317060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弧形 74"/>
          <p:cNvSpPr/>
          <p:nvPr/>
        </p:nvSpPr>
        <p:spPr>
          <a:xfrm rot="11134303" flipH="1">
            <a:off x="5110726" y="2191509"/>
            <a:ext cx="341265" cy="317060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弧形 75"/>
          <p:cNvSpPr/>
          <p:nvPr/>
        </p:nvSpPr>
        <p:spPr>
          <a:xfrm flipH="1">
            <a:off x="7895884" y="2996779"/>
            <a:ext cx="341265" cy="317060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 rot="5001367" flipH="1">
            <a:off x="7115690" y="3015990"/>
            <a:ext cx="341265" cy="317060"/>
          </a:xfrm>
          <a:prstGeom prst="arc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bldLvl="0"/>
      <p:bldP spid="115" grpId="0" bldLvl="0"/>
      <p:bldP spid="149" grpId="0" bldLvl="0"/>
      <p:bldP spid="150" grpId="0" bldLvl="0"/>
      <p:bldP spid="6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14974" y="732641"/>
            <a:ext cx="7684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打开折扇，看看角有什么变化。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6035" y="1581150"/>
            <a:ext cx="6335395" cy="141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195" y="3333750"/>
            <a:ext cx="8056245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同样一把折扇，两边张开的程度越大，角就越大。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三角尺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73350" y="1744980"/>
            <a:ext cx="4137660" cy="1666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01650" y="986155"/>
            <a:ext cx="82194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在两个三角尺上各选一个角，比一比它们的大小。</a:t>
            </a:r>
            <a:endParaRPr 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43000" y="3867150"/>
            <a:ext cx="67227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（自己动手试一试，然后与同桌说一说。）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0254" y="1926840"/>
            <a:ext cx="7008361" cy="80693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39409" y="880909"/>
            <a:ext cx="7684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下面哪些角是直角？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" name="Rectangle 86"/>
          <p:cNvSpPr>
            <a:spLocks noChangeArrowheads="1"/>
          </p:cNvSpPr>
          <p:nvPr/>
        </p:nvSpPr>
        <p:spPr bwMode="auto">
          <a:xfrm>
            <a:off x="3312795" y="3132207"/>
            <a:ext cx="13430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</a:rPr>
              <a:t>直角</a:t>
            </a:r>
            <a:endParaRPr lang="zh-CN" altLang="en-US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12" name="Rectangle 86"/>
          <p:cNvSpPr>
            <a:spLocks noChangeArrowheads="1"/>
          </p:cNvSpPr>
          <p:nvPr/>
        </p:nvSpPr>
        <p:spPr bwMode="auto">
          <a:xfrm>
            <a:off x="7238712" y="3132207"/>
            <a:ext cx="13430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</a:rPr>
              <a:t>直角</a:t>
            </a:r>
            <a:endParaRPr lang="zh-CN" altLang="en-US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 autoUpdateAnimBg="0"/>
      <p:bldP spid="12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21198" y="794410"/>
            <a:ext cx="7684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在方格纸上画直角（从给出的点画起）。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7807" y="1784795"/>
            <a:ext cx="7068025" cy="157391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051720" y="2571750"/>
            <a:ext cx="0" cy="648072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051720" y="2571750"/>
            <a:ext cx="72008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11960" y="2355726"/>
            <a:ext cx="0" cy="648072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491880" y="3003798"/>
            <a:ext cx="72008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400808" y="2347471"/>
            <a:ext cx="0" cy="648072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411188" y="2995543"/>
            <a:ext cx="72008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286000" y="3638550"/>
            <a:ext cx="3419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（画法不唯一）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070,&quot;width&quot;:11840}"/>
</p:tagLst>
</file>

<file path=ppt/tags/tag2.xml><?xml version="1.0" encoding="utf-8"?>
<p:tagLst xmlns:p="http://schemas.openxmlformats.org/presentationml/2006/main">
  <p:tag name="KSO_WM_UNIT_PLACING_PICTURE_USER_VIEWPORT" val="{&quot;height&quot;:3070,&quot;width&quot;:11840}"/>
</p:tagLst>
</file>

<file path=ppt/tags/tag3.xml><?xml version="1.0" encoding="utf-8"?>
<p:tagLst xmlns:p="http://schemas.openxmlformats.org/presentationml/2006/main">
  <p:tag name="KSO_WM_UNIT_PLACING_PICTURE_USER_VIEWPORT" val="{&quot;height&quot;:2670,&quot;width&quot;:4635}"/>
</p:tagLst>
</file>

<file path=ppt/tags/tag4.xml><?xml version="1.0" encoding="utf-8"?>
<p:tagLst xmlns:p="http://schemas.openxmlformats.org/presentationml/2006/main">
  <p:tag name="KSO_WM_UNIT_PLACING_PICTURE_USER_VIEWPORT" val="{&quot;height&quot;:3070,&quot;width&quot;:11840}"/>
</p:tagLst>
</file>

<file path=ppt/tags/tag5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617</Words>
  <Application>WPS 演示</Application>
  <PresentationFormat>全屏显示(16:9)</PresentationFormat>
  <Paragraphs>114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楷体_GB2312</vt:lpstr>
      <vt:lpstr>Times New Roman</vt:lpstr>
      <vt:lpstr>华文细黑</vt:lpstr>
      <vt:lpstr>Arial Unicode MS</vt:lpstr>
      <vt:lpstr>新宋体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507</cp:revision>
  <dcterms:created xsi:type="dcterms:W3CDTF">2015-05-29T07:51:00Z</dcterms:created>
  <dcterms:modified xsi:type="dcterms:W3CDTF">2023-09-28T13:22:56Z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