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22"/>
  </p:notesMasterIdLst>
  <p:handoutMasterIdLst>
    <p:handoutMasterId r:id="rId29"/>
  </p:handoutMasterIdLst>
  <p:sldIdLst>
    <p:sldId id="504" r:id="rId4"/>
    <p:sldId id="497" r:id="rId5"/>
    <p:sldId id="462" r:id="rId6"/>
    <p:sldId id="463" r:id="rId7"/>
    <p:sldId id="498" r:id="rId8"/>
    <p:sldId id="464" r:id="rId9"/>
    <p:sldId id="465" r:id="rId10"/>
    <p:sldId id="499" r:id="rId11"/>
    <p:sldId id="466" r:id="rId12"/>
    <p:sldId id="467" r:id="rId13"/>
    <p:sldId id="468" r:id="rId14"/>
    <p:sldId id="471" r:id="rId15"/>
    <p:sldId id="472" r:id="rId16"/>
    <p:sldId id="500" r:id="rId17"/>
    <p:sldId id="473" r:id="rId18"/>
    <p:sldId id="474" r:id="rId19"/>
    <p:sldId id="501" r:id="rId20"/>
    <p:sldId id="477" r:id="rId21"/>
    <p:sldId id="478" r:id="rId23"/>
    <p:sldId id="483" r:id="rId24"/>
    <p:sldId id="502" r:id="rId25"/>
    <p:sldId id="489" r:id="rId26"/>
    <p:sldId id="503" r:id="rId27"/>
    <p:sldId id="528" r:id="rId28"/>
  </p:sldIdLst>
  <p:sldSz cx="9144000" cy="5143500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70C0"/>
    <a:srgbClr val="00B050"/>
    <a:srgbClr val="0000FF"/>
    <a:srgbClr val="FF00FF"/>
    <a:srgbClr val="AEFF0D"/>
    <a:srgbClr val="D0D8E8"/>
    <a:srgbClr val="4F81B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3"/>
    <p:restoredTop sz="95331"/>
  </p:normalViewPr>
  <p:slideViewPr>
    <p:cSldViewPr showGuides="1">
      <p:cViewPr>
        <p:scale>
          <a:sx n="156" d="100"/>
          <a:sy n="156" d="100"/>
        </p:scale>
        <p:origin x="-324" y="33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FFCB1BC-86E7-4EF5-9206-D58FBBB2B0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6F38EB-2FAA-4155-ADF3-180096A2325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277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3277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379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3379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2" name="组合 4"/>
          <p:cNvGrpSpPr/>
          <p:nvPr userDrawn="1"/>
        </p:nvGrpSpPr>
        <p:grpSpPr>
          <a:xfrm>
            <a:off x="8326438" y="4354513"/>
            <a:ext cx="1050925" cy="836612"/>
            <a:chOff x="4649205" y="2335954"/>
            <a:chExt cx="1051606" cy="837311"/>
          </a:xfrm>
        </p:grpSpPr>
        <p:pic>
          <p:nvPicPr>
            <p:cNvPr id="2053" name="图片 5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4849260" y="2335954"/>
              <a:ext cx="851551" cy="8373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4649205" y="2504370"/>
              <a:ext cx="400309" cy="66889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6" name="组合 4"/>
          <p:cNvGrpSpPr/>
          <p:nvPr userDrawn="1"/>
        </p:nvGrpSpPr>
        <p:grpSpPr>
          <a:xfrm>
            <a:off x="8326438" y="4354513"/>
            <a:ext cx="1050925" cy="836612"/>
            <a:chOff x="4649205" y="2335954"/>
            <a:chExt cx="1051606" cy="837311"/>
          </a:xfrm>
        </p:grpSpPr>
        <p:pic>
          <p:nvPicPr>
            <p:cNvPr id="3078" name="图片 5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4849260" y="2335954"/>
              <a:ext cx="851551" cy="8373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4649205" y="2504370"/>
              <a:ext cx="400309" cy="66889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077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33362" y="-241300"/>
            <a:ext cx="3059112" cy="1403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0" name="组合 4"/>
          <p:cNvGrpSpPr/>
          <p:nvPr userDrawn="1"/>
        </p:nvGrpSpPr>
        <p:grpSpPr>
          <a:xfrm>
            <a:off x="8326438" y="4354513"/>
            <a:ext cx="1050925" cy="836612"/>
            <a:chOff x="4649205" y="2335954"/>
            <a:chExt cx="1051606" cy="837311"/>
          </a:xfrm>
        </p:grpSpPr>
        <p:pic>
          <p:nvPicPr>
            <p:cNvPr id="4101" name="图片 5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4849260" y="2335954"/>
              <a:ext cx="851551" cy="8373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4649205" y="2504370"/>
              <a:ext cx="400309" cy="66889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5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938" y="20638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17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流程图: 终止 7">
            <a:hlinkClick r:id="rId1" action="ppaction://hlinksldjump"/>
          </p:cNvPr>
          <p:cNvSpPr/>
          <p:nvPr/>
        </p:nvSpPr>
        <p:spPr>
          <a:xfrm>
            <a:off x="1422400" y="2057400"/>
            <a:ext cx="2940050" cy="946150"/>
          </a:xfrm>
          <a:prstGeom prst="flowChartTerminator">
            <a:avLst/>
          </a:prstGeom>
          <a:solidFill>
            <a:srgbClr val="EDB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1" name="文本框 8">
            <a:hlinkClick r:id="rId1" action="ppaction://hlinksldjump"/>
          </p:cNvPr>
          <p:cNvSpPr txBox="1"/>
          <p:nvPr/>
        </p:nvSpPr>
        <p:spPr>
          <a:xfrm>
            <a:off x="2032000" y="2173288"/>
            <a:ext cx="2089150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流程图: 终止 9">
            <a:hlinkClick r:id="rId2" action="ppaction://hlinksldjump"/>
          </p:cNvPr>
          <p:cNvSpPr/>
          <p:nvPr/>
        </p:nvSpPr>
        <p:spPr>
          <a:xfrm>
            <a:off x="4121150" y="2286000"/>
            <a:ext cx="2940050" cy="946150"/>
          </a:xfrm>
          <a:prstGeom prst="flowChartTerminator">
            <a:avLst/>
          </a:prstGeom>
          <a:solidFill>
            <a:srgbClr val="EDB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3" name="文本框 10">
            <a:hlinkClick r:id="rId2" action="ppaction://hlinksldjump"/>
          </p:cNvPr>
          <p:cNvSpPr txBox="1"/>
          <p:nvPr/>
        </p:nvSpPr>
        <p:spPr>
          <a:xfrm>
            <a:off x="4730750" y="2428875"/>
            <a:ext cx="20891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47900" y="3796030"/>
            <a:ext cx="4572000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第一课件网</a:t>
            </a:r>
            <a:r>
              <a:rPr lang="en-US" altLang="zh-CN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-www.kejian1.com</a:t>
            </a:r>
            <a:endParaRPr lang="en-US" altLang="zh-CN" sz="2400" b="1" kern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Text Box 15"/>
          <p:cNvSpPr txBox="1"/>
          <p:nvPr/>
        </p:nvSpPr>
        <p:spPr>
          <a:xfrm>
            <a:off x="4435475" y="1492250"/>
            <a:ext cx="4519613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一尊大佛</a:t>
            </a: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  f  f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一根拐杖</a:t>
            </a: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  f  f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文本框 9"/>
          <p:cNvSpPr txBox="1"/>
          <p:nvPr/>
        </p:nvSpPr>
        <p:spPr>
          <a:xfrm>
            <a:off x="2197100" y="519113"/>
            <a:ext cx="2659063" cy="3155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199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endParaRPr lang="zh-CN" altLang="en-US" sz="199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906" y="1166143"/>
            <a:ext cx="1962869" cy="21287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325563" y="844550"/>
          <a:ext cx="6511925" cy="16779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11925"/>
              </a:tblGrid>
              <a:tr h="55932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7" marR="91437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5932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7" marR="91437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5932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7" marR="91437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7420" name="文本框 3"/>
          <p:cNvSpPr txBox="1"/>
          <p:nvPr/>
        </p:nvSpPr>
        <p:spPr>
          <a:xfrm>
            <a:off x="3176588" y="614363"/>
            <a:ext cx="411162" cy="160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8800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8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1" name="文本框 110"/>
          <p:cNvSpPr txBox="1"/>
          <p:nvPr/>
        </p:nvSpPr>
        <p:spPr>
          <a:xfrm>
            <a:off x="5824538" y="577850"/>
            <a:ext cx="411162" cy="160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8800" dirty="0">
                <a:latin typeface="楷体" panose="02010609060101010101" pitchFamily="49" charset="-122"/>
                <a:ea typeface="楷体" panose="02010609060101010101" pitchFamily="49" charset="-122"/>
              </a:rPr>
              <a:t>p</a:t>
            </a:r>
            <a:endParaRPr lang="zh-CN" altLang="en-US" sz="8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22" name="组合 10"/>
          <p:cNvGrpSpPr/>
          <p:nvPr/>
        </p:nvGrpSpPr>
        <p:grpSpPr>
          <a:xfrm>
            <a:off x="65088" y="49213"/>
            <a:ext cx="2417762" cy="620712"/>
            <a:chOff x="65088" y="49967"/>
            <a:chExt cx="2418002" cy="620347"/>
          </a:xfrm>
        </p:grpSpPr>
        <p:sp>
          <p:nvSpPr>
            <p:cNvPr id="107" name="燕尾形 106"/>
            <p:cNvSpPr/>
            <p:nvPr/>
          </p:nvSpPr>
          <p:spPr>
            <a:xfrm>
              <a:off x="222266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8" name="燕尾形 107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9" name="燕尾形 108"/>
            <p:cNvSpPr/>
            <p:nvPr/>
          </p:nvSpPr>
          <p:spPr>
            <a:xfrm>
              <a:off x="371505" y="86458"/>
              <a:ext cx="2111585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428" name="文本框 9"/>
            <p:cNvSpPr txBox="1"/>
            <p:nvPr/>
          </p:nvSpPr>
          <p:spPr>
            <a:xfrm>
              <a:off x="527908" y="49967"/>
              <a:ext cx="1848836" cy="5844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指导书写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325563" y="2520950"/>
            <a:ext cx="7426325" cy="731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说出它们有什么相同，又有什么不同。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25563" y="3225800"/>
            <a:ext cx="721042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不同：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占上、中格，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占中、下格。</a:t>
            </a:r>
            <a:endParaRPr lang="en-US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相同：大肚子都在中格。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8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18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671888" y="1370013"/>
          <a:ext cx="4002088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002087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530225" y="3148013"/>
            <a:ext cx="8443913" cy="7572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写法：</a:t>
            </a:r>
            <a:r>
              <a:rPr kumimoji="0" lang="zh-CN" altLang="en-US" sz="36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先写一竖，再写半圆，两笔写成。</a:t>
            </a:r>
            <a:endParaRPr kumimoji="0" lang="zh-CN" altLang="en-US" sz="36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03900" y="1239838"/>
            <a:ext cx="12160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567" r="69673"/>
          <a:stretch>
            <a:fillRect/>
          </a:stretch>
        </p:blipFill>
        <p:spPr>
          <a:xfrm>
            <a:off x="4699000" y="1493838"/>
            <a:ext cx="106363" cy="754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9" name="矩形 15"/>
          <p:cNvSpPr>
            <a:spLocks noChangeArrowheads="1"/>
          </p:cNvSpPr>
          <p:nvPr/>
        </p:nvSpPr>
        <p:spPr bwMode="auto">
          <a:xfrm>
            <a:off x="468313" y="123825"/>
            <a:ext cx="157321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8446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5438" y="1352550"/>
            <a:ext cx="1362075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671888" y="960438"/>
          <a:ext cx="4002088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002087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754063" y="2500313"/>
            <a:ext cx="7635875" cy="14224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    写法：</a:t>
            </a:r>
            <a:r>
              <a:rPr kumimoji="0" lang="zh-CN" altLang="en-US" sz="36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先写一竖，再写半圆，两笔写成。</a:t>
            </a:r>
            <a:endParaRPr kumimoji="0" lang="zh-CN" altLang="en-US" sz="36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567" r="70592"/>
          <a:stretch>
            <a:fillRect/>
          </a:stretch>
        </p:blipFill>
        <p:spPr>
          <a:xfrm>
            <a:off x="4686300" y="1355725"/>
            <a:ext cx="122238" cy="615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5803900" y="823913"/>
            <a:ext cx="12160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9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4013" y="947738"/>
            <a:ext cx="1304925" cy="1416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346200" y="1214438"/>
          <a:ext cx="6394450" cy="16049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4450"/>
              </a:tblGrid>
              <a:tr h="534987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34987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34987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0492" name="文本框 2"/>
          <p:cNvSpPr txBox="1"/>
          <p:nvPr/>
        </p:nvSpPr>
        <p:spPr>
          <a:xfrm>
            <a:off x="3197225" y="931863"/>
            <a:ext cx="411163" cy="160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8800" dirty="0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endParaRPr lang="zh-CN" altLang="en-US" sz="8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3" name="文本框 3"/>
          <p:cNvSpPr txBox="1"/>
          <p:nvPr/>
        </p:nvSpPr>
        <p:spPr>
          <a:xfrm>
            <a:off x="5845175" y="915988"/>
            <a:ext cx="411163" cy="160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8800" dirty="0"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endParaRPr lang="zh-CN" altLang="en-US" sz="8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33563" y="3133725"/>
            <a:ext cx="5691187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占中格，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住在上、中格。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608388" y="777875"/>
          <a:ext cx="4002088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002087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684213" y="2355850"/>
            <a:ext cx="7648575" cy="14224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    写法：</a:t>
            </a:r>
            <a:r>
              <a:rPr kumimoji="0" lang="zh-CN" altLang="en-US" sz="36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先写一竖，再写两头门，三笔写成。</a:t>
            </a:r>
            <a:endParaRPr kumimoji="0" lang="zh-CN" altLang="en-US" sz="36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0" name="Picture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567" r="70856"/>
          <a:stretch>
            <a:fillRect/>
          </a:stretch>
        </p:blipFill>
        <p:spPr>
          <a:xfrm>
            <a:off x="4344988" y="1168400"/>
            <a:ext cx="92075" cy="481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5294313" y="647700"/>
            <a:ext cx="12160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77000" y="647700"/>
            <a:ext cx="12160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18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8913" y="693738"/>
            <a:ext cx="1350962" cy="1362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516313" y="839788"/>
          <a:ext cx="4002088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002087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611188" y="2355850"/>
            <a:ext cx="7610475" cy="14224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    写法：</a:t>
            </a:r>
            <a:r>
              <a:rPr kumimoji="0" lang="zh-CN" altLang="en-US" sz="36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先写伞柄，再写一横，两笔写成。</a:t>
            </a:r>
            <a:endParaRPr kumimoji="0" lang="zh-CN" altLang="en-US" sz="36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11825" y="709613"/>
            <a:ext cx="1216025" cy="1246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3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endParaRPr lang="zh-CN" altLang="en-US" sz="73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1688" y="969963"/>
            <a:ext cx="349250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1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2900" y="727075"/>
            <a:ext cx="1055688" cy="1419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>
            <a:spLocks noChangeArrowheads="1"/>
          </p:cNvSpPr>
          <p:nvPr/>
        </p:nvSpPr>
        <p:spPr bwMode="auto">
          <a:xfrm>
            <a:off x="395288" y="134938"/>
            <a:ext cx="1847850" cy="6477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  <a:lvl6pPr>
              <a:defRPr>
                <a:latin typeface="Arial" panose="020B0604020202020204" pitchFamily="34" charset="0"/>
              </a:defRPr>
            </a:lvl6pPr>
            <a:lvl7pPr>
              <a:defRPr>
                <a:latin typeface="Arial" panose="020B0604020202020204" pitchFamily="34" charset="0"/>
              </a:defRPr>
            </a:lvl7pPr>
            <a:lvl8pPr>
              <a:defRPr>
                <a:latin typeface="Arial" panose="020B0604020202020204" pitchFamily="34" charset="0"/>
              </a:defRPr>
            </a:lvl8pPr>
            <a:lvl9pPr>
              <a:defRPr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4" name="Picture 3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244600"/>
            <a:ext cx="1585913" cy="2038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2627313" y="1728788"/>
            <a:ext cx="417988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—</a:t>
            </a: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ɑ→bɑ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97188" y="2481263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声母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08438" y="1444625"/>
            <a:ext cx="11112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韵母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10313" y="1944688"/>
            <a:ext cx="2243137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两拼音节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03350" y="3589338"/>
            <a:ext cx="6769100" cy="73342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8575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前音轻短后音重，两音相拼猛一碰。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3561" name="组合 10"/>
          <p:cNvGrpSpPr/>
          <p:nvPr/>
        </p:nvGrpSpPr>
        <p:grpSpPr>
          <a:xfrm>
            <a:off x="2987675" y="261938"/>
            <a:ext cx="2417763" cy="620712"/>
            <a:chOff x="65088" y="49967"/>
            <a:chExt cx="2418002" cy="620347"/>
          </a:xfrm>
        </p:grpSpPr>
        <p:sp>
          <p:nvSpPr>
            <p:cNvPr id="16" name="燕尾形 15"/>
            <p:cNvSpPr/>
            <p:nvPr/>
          </p:nvSpPr>
          <p:spPr>
            <a:xfrm>
              <a:off x="222267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燕尾形 17"/>
            <p:cNvSpPr/>
            <p:nvPr/>
          </p:nvSpPr>
          <p:spPr>
            <a:xfrm>
              <a:off x="371506" y="86458"/>
              <a:ext cx="2111584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565" name="文本框 9"/>
            <p:cNvSpPr txBox="1"/>
            <p:nvPr/>
          </p:nvSpPr>
          <p:spPr>
            <a:xfrm>
              <a:off x="527908" y="49967"/>
              <a:ext cx="1848836" cy="5844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拼音音节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6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7813" y="1279525"/>
            <a:ext cx="1743075" cy="2243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2250" y="1247775"/>
            <a:ext cx="2654300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76288" y="388938"/>
            <a:ext cx="3900487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ｂ</a:t>
            </a:r>
            <a:r>
              <a:rPr lang="en-US" altLang="zh-CN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—ā→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bā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18075" y="388938"/>
            <a:ext cx="3900488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ｂ</a:t>
            </a:r>
            <a:r>
              <a:rPr lang="en-US" altLang="zh-CN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—á→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bá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15"/>
          <p:cNvSpPr txBox="1"/>
          <p:nvPr/>
        </p:nvSpPr>
        <p:spPr>
          <a:xfrm>
            <a:off x="1706563" y="3584575"/>
            <a:ext cx="18065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猪八戒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15"/>
          <p:cNvSpPr txBox="1"/>
          <p:nvPr/>
        </p:nvSpPr>
        <p:spPr>
          <a:xfrm>
            <a:off x="6011863" y="3522663"/>
            <a:ext cx="18065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拔萝卜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25488" y="263525"/>
            <a:ext cx="297497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ｂ</a:t>
            </a:r>
            <a:r>
              <a:rPr lang="en-US" altLang="zh-CN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—ǎ→bǎ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30788" y="263525"/>
            <a:ext cx="2973387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ｂ</a:t>
            </a:r>
            <a:r>
              <a:rPr lang="en-US" altLang="zh-CN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—à→bà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488" y="1273175"/>
            <a:ext cx="3321050" cy="2249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987425"/>
            <a:ext cx="3135313" cy="2595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 Box 15"/>
          <p:cNvSpPr txBox="1"/>
          <p:nvPr/>
        </p:nvSpPr>
        <p:spPr>
          <a:xfrm>
            <a:off x="1309688" y="3576638"/>
            <a:ext cx="18065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打靶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15"/>
          <p:cNvSpPr txBox="1"/>
          <p:nvPr/>
        </p:nvSpPr>
        <p:spPr>
          <a:xfrm>
            <a:off x="5667375" y="3582988"/>
            <a:ext cx="18065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水坝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1"/>
          <p:cNvSpPr txBox="1"/>
          <p:nvPr/>
        </p:nvSpPr>
        <p:spPr>
          <a:xfrm>
            <a:off x="1690688" y="1898650"/>
            <a:ext cx="1944687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单韵母：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5" name="文本框 3"/>
          <p:cNvSpPr txBox="1"/>
          <p:nvPr/>
        </p:nvSpPr>
        <p:spPr>
          <a:xfrm>
            <a:off x="1690688" y="3267075"/>
            <a:ext cx="1944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声  母：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4" name="文本框 4"/>
          <p:cNvSpPr txBox="1"/>
          <p:nvPr/>
        </p:nvSpPr>
        <p:spPr>
          <a:xfrm>
            <a:off x="3635375" y="1779588"/>
            <a:ext cx="3529013" cy="779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ɑ o e i u ü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5" name="文本框 5"/>
          <p:cNvSpPr txBox="1"/>
          <p:nvPr/>
        </p:nvSpPr>
        <p:spPr>
          <a:xfrm>
            <a:off x="3851275" y="3141663"/>
            <a:ext cx="2143125" cy="892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   w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流程图: 终止 5"/>
          <p:cNvSpPr/>
          <p:nvPr/>
        </p:nvSpPr>
        <p:spPr>
          <a:xfrm>
            <a:off x="3054350" y="301625"/>
            <a:ext cx="2940050" cy="946150"/>
          </a:xfrm>
          <a:prstGeom prst="flowChartTerminator">
            <a:avLst/>
          </a:prstGeom>
          <a:solidFill>
            <a:srgbClr val="EDB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9" name="文本框 8"/>
          <p:cNvSpPr txBox="1"/>
          <p:nvPr/>
        </p:nvSpPr>
        <p:spPr>
          <a:xfrm>
            <a:off x="3663950" y="417513"/>
            <a:ext cx="20891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1" name="Rectangle 4"/>
          <p:cNvSpPr txBox="1"/>
          <p:nvPr/>
        </p:nvSpPr>
        <p:spPr>
          <a:xfrm>
            <a:off x="2195513" y="762000"/>
            <a:ext cx="6369050" cy="8016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zh-CN" sz="54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z="5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54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ō</a:t>
            </a:r>
            <a:r>
              <a:rPr lang="en-US" altLang="zh-CN" sz="5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54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ǐ   </a:t>
            </a:r>
            <a:r>
              <a:rPr lang="en-US" altLang="zh-CN" sz="54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ù</a:t>
            </a:r>
            <a:endParaRPr lang="en-US" altLang="zh-CN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4"/>
          <p:cNvSpPr txBox="1"/>
          <p:nvPr/>
        </p:nvSpPr>
        <p:spPr>
          <a:xfrm>
            <a:off x="2198688" y="1574800"/>
            <a:ext cx="6369050" cy="1020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zh-CN" sz="5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á   </a:t>
            </a:r>
            <a:r>
              <a:rPr lang="en-US" altLang="zh-CN" sz="5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ò   </a:t>
            </a:r>
            <a:r>
              <a:rPr lang="en-US" altLang="zh-CN" sz="5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í   </a:t>
            </a:r>
            <a:r>
              <a:rPr lang="en-US" altLang="zh-CN" sz="5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ǔ</a:t>
            </a:r>
            <a:endParaRPr lang="en-US" altLang="zh-CN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4"/>
          <p:cNvSpPr txBox="1"/>
          <p:nvPr/>
        </p:nvSpPr>
        <p:spPr>
          <a:xfrm>
            <a:off x="2195513" y="2427288"/>
            <a:ext cx="6369050" cy="7921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zh-CN" sz="54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z="5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54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ō</a:t>
            </a:r>
            <a:r>
              <a:rPr lang="en-US" altLang="zh-CN" sz="5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54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ǐ   </a:t>
            </a:r>
            <a:r>
              <a:rPr lang="en-US" altLang="zh-CN" sz="54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ù</a:t>
            </a:r>
            <a:endParaRPr lang="en-US" altLang="zh-CN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Rectangle 4"/>
          <p:cNvSpPr txBox="1"/>
          <p:nvPr/>
        </p:nvSpPr>
        <p:spPr>
          <a:xfrm>
            <a:off x="2124075" y="3340100"/>
            <a:ext cx="6369050" cy="8016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zh-CN" sz="5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ā   </a:t>
            </a:r>
            <a:r>
              <a:rPr lang="en-US" altLang="zh-CN" sz="5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ó</a:t>
            </a:r>
            <a:r>
              <a:rPr lang="en-US" altLang="zh-CN" sz="5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5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en-US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ǔ</a:t>
            </a:r>
            <a:endParaRPr lang="en-US" altLang="zh-CN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6475" y="652463"/>
            <a:ext cx="503238" cy="1020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54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endParaRPr lang="zh-CN" altLang="en-US" sz="54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6475" y="1460500"/>
            <a:ext cx="503238" cy="101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5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endParaRPr lang="zh-CN" altLang="en-US" sz="5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06475" y="2328863"/>
            <a:ext cx="503238" cy="101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54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endParaRPr lang="zh-CN" altLang="en-US" sz="54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1550" y="3240088"/>
            <a:ext cx="504825" cy="2252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5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endParaRPr lang="en-US" altLang="zh-CN" sz="5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5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3398838" y="117475"/>
            <a:ext cx="20415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51352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读一读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451352"/>
              </a:solidFill>
              <a:effectLst>
                <a:outerShdw blurRad="38100" dist="38100" dir="2700000" algn="tl">
                  <a:srgbClr val="0E4262">
                    <a:alpha val="43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5" grpId="0"/>
      <p:bldP spid="6" grpId="0"/>
      <p:bldP spid="7" grpId="0"/>
      <p:bldP spid="3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971550" y="1131888"/>
            <a:ext cx="1655763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mǎ yǐ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43213" y="1131888"/>
            <a:ext cx="1873250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dà mǐ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43438" y="1120775"/>
            <a:ext cx="1728787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yù mǐ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5738" y="1131888"/>
            <a:ext cx="2233612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mì fēnɡ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1550" y="2932113"/>
            <a:ext cx="223202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fó xiànɡ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35375" y="2932113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tóu fɑ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56325" y="2932113"/>
            <a:ext cx="17430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mí lù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33463" y="1874838"/>
            <a:ext cx="1008062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蚂蚁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16238" y="1919288"/>
            <a:ext cx="1008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04025" y="1919288"/>
            <a:ext cx="1008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蜜蜂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97425" y="1919288"/>
            <a:ext cx="1008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玉米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89363" y="3622675"/>
            <a:ext cx="1008062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头发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95400" y="3622675"/>
            <a:ext cx="1008063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佛像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92850" y="3622675"/>
            <a:ext cx="1008063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麋鹿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71488" y="987425"/>
            <a:ext cx="7845425" cy="345598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7665" name="组合 10"/>
          <p:cNvGrpSpPr/>
          <p:nvPr/>
        </p:nvGrpSpPr>
        <p:grpSpPr>
          <a:xfrm>
            <a:off x="65088" y="49213"/>
            <a:ext cx="3643312" cy="731837"/>
            <a:chOff x="65088" y="49967"/>
            <a:chExt cx="3643179" cy="732493"/>
          </a:xfrm>
        </p:grpSpPr>
        <p:sp>
          <p:nvSpPr>
            <p:cNvPr id="23" name="燕尾形 22"/>
            <p:cNvSpPr/>
            <p:nvPr/>
          </p:nvSpPr>
          <p:spPr>
            <a:xfrm>
              <a:off x="222244" y="86512"/>
              <a:ext cx="222242" cy="584724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燕尾形 23"/>
            <p:cNvSpPr/>
            <p:nvPr/>
          </p:nvSpPr>
          <p:spPr>
            <a:xfrm>
              <a:off x="65088" y="86512"/>
              <a:ext cx="222242" cy="584724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燕尾形 24"/>
            <p:cNvSpPr/>
            <p:nvPr/>
          </p:nvSpPr>
          <p:spPr>
            <a:xfrm>
              <a:off x="371464" y="86512"/>
              <a:ext cx="3192346" cy="584724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669" name="文本框 9"/>
            <p:cNvSpPr txBox="1"/>
            <p:nvPr/>
          </p:nvSpPr>
          <p:spPr>
            <a:xfrm>
              <a:off x="528684" y="49967"/>
              <a:ext cx="3179583" cy="73249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读音节猜物件。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59201" y="1182541"/>
            <a:ext cx="5104388" cy="3367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675" name="Text Box 6"/>
          <p:cNvSpPr txBox="1"/>
          <p:nvPr/>
        </p:nvSpPr>
        <p:spPr>
          <a:xfrm>
            <a:off x="1092200" y="317500"/>
            <a:ext cx="2079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bà bɑ</a:t>
            </a:r>
            <a:endParaRPr lang="en-US" altLang="zh-CN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6" name="Text Box 9"/>
          <p:cNvSpPr txBox="1"/>
          <p:nvPr/>
        </p:nvSpPr>
        <p:spPr>
          <a:xfrm>
            <a:off x="1047750" y="862013"/>
            <a:ext cx="21844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爸 爸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7" name="Text Box 6"/>
          <p:cNvSpPr txBox="1"/>
          <p:nvPr/>
        </p:nvSpPr>
        <p:spPr>
          <a:xfrm>
            <a:off x="3629025" y="371475"/>
            <a:ext cx="20780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mā mɑ</a:t>
            </a:r>
            <a:endParaRPr lang="en-US" altLang="zh-CN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8" name="Text Box 9"/>
          <p:cNvSpPr txBox="1"/>
          <p:nvPr/>
        </p:nvSpPr>
        <p:spPr>
          <a:xfrm>
            <a:off x="3598863" y="874713"/>
            <a:ext cx="21844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妈 妈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1979613" y="1179513"/>
            <a:ext cx="5688012" cy="2493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爸爸爱我  我爱爸爸；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妈妈爱我  我爱妈妈。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我们是快乐的一家。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692275" y="1058863"/>
            <a:ext cx="5688013" cy="270192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4" descr="http://pic.58pic.com/58pic/16/74/92/31658PICtzB_1024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68563" y="174625"/>
            <a:ext cx="4619625" cy="44116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4"/>
          <p:cNvGrpSpPr/>
          <p:nvPr/>
        </p:nvGrpSpPr>
        <p:grpSpPr>
          <a:xfrm>
            <a:off x="3219450" y="1000125"/>
            <a:ext cx="1346200" cy="1258888"/>
            <a:chOff x="2246313" y="1859255"/>
            <a:chExt cx="726413" cy="641813"/>
          </a:xfrm>
        </p:grpSpPr>
        <p:pic>
          <p:nvPicPr>
            <p:cNvPr id="9231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2" name="Text Box 12"/>
            <p:cNvSpPr txBox="1"/>
            <p:nvPr/>
          </p:nvSpPr>
          <p:spPr>
            <a:xfrm>
              <a:off x="2416182" y="2016478"/>
              <a:ext cx="556544" cy="39231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4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yi</a:t>
              </a:r>
              <a:endPara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8"/>
          <p:cNvGrpSpPr/>
          <p:nvPr/>
        </p:nvGrpSpPr>
        <p:grpSpPr>
          <a:xfrm>
            <a:off x="4767263" y="835025"/>
            <a:ext cx="1346200" cy="1258888"/>
            <a:chOff x="2246313" y="1859255"/>
            <a:chExt cx="726413" cy="641813"/>
          </a:xfrm>
        </p:grpSpPr>
        <p:pic>
          <p:nvPicPr>
            <p:cNvPr id="9229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0" name="Text Box 12"/>
            <p:cNvSpPr txBox="1"/>
            <p:nvPr/>
          </p:nvSpPr>
          <p:spPr>
            <a:xfrm>
              <a:off x="2416182" y="2016478"/>
              <a:ext cx="556544" cy="3923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4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yu</a:t>
              </a:r>
              <a:endParaRPr lang="zh-CN" altLang="en-US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11"/>
          <p:cNvGrpSpPr/>
          <p:nvPr/>
        </p:nvGrpSpPr>
        <p:grpSpPr>
          <a:xfrm>
            <a:off x="4373563" y="2011363"/>
            <a:ext cx="1333500" cy="1258887"/>
            <a:chOff x="2246313" y="1859255"/>
            <a:chExt cx="719558" cy="641813"/>
          </a:xfrm>
        </p:grpSpPr>
        <p:pic>
          <p:nvPicPr>
            <p:cNvPr id="9227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6313" y="1859255"/>
              <a:ext cx="666900" cy="641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8" name="Text Box 12"/>
            <p:cNvSpPr txBox="1"/>
            <p:nvPr/>
          </p:nvSpPr>
          <p:spPr>
            <a:xfrm>
              <a:off x="2409327" y="2016478"/>
              <a:ext cx="556544" cy="3923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4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wu</a:t>
              </a:r>
              <a:endParaRPr lang="zh-CN" altLang="en-US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222" name="组合 10"/>
          <p:cNvGrpSpPr/>
          <p:nvPr/>
        </p:nvGrpSpPr>
        <p:grpSpPr>
          <a:xfrm>
            <a:off x="65088" y="49213"/>
            <a:ext cx="3398837" cy="620712"/>
            <a:chOff x="65088" y="49967"/>
            <a:chExt cx="3399540" cy="620347"/>
          </a:xfrm>
        </p:grpSpPr>
        <p:sp>
          <p:nvSpPr>
            <p:cNvPr id="114" name="燕尾形 113"/>
            <p:cNvSpPr/>
            <p:nvPr/>
          </p:nvSpPr>
          <p:spPr>
            <a:xfrm>
              <a:off x="222283" y="86458"/>
              <a:ext cx="222296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5" name="燕尾形 114"/>
            <p:cNvSpPr/>
            <p:nvPr/>
          </p:nvSpPr>
          <p:spPr>
            <a:xfrm>
              <a:off x="65088" y="86458"/>
              <a:ext cx="222296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6" name="燕尾形 115"/>
            <p:cNvSpPr/>
            <p:nvPr/>
          </p:nvSpPr>
          <p:spPr>
            <a:xfrm>
              <a:off x="371538" y="86458"/>
              <a:ext cx="3093090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226" name="文本框 9"/>
            <p:cNvSpPr txBox="1"/>
            <p:nvPr/>
          </p:nvSpPr>
          <p:spPr>
            <a:xfrm>
              <a:off x="528684" y="49967"/>
              <a:ext cx="2691080" cy="5844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整体认读音节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2" name="组合 5"/>
          <p:cNvGrpSpPr/>
          <p:nvPr/>
        </p:nvGrpSpPr>
        <p:grpSpPr>
          <a:xfrm>
            <a:off x="1798638" y="2643188"/>
            <a:ext cx="719137" cy="720725"/>
            <a:chOff x="395288" y="439738"/>
            <a:chExt cx="719137" cy="720725"/>
          </a:xfrm>
        </p:grpSpPr>
        <p:sp>
          <p:nvSpPr>
            <p:cNvPr id="7" name="椭圆 6"/>
            <p:cNvSpPr/>
            <p:nvPr/>
          </p:nvSpPr>
          <p:spPr bwMode="auto">
            <a:xfrm>
              <a:off x="395288" y="439738"/>
              <a:ext cx="719137" cy="720725"/>
            </a:xfrm>
            <a:prstGeom prst="ellipse">
              <a:avLst/>
            </a:prstGeom>
            <a:solidFill>
              <a:srgbClr val="22B7BB"/>
            </a:solidFill>
            <a:ln w="15875">
              <a:noFill/>
              <a:prstDash val="lgDash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60388" y="469900"/>
              <a:ext cx="349250" cy="6461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3600" b="1" kern="1200" cap="none" spc="0" normalizeH="0" baseline="0" noProof="0" dirty="0">
                  <a:solidFill>
                    <a:schemeClr val="bg1"/>
                  </a:solidFill>
                  <a:latin typeface="+mj-ea"/>
                  <a:ea typeface="+mj-ea"/>
                  <a:cs typeface="+mn-cs"/>
                </a:rPr>
                <a:t>3</a:t>
              </a:r>
              <a:endParaRPr kumimoji="0" lang="zh-CN" altLang="en-US" sz="36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0243" name="标题 1"/>
          <p:cNvSpPr txBox="1"/>
          <p:nvPr/>
        </p:nvSpPr>
        <p:spPr>
          <a:xfrm>
            <a:off x="2771775" y="2355850"/>
            <a:ext cx="4035425" cy="128270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eaLnBrk="1" hangingPunct="1"/>
            <a:r>
              <a:rPr lang="en-US" altLang="zh-CN" sz="6600" dirty="0">
                <a:latin typeface="楷体" panose="02010609060101010101" pitchFamily="49" charset="-122"/>
                <a:ea typeface="楷体" panose="02010609060101010101" pitchFamily="49" charset="-122"/>
              </a:rPr>
              <a:t>b p m f</a:t>
            </a:r>
            <a:endParaRPr lang="en-US" altLang="zh-CN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4" name="图片 11"/>
          <p:cNvPicPr>
            <a:picLocks noChangeAspect="1"/>
          </p:cNvPicPr>
          <p:nvPr/>
        </p:nvPicPr>
        <p:blipFill>
          <a:blip r:embed="rId1"/>
          <a:srcRect l="32742"/>
          <a:stretch>
            <a:fillRect/>
          </a:stretch>
        </p:blipFill>
        <p:spPr>
          <a:xfrm>
            <a:off x="125413" y="119063"/>
            <a:ext cx="3875087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6"/>
          <p:cNvSpPr txBox="1"/>
          <p:nvPr/>
        </p:nvSpPr>
        <p:spPr>
          <a:xfrm>
            <a:off x="323850" y="161925"/>
            <a:ext cx="6624638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图上都画了谁，他们在干什么？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59200" y="893763"/>
            <a:ext cx="3983038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爸爸带我爬山坡。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62875" y="763588"/>
            <a:ext cx="1201738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59200" y="1687513"/>
            <a:ext cx="4221163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收音机里正广播。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91450" y="2935288"/>
            <a:ext cx="431800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59200" y="2430463"/>
            <a:ext cx="3983038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两个小朋友在捉迷藏，一个小朋友蒙上眼睛用手摸。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91450" y="1646238"/>
            <a:ext cx="431800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73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6155" t="20718" r="5931" b="26843"/>
          <a:stretch>
            <a:fillRect/>
          </a:stretch>
        </p:blipFill>
        <p:spPr>
          <a:xfrm>
            <a:off x="158750" y="1058863"/>
            <a:ext cx="3759200" cy="3138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458913"/>
            <a:ext cx="2282825" cy="222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 Box 15"/>
          <p:cNvSpPr txBox="1"/>
          <p:nvPr/>
        </p:nvSpPr>
        <p:spPr>
          <a:xfrm>
            <a:off x="4572000" y="1833563"/>
            <a:ext cx="4519613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广播广播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  b  b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跟着广播学唱歌。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文本框 14"/>
          <p:cNvSpPr txBox="1"/>
          <p:nvPr/>
        </p:nvSpPr>
        <p:spPr>
          <a:xfrm>
            <a:off x="2568575" y="741363"/>
            <a:ext cx="1728788" cy="315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199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199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7" name="矩形 2"/>
          <p:cNvSpPr>
            <a:spLocks noChangeArrowheads="1"/>
          </p:cNvSpPr>
          <p:nvPr/>
        </p:nvSpPr>
        <p:spPr bwMode="auto">
          <a:xfrm>
            <a:off x="395288" y="115888"/>
            <a:ext cx="15748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我会读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Text Box 15"/>
          <p:cNvSpPr txBox="1"/>
          <p:nvPr/>
        </p:nvSpPr>
        <p:spPr>
          <a:xfrm>
            <a:off x="4548188" y="1536700"/>
            <a:ext cx="4518025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山坡山坡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  p  p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爬上山坡唱山歌。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文本框 9"/>
          <p:cNvSpPr txBox="1"/>
          <p:nvPr/>
        </p:nvSpPr>
        <p:spPr>
          <a:xfrm>
            <a:off x="2921000" y="120650"/>
            <a:ext cx="1262063" cy="3155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199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</a:t>
            </a:r>
            <a:endParaRPr lang="zh-CN" altLang="en-US" sz="199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1293" y="920119"/>
            <a:ext cx="2157413" cy="22685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1692275" y="1058863"/>
            <a:ext cx="17272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9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9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文本框 2"/>
          <p:cNvSpPr txBox="1"/>
          <p:nvPr/>
        </p:nvSpPr>
        <p:spPr>
          <a:xfrm>
            <a:off x="5580063" y="904875"/>
            <a:ext cx="1262062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9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</a:t>
            </a:r>
            <a:endParaRPr lang="zh-CN" altLang="en-US" sz="9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0" name="文本框 3"/>
          <p:cNvSpPr txBox="1"/>
          <p:nvPr/>
        </p:nvSpPr>
        <p:spPr>
          <a:xfrm>
            <a:off x="468313" y="279400"/>
            <a:ext cx="763270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比较一下这两兄弟，他们有什么不同？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8888" y="2733675"/>
            <a:ext cx="6626225" cy="7334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右下半圆</a:t>
            </a:r>
            <a:r>
              <a:rPr kumimoji="0" lang="en-US" altLang="zh-CN" sz="3200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b </a:t>
            </a:r>
            <a:r>
              <a:rPr kumimoji="0" lang="en-US" altLang="zh-CN" sz="3200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b</a:t>
            </a:r>
            <a:r>
              <a:rPr kumimoji="0" lang="en-US" altLang="zh-CN" sz="3200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3200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b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，右上半圆</a:t>
            </a:r>
            <a:r>
              <a:rPr kumimoji="0" lang="en-US" altLang="zh-CN" sz="3200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p </a:t>
            </a:r>
            <a:r>
              <a:rPr kumimoji="0" lang="en-US" altLang="zh-CN" sz="3200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p</a:t>
            </a:r>
            <a:r>
              <a:rPr kumimoji="0" lang="en-US" altLang="zh-CN" sz="3200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3200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p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Text Box 15"/>
          <p:cNvSpPr txBox="1"/>
          <p:nvPr/>
        </p:nvSpPr>
        <p:spPr>
          <a:xfrm>
            <a:off x="4427538" y="1563688"/>
            <a:ext cx="4519612" cy="1477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摸人游戏</a:t>
            </a: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  m  m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两个门洞</a:t>
            </a:r>
            <a:r>
              <a:rPr lang="en-US" altLang="zh-CN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  m  m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文本框 9"/>
          <p:cNvSpPr txBox="1"/>
          <p:nvPr/>
        </p:nvSpPr>
        <p:spPr>
          <a:xfrm>
            <a:off x="2698750" y="268288"/>
            <a:ext cx="1449388" cy="3155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199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endParaRPr lang="zh-CN" altLang="en-US" sz="199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4" name="Picture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163" y="1225550"/>
            <a:ext cx="1985962" cy="1939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737</Words>
  <Application>WPS 演示</Application>
  <PresentationFormat/>
  <Paragraphs>204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Times New Roman</vt:lpstr>
      <vt:lpstr>黑体</vt:lpstr>
      <vt:lpstr>Cambria</vt:lpstr>
      <vt:lpstr>楷体</vt:lpstr>
      <vt:lpstr>微软雅黑</vt:lpstr>
      <vt:lpstr>Arial Unicode MS</vt:lpstr>
      <vt:lpstr>Arial</vt:lpstr>
      <vt:lpstr>等线</vt:lpstr>
      <vt:lpstr>2_Office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易提分旗舰店yitifen.tmall.com</dc:title>
  <dc:creator/>
  <dc:subject>易提分旗舰店yitifen.tmall.com</dc:subject>
  <cp:lastModifiedBy>上帝掷骰子吗</cp:lastModifiedBy>
  <cp:revision>5</cp:revision>
  <dcterms:created xsi:type="dcterms:W3CDTF">2016-10-29T08:56:00Z</dcterms:created>
  <dcterms:modified xsi:type="dcterms:W3CDTF">2023-09-24T04:59:24Z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38A72A650EB14D7294EC96EFC0F3D633_13</vt:lpwstr>
  </property>
  <property fmtid="{D5CDD505-2E9C-101B-9397-08002B2CF9AE}" pid="4" name="KSOProductBuildVer">
    <vt:lpwstr>2052-12.1.0.15374</vt:lpwstr>
  </property>
</Properties>
</file>