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  <p:sldMasterId id="2147483666" r:id="rId4"/>
  </p:sldMasterIdLst>
  <p:notesMasterIdLst>
    <p:notesMasterId r:id="rId7"/>
  </p:notesMasterIdLst>
  <p:sldIdLst>
    <p:sldId id="309" r:id="rId5"/>
    <p:sldId id="698" r:id="rId6"/>
    <p:sldId id="1304" r:id="rId8"/>
    <p:sldId id="1316" r:id="rId9"/>
    <p:sldId id="1305" r:id="rId10"/>
    <p:sldId id="1306" r:id="rId11"/>
    <p:sldId id="1307" r:id="rId12"/>
    <p:sldId id="1308" r:id="rId13"/>
    <p:sldId id="1318" r:id="rId14"/>
    <p:sldId id="1319" r:id="rId15"/>
    <p:sldId id="1311" r:id="rId16"/>
    <p:sldId id="1313" r:id="rId17"/>
    <p:sldId id="1312" r:id="rId18"/>
    <p:sldId id="1252" r:id="rId19"/>
    <p:sldId id="268" r:id="rId20"/>
    <p:sldId id="1328" r:id="rId2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微软雅黑" panose="020B0503020204020204" charset="-122"/>
      <p:regular r:id="rId30"/>
    </p:embeddedFont>
    <p:embeddedFont>
      <p:font typeface="黑体" panose="02010609060101010101" pitchFamily="2" charset="-122"/>
      <p:regular r:id="rId31"/>
    </p:embeddedFont>
    <p:embeddedFont>
      <p:font typeface="楷体" panose="02010609060101010101" charset="-122"/>
      <p:regular r:id="rId32"/>
    </p:embeddedFont>
  </p:embeddedFontLst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4" userDrawn="1">
          <p15:clr>
            <a:srgbClr val="A4A3A4"/>
          </p15:clr>
        </p15:guide>
        <p15:guide id="2" pos="322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6254"/>
    <a:srgbClr val="FFEAA9"/>
    <a:srgbClr val="2184C8"/>
    <a:srgbClr val="FFFDE9"/>
    <a:srgbClr val="5AB7DA"/>
    <a:srgbClr val="F2AE0C"/>
    <a:srgbClr val="F38A79"/>
    <a:srgbClr val="2169D3"/>
    <a:srgbClr val="FFFF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1874"/>
        <p:guide pos="32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3" Type="http://schemas.openxmlformats.org/officeDocument/2006/relationships/tags" Target="tags/tag1.xml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536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233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167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67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image" Target="../media/image8.jpeg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32.pn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audio1.wav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31.png"/><Relationship Id="rId1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audio2.wav"/><Relationship Id="rId1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2.wav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27.png"/><Relationship Id="rId1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33.png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 219"/>
          <p:cNvSpPr/>
          <p:nvPr/>
        </p:nvSpPr>
        <p:spPr>
          <a:xfrm>
            <a:off x="812800" y="898525"/>
            <a:ext cx="2847975" cy="503238"/>
          </a:xfrm>
          <a:prstGeom prst="roundRect">
            <a:avLst>
              <a:gd name="adj" fmla="val 50000"/>
            </a:avLst>
          </a:prstGeom>
          <a:solidFill>
            <a:srgbClr val="FB9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trike="noStrike" noProof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怎样解答？</a:t>
            </a:r>
            <a:endParaRPr lang="zh-CN" altLang="en-US" sz="3200" b="1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 descr="男033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772400" y="1047750"/>
            <a:ext cx="1177290" cy="1691640"/>
          </a:xfrm>
          <a:prstGeom prst="rect">
            <a:avLst/>
          </a:prstGeom>
        </p:spPr>
      </p:pic>
      <p:sp>
        <p:nvSpPr>
          <p:cNvPr id="10" name=" 232"/>
          <p:cNvSpPr/>
          <p:nvPr/>
        </p:nvSpPr>
        <p:spPr>
          <a:xfrm>
            <a:off x="5333365" y="1200150"/>
            <a:ext cx="2245995" cy="1032510"/>
          </a:xfrm>
          <a:prstGeom prst="wedgeRoundRectCallout">
            <a:avLst>
              <a:gd name="adj1" fmla="val 63507"/>
              <a:gd name="adj2" fmla="val -11717"/>
              <a:gd name="adj3" fmla="val 16667"/>
            </a:avLst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eaLnBrk="1" hangingPunct="1">
              <a:buClrTx/>
              <a:buSzTx/>
              <a:defRPr/>
            </a:pP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还可以用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减法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计算。</a:t>
            </a:r>
            <a:endParaRPr lang="zh-CN" altLang="en-US" sz="3200" b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22" name=" 232"/>
          <p:cNvSpPr/>
          <p:nvPr/>
        </p:nvSpPr>
        <p:spPr>
          <a:xfrm>
            <a:off x="4495165" y="533400"/>
            <a:ext cx="3067685" cy="1699260"/>
          </a:xfrm>
          <a:prstGeom prst="wedgeRoundRectCallout">
            <a:avLst>
              <a:gd name="adj1" fmla="val 60411"/>
              <a:gd name="adj2" fmla="val 29970"/>
              <a:gd name="adj3" fmla="val 16667"/>
            </a:avLst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15人里减去10人就是小丽后面的人数。</a:t>
            </a:r>
            <a:endParaRPr lang="zh-CN" altLang="en-US" sz="3200" b="1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438083" y="3324225"/>
            <a:ext cx="37052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15 - 10 = 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（人）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7" name="图片 26" descr="女01 11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6200" y="1733550"/>
            <a:ext cx="1181735" cy="1394460"/>
          </a:xfrm>
          <a:prstGeom prst="rect">
            <a:avLst/>
          </a:prstGeom>
        </p:spPr>
      </p:pic>
      <p:sp>
        <p:nvSpPr>
          <p:cNvPr id="28" name=" 232"/>
          <p:cNvSpPr/>
          <p:nvPr/>
        </p:nvSpPr>
        <p:spPr>
          <a:xfrm flipH="1">
            <a:off x="1600200" y="1521460"/>
            <a:ext cx="2583180" cy="1618615"/>
          </a:xfrm>
          <a:prstGeom prst="wedgeRoundRectCallout">
            <a:avLst>
              <a:gd name="adj1" fmla="val 62561"/>
              <a:gd name="adj2" fmla="val 16888"/>
              <a:gd name="adj3" fmla="val 16667"/>
            </a:avLst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再减去</a:t>
            </a:r>
            <a:r>
              <a:rPr lang="en-US" altLang="zh-CN"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人就是小丽和小宇之间的人数。</a:t>
            </a:r>
            <a:endParaRPr lang="zh-CN" altLang="en-US" sz="280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716283" y="4357990"/>
            <a:ext cx="5620645" cy="681991"/>
            <a:chOff x="2678" y="6346"/>
            <a:chExt cx="8853" cy="1076"/>
          </a:xfrm>
        </p:grpSpPr>
        <p:sp>
          <p:nvSpPr>
            <p:cNvPr id="30" name="Rectangle 15"/>
            <p:cNvSpPr/>
            <p:nvPr/>
          </p:nvSpPr>
          <p:spPr>
            <a:xfrm flipH="1">
              <a:off x="2678" y="6346"/>
              <a:ext cx="8853" cy="10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1">
                  <a:ln>
                    <a:noFill/>
                  </a:ln>
                  <a:solidFill>
                    <a:srgbClr val="0070C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答：小丽和小宇之间有</a:t>
              </a:r>
              <a:r>
                <a:rPr kumimoji="0" lang="en-US" altLang="zh-CN" sz="3200" b="1" i="0" u="none" strike="noStrike" kern="1200" cap="none" spc="0" normalizeH="0" baseline="0" noProof="1">
                  <a:ln>
                    <a:noFill/>
                  </a:ln>
                  <a:solidFill>
                    <a:srgbClr val="0070C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</a:t>
              </a:r>
              <a:r>
                <a:rPr kumimoji="0" lang="zh-CN" altLang="en-US" sz="3200" b="1" i="0" u="none" strike="noStrike" kern="1200" cap="none" spc="0" normalizeH="0" baseline="0" noProof="1">
                  <a:ln>
                    <a:noFill/>
                  </a:ln>
                  <a:solidFill>
                    <a:srgbClr val="0070C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人。</a:t>
              </a:r>
              <a:endPara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31" name="圆角矩形 11"/>
            <p:cNvSpPr/>
            <p:nvPr/>
          </p:nvSpPr>
          <p:spPr>
            <a:xfrm>
              <a:off x="9361" y="6563"/>
              <a:ext cx="763" cy="727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976620" y="4440555"/>
            <a:ext cx="4794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438083" y="3907790"/>
            <a:ext cx="3706813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5 - 1 = 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（人）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bldLvl="0" animBg="1"/>
      <p:bldP spid="22" grpId="0" bldLvl="0" animBg="1"/>
      <p:bldP spid="23" grpId="0"/>
      <p:bldP spid="28" grpId="0" bldLvl="0" animBg="1"/>
      <p:bldP spid="32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2949575" y="575310"/>
            <a:ext cx="5109845" cy="23628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094" h="3280">
                <a:moveTo>
                  <a:pt x="0" y="3201"/>
                </a:moveTo>
                <a:lnTo>
                  <a:pt x="4" y="3202"/>
                </a:lnTo>
                <a:cubicBezTo>
                  <a:pt x="32" y="3209"/>
                  <a:pt x="63" y="3209"/>
                  <a:pt x="96" y="3219"/>
                </a:cubicBezTo>
                <a:cubicBezTo>
                  <a:pt x="148" y="3235"/>
                  <a:pt x="160" y="3239"/>
                  <a:pt x="216" y="3259"/>
                </a:cubicBezTo>
                <a:cubicBezTo>
                  <a:pt x="230" y="3264"/>
                  <a:pt x="242" y="3270"/>
                  <a:pt x="255" y="3275"/>
                </a:cubicBezTo>
                <a:lnTo>
                  <a:pt x="266" y="3280"/>
                </a:lnTo>
                <a:lnTo>
                  <a:pt x="0" y="3280"/>
                </a:lnTo>
                <a:lnTo>
                  <a:pt x="0" y="3201"/>
                </a:lnTo>
                <a:close/>
                <a:moveTo>
                  <a:pt x="596" y="2260"/>
                </a:moveTo>
                <a:cubicBezTo>
                  <a:pt x="644" y="2268"/>
                  <a:pt x="716" y="2280"/>
                  <a:pt x="716" y="2280"/>
                </a:cubicBezTo>
                <a:cubicBezTo>
                  <a:pt x="716" y="2280"/>
                  <a:pt x="644" y="2272"/>
                  <a:pt x="596" y="2260"/>
                </a:cubicBezTo>
                <a:close/>
                <a:moveTo>
                  <a:pt x="0" y="1905"/>
                </a:moveTo>
                <a:lnTo>
                  <a:pt x="3" y="1908"/>
                </a:lnTo>
                <a:cubicBezTo>
                  <a:pt x="38" y="1951"/>
                  <a:pt x="54" y="1975"/>
                  <a:pt x="96" y="2020"/>
                </a:cubicBezTo>
                <a:cubicBezTo>
                  <a:pt x="140" y="2068"/>
                  <a:pt x="164" y="2104"/>
                  <a:pt x="216" y="2140"/>
                </a:cubicBezTo>
                <a:cubicBezTo>
                  <a:pt x="268" y="2176"/>
                  <a:pt x="304" y="2184"/>
                  <a:pt x="356" y="2200"/>
                </a:cubicBezTo>
                <a:cubicBezTo>
                  <a:pt x="408" y="2216"/>
                  <a:pt x="428" y="2208"/>
                  <a:pt x="476" y="2220"/>
                </a:cubicBezTo>
                <a:cubicBezTo>
                  <a:pt x="524" y="2232"/>
                  <a:pt x="548" y="2248"/>
                  <a:pt x="596" y="2260"/>
                </a:cubicBezTo>
                <a:cubicBezTo>
                  <a:pt x="548" y="2252"/>
                  <a:pt x="524" y="2244"/>
                  <a:pt x="476" y="2240"/>
                </a:cubicBezTo>
                <a:cubicBezTo>
                  <a:pt x="428" y="2236"/>
                  <a:pt x="404" y="2236"/>
                  <a:pt x="356" y="2240"/>
                </a:cubicBezTo>
                <a:cubicBezTo>
                  <a:pt x="308" y="2244"/>
                  <a:pt x="284" y="2240"/>
                  <a:pt x="236" y="2260"/>
                </a:cubicBezTo>
                <a:cubicBezTo>
                  <a:pt x="188" y="2280"/>
                  <a:pt x="160" y="2300"/>
                  <a:pt x="116" y="2340"/>
                </a:cubicBezTo>
                <a:cubicBezTo>
                  <a:pt x="72" y="2380"/>
                  <a:pt x="52" y="2412"/>
                  <a:pt x="16" y="2460"/>
                </a:cubicBezTo>
                <a:cubicBezTo>
                  <a:pt x="11" y="2466"/>
                  <a:pt x="7" y="2471"/>
                  <a:pt x="3" y="2477"/>
                </a:cubicBezTo>
                <a:lnTo>
                  <a:pt x="0" y="2480"/>
                </a:lnTo>
                <a:lnTo>
                  <a:pt x="0" y="1905"/>
                </a:lnTo>
                <a:close/>
                <a:moveTo>
                  <a:pt x="6695" y="0"/>
                </a:moveTo>
                <a:lnTo>
                  <a:pt x="7094" y="0"/>
                </a:lnTo>
                <a:lnTo>
                  <a:pt x="7094" y="3280"/>
                </a:lnTo>
                <a:lnTo>
                  <a:pt x="1826" y="3280"/>
                </a:lnTo>
                <a:lnTo>
                  <a:pt x="1818" y="3268"/>
                </a:lnTo>
                <a:cubicBezTo>
                  <a:pt x="1810" y="3254"/>
                  <a:pt x="1801" y="3239"/>
                  <a:pt x="1795" y="3219"/>
                </a:cubicBezTo>
                <a:cubicBezTo>
                  <a:pt x="1779" y="3167"/>
                  <a:pt x="1787" y="3131"/>
                  <a:pt x="1775" y="3079"/>
                </a:cubicBezTo>
                <a:cubicBezTo>
                  <a:pt x="1763" y="3027"/>
                  <a:pt x="1743" y="3007"/>
                  <a:pt x="1735" y="2959"/>
                </a:cubicBezTo>
                <a:cubicBezTo>
                  <a:pt x="1727" y="2911"/>
                  <a:pt x="1739" y="2887"/>
                  <a:pt x="1735" y="2840"/>
                </a:cubicBezTo>
                <a:cubicBezTo>
                  <a:pt x="1731" y="2792"/>
                  <a:pt x="1723" y="2768"/>
                  <a:pt x="1715" y="2720"/>
                </a:cubicBezTo>
                <a:cubicBezTo>
                  <a:pt x="1707" y="2672"/>
                  <a:pt x="1699" y="2648"/>
                  <a:pt x="1695" y="2600"/>
                </a:cubicBezTo>
                <a:cubicBezTo>
                  <a:pt x="1691" y="2552"/>
                  <a:pt x="1699" y="2528"/>
                  <a:pt x="1695" y="2480"/>
                </a:cubicBezTo>
                <a:cubicBezTo>
                  <a:pt x="1691" y="2432"/>
                  <a:pt x="1683" y="2408"/>
                  <a:pt x="1675" y="2360"/>
                </a:cubicBezTo>
                <a:cubicBezTo>
                  <a:pt x="1667" y="2312"/>
                  <a:pt x="1683" y="2264"/>
                  <a:pt x="1655" y="2240"/>
                </a:cubicBezTo>
                <a:cubicBezTo>
                  <a:pt x="1627" y="2216"/>
                  <a:pt x="1583" y="2240"/>
                  <a:pt x="1535" y="2240"/>
                </a:cubicBezTo>
                <a:cubicBezTo>
                  <a:pt x="1487" y="2240"/>
                  <a:pt x="1463" y="2244"/>
                  <a:pt x="1415" y="2240"/>
                </a:cubicBezTo>
                <a:cubicBezTo>
                  <a:pt x="1367" y="2236"/>
                  <a:pt x="1347" y="2224"/>
                  <a:pt x="1295" y="2220"/>
                </a:cubicBezTo>
                <a:cubicBezTo>
                  <a:pt x="1243" y="2216"/>
                  <a:pt x="1207" y="2220"/>
                  <a:pt x="1155" y="2220"/>
                </a:cubicBezTo>
                <a:cubicBezTo>
                  <a:pt x="1103" y="2220"/>
                  <a:pt x="1091" y="2220"/>
                  <a:pt x="1035" y="2220"/>
                </a:cubicBezTo>
                <a:cubicBezTo>
                  <a:pt x="979" y="2220"/>
                  <a:pt x="915" y="2248"/>
                  <a:pt x="876" y="2220"/>
                </a:cubicBezTo>
                <a:cubicBezTo>
                  <a:pt x="836" y="2192"/>
                  <a:pt x="844" y="2132"/>
                  <a:pt x="836" y="2080"/>
                </a:cubicBezTo>
                <a:cubicBezTo>
                  <a:pt x="828" y="2028"/>
                  <a:pt x="820" y="2012"/>
                  <a:pt x="836" y="1960"/>
                </a:cubicBezTo>
                <a:cubicBezTo>
                  <a:pt x="852" y="1908"/>
                  <a:pt x="868" y="1868"/>
                  <a:pt x="915" y="1820"/>
                </a:cubicBezTo>
                <a:cubicBezTo>
                  <a:pt x="963" y="1772"/>
                  <a:pt x="1011" y="1768"/>
                  <a:pt x="1075" y="1720"/>
                </a:cubicBezTo>
                <a:cubicBezTo>
                  <a:pt x="1139" y="1672"/>
                  <a:pt x="1191" y="1632"/>
                  <a:pt x="1235" y="1580"/>
                </a:cubicBezTo>
                <a:cubicBezTo>
                  <a:pt x="1279" y="1528"/>
                  <a:pt x="1255" y="1508"/>
                  <a:pt x="1295" y="1460"/>
                </a:cubicBezTo>
                <a:cubicBezTo>
                  <a:pt x="1335" y="1412"/>
                  <a:pt x="1383" y="1384"/>
                  <a:pt x="1435" y="1340"/>
                </a:cubicBezTo>
                <a:cubicBezTo>
                  <a:pt x="1487" y="1296"/>
                  <a:pt x="1507" y="1284"/>
                  <a:pt x="1555" y="1240"/>
                </a:cubicBezTo>
                <a:cubicBezTo>
                  <a:pt x="1603" y="1196"/>
                  <a:pt x="1643" y="1168"/>
                  <a:pt x="1675" y="1120"/>
                </a:cubicBezTo>
                <a:cubicBezTo>
                  <a:pt x="1707" y="1072"/>
                  <a:pt x="1703" y="1048"/>
                  <a:pt x="1715" y="1000"/>
                </a:cubicBezTo>
                <a:cubicBezTo>
                  <a:pt x="1727" y="952"/>
                  <a:pt x="1739" y="928"/>
                  <a:pt x="1735" y="880"/>
                </a:cubicBezTo>
                <a:cubicBezTo>
                  <a:pt x="1731" y="832"/>
                  <a:pt x="1699" y="808"/>
                  <a:pt x="1695" y="760"/>
                </a:cubicBezTo>
                <a:cubicBezTo>
                  <a:pt x="1691" y="712"/>
                  <a:pt x="1687" y="664"/>
                  <a:pt x="1715" y="640"/>
                </a:cubicBezTo>
                <a:cubicBezTo>
                  <a:pt x="1743" y="616"/>
                  <a:pt x="1787" y="640"/>
                  <a:pt x="1835" y="640"/>
                </a:cubicBezTo>
                <a:cubicBezTo>
                  <a:pt x="1883" y="640"/>
                  <a:pt x="1907" y="640"/>
                  <a:pt x="1955" y="640"/>
                </a:cubicBezTo>
                <a:cubicBezTo>
                  <a:pt x="2003" y="640"/>
                  <a:pt x="2027" y="640"/>
                  <a:pt x="2075" y="640"/>
                </a:cubicBezTo>
                <a:cubicBezTo>
                  <a:pt x="2123" y="640"/>
                  <a:pt x="2147" y="636"/>
                  <a:pt x="2195" y="640"/>
                </a:cubicBezTo>
                <a:cubicBezTo>
                  <a:pt x="2243" y="644"/>
                  <a:pt x="2267" y="644"/>
                  <a:pt x="2315" y="660"/>
                </a:cubicBezTo>
                <a:cubicBezTo>
                  <a:pt x="2363" y="676"/>
                  <a:pt x="2387" y="712"/>
                  <a:pt x="2435" y="720"/>
                </a:cubicBezTo>
                <a:cubicBezTo>
                  <a:pt x="2483" y="728"/>
                  <a:pt x="2507" y="704"/>
                  <a:pt x="2555" y="700"/>
                </a:cubicBezTo>
                <a:cubicBezTo>
                  <a:pt x="2603" y="696"/>
                  <a:pt x="2627" y="704"/>
                  <a:pt x="2675" y="700"/>
                </a:cubicBezTo>
                <a:cubicBezTo>
                  <a:pt x="2723" y="696"/>
                  <a:pt x="2747" y="696"/>
                  <a:pt x="2795" y="680"/>
                </a:cubicBezTo>
                <a:cubicBezTo>
                  <a:pt x="2843" y="664"/>
                  <a:pt x="2867" y="648"/>
                  <a:pt x="2915" y="620"/>
                </a:cubicBezTo>
                <a:cubicBezTo>
                  <a:pt x="2963" y="592"/>
                  <a:pt x="2987" y="568"/>
                  <a:pt x="3035" y="540"/>
                </a:cubicBezTo>
                <a:cubicBezTo>
                  <a:pt x="3083" y="512"/>
                  <a:pt x="3107" y="508"/>
                  <a:pt x="3155" y="480"/>
                </a:cubicBezTo>
                <a:cubicBezTo>
                  <a:pt x="3203" y="452"/>
                  <a:pt x="3227" y="420"/>
                  <a:pt x="3275" y="400"/>
                </a:cubicBezTo>
                <a:cubicBezTo>
                  <a:pt x="3323" y="380"/>
                  <a:pt x="3347" y="384"/>
                  <a:pt x="3395" y="380"/>
                </a:cubicBezTo>
                <a:cubicBezTo>
                  <a:pt x="3443" y="376"/>
                  <a:pt x="3467" y="380"/>
                  <a:pt x="3515" y="380"/>
                </a:cubicBezTo>
                <a:cubicBezTo>
                  <a:pt x="3563" y="380"/>
                  <a:pt x="3583" y="380"/>
                  <a:pt x="3635" y="380"/>
                </a:cubicBezTo>
                <a:cubicBezTo>
                  <a:pt x="3687" y="380"/>
                  <a:pt x="3715" y="380"/>
                  <a:pt x="3775" y="380"/>
                </a:cubicBezTo>
                <a:cubicBezTo>
                  <a:pt x="3835" y="380"/>
                  <a:pt x="3879" y="380"/>
                  <a:pt x="3935" y="380"/>
                </a:cubicBezTo>
                <a:cubicBezTo>
                  <a:pt x="3991" y="380"/>
                  <a:pt x="4007" y="380"/>
                  <a:pt x="4055" y="380"/>
                </a:cubicBezTo>
                <a:cubicBezTo>
                  <a:pt x="4103" y="380"/>
                  <a:pt x="4123" y="380"/>
                  <a:pt x="4175" y="380"/>
                </a:cubicBezTo>
                <a:cubicBezTo>
                  <a:pt x="4227" y="380"/>
                  <a:pt x="4263" y="376"/>
                  <a:pt x="4315" y="380"/>
                </a:cubicBezTo>
                <a:cubicBezTo>
                  <a:pt x="4367" y="384"/>
                  <a:pt x="4387" y="372"/>
                  <a:pt x="4435" y="400"/>
                </a:cubicBezTo>
                <a:cubicBezTo>
                  <a:pt x="4483" y="428"/>
                  <a:pt x="4511" y="472"/>
                  <a:pt x="4555" y="520"/>
                </a:cubicBezTo>
                <a:cubicBezTo>
                  <a:pt x="4599" y="568"/>
                  <a:pt x="4619" y="592"/>
                  <a:pt x="4655" y="640"/>
                </a:cubicBezTo>
                <a:cubicBezTo>
                  <a:pt x="4691" y="688"/>
                  <a:pt x="4695" y="720"/>
                  <a:pt x="4735" y="760"/>
                </a:cubicBezTo>
                <a:cubicBezTo>
                  <a:pt x="4775" y="800"/>
                  <a:pt x="4811" y="800"/>
                  <a:pt x="4855" y="840"/>
                </a:cubicBezTo>
                <a:cubicBezTo>
                  <a:pt x="4899" y="880"/>
                  <a:pt x="4915" y="912"/>
                  <a:pt x="4955" y="960"/>
                </a:cubicBezTo>
                <a:cubicBezTo>
                  <a:pt x="4995" y="1008"/>
                  <a:pt x="5027" y="1032"/>
                  <a:pt x="5055" y="1080"/>
                </a:cubicBezTo>
                <a:cubicBezTo>
                  <a:pt x="5083" y="1128"/>
                  <a:pt x="5063" y="1156"/>
                  <a:pt x="5095" y="1200"/>
                </a:cubicBezTo>
                <a:cubicBezTo>
                  <a:pt x="5127" y="1244"/>
                  <a:pt x="5167" y="1280"/>
                  <a:pt x="5215" y="1300"/>
                </a:cubicBezTo>
                <a:cubicBezTo>
                  <a:pt x="5263" y="1320"/>
                  <a:pt x="5287" y="1300"/>
                  <a:pt x="5335" y="1300"/>
                </a:cubicBezTo>
                <a:cubicBezTo>
                  <a:pt x="5383" y="1300"/>
                  <a:pt x="5407" y="1296"/>
                  <a:pt x="5455" y="1300"/>
                </a:cubicBezTo>
                <a:cubicBezTo>
                  <a:pt x="5503" y="1304"/>
                  <a:pt x="5527" y="1312"/>
                  <a:pt x="5575" y="1320"/>
                </a:cubicBezTo>
                <a:cubicBezTo>
                  <a:pt x="5623" y="1328"/>
                  <a:pt x="5643" y="1336"/>
                  <a:pt x="5695" y="1340"/>
                </a:cubicBezTo>
                <a:cubicBezTo>
                  <a:pt x="5747" y="1344"/>
                  <a:pt x="5783" y="1336"/>
                  <a:pt x="5835" y="1340"/>
                </a:cubicBezTo>
                <a:cubicBezTo>
                  <a:pt x="5887" y="1344"/>
                  <a:pt x="5907" y="1356"/>
                  <a:pt x="5955" y="1360"/>
                </a:cubicBezTo>
                <a:cubicBezTo>
                  <a:pt x="6003" y="1364"/>
                  <a:pt x="6027" y="1360"/>
                  <a:pt x="6075" y="1360"/>
                </a:cubicBezTo>
                <a:cubicBezTo>
                  <a:pt x="6123" y="1360"/>
                  <a:pt x="6147" y="1368"/>
                  <a:pt x="6195" y="1360"/>
                </a:cubicBezTo>
                <a:cubicBezTo>
                  <a:pt x="6243" y="1352"/>
                  <a:pt x="6267" y="1336"/>
                  <a:pt x="6315" y="1320"/>
                </a:cubicBezTo>
                <a:cubicBezTo>
                  <a:pt x="6363" y="1304"/>
                  <a:pt x="6387" y="1292"/>
                  <a:pt x="6435" y="1280"/>
                </a:cubicBezTo>
                <a:cubicBezTo>
                  <a:pt x="6483" y="1268"/>
                  <a:pt x="6515" y="1288"/>
                  <a:pt x="6555" y="1260"/>
                </a:cubicBezTo>
                <a:cubicBezTo>
                  <a:pt x="6595" y="1232"/>
                  <a:pt x="6611" y="1188"/>
                  <a:pt x="6635" y="1140"/>
                </a:cubicBezTo>
                <a:cubicBezTo>
                  <a:pt x="6659" y="1092"/>
                  <a:pt x="6663" y="1072"/>
                  <a:pt x="6675" y="1020"/>
                </a:cubicBezTo>
                <a:cubicBezTo>
                  <a:pt x="6687" y="968"/>
                  <a:pt x="6687" y="932"/>
                  <a:pt x="6695" y="880"/>
                </a:cubicBezTo>
                <a:cubicBezTo>
                  <a:pt x="6703" y="828"/>
                  <a:pt x="6711" y="808"/>
                  <a:pt x="6715" y="760"/>
                </a:cubicBezTo>
                <a:cubicBezTo>
                  <a:pt x="6719" y="712"/>
                  <a:pt x="6715" y="692"/>
                  <a:pt x="6715" y="640"/>
                </a:cubicBezTo>
                <a:cubicBezTo>
                  <a:pt x="6715" y="588"/>
                  <a:pt x="6715" y="552"/>
                  <a:pt x="6715" y="500"/>
                </a:cubicBezTo>
                <a:cubicBezTo>
                  <a:pt x="6715" y="448"/>
                  <a:pt x="6715" y="428"/>
                  <a:pt x="6715" y="380"/>
                </a:cubicBezTo>
                <a:cubicBezTo>
                  <a:pt x="6715" y="332"/>
                  <a:pt x="6715" y="308"/>
                  <a:pt x="6715" y="260"/>
                </a:cubicBezTo>
                <a:cubicBezTo>
                  <a:pt x="6715" y="212"/>
                  <a:pt x="6719" y="192"/>
                  <a:pt x="6715" y="140"/>
                </a:cubicBezTo>
                <a:cubicBezTo>
                  <a:pt x="6712" y="94"/>
                  <a:pt x="6705" y="61"/>
                  <a:pt x="6698" y="19"/>
                </a:cubicBezTo>
                <a:lnTo>
                  <a:pt x="6695" y="0"/>
                </a:lnTo>
                <a:close/>
              </a:path>
            </a:pathLst>
          </a:custGeom>
        </p:spPr>
      </p:pic>
      <p:sp>
        <p:nvSpPr>
          <p:cNvPr id="7172" name="Rectangle 16"/>
          <p:cNvSpPr/>
          <p:nvPr/>
        </p:nvSpPr>
        <p:spPr>
          <a:xfrm>
            <a:off x="650875" y="1952625"/>
            <a:ext cx="251841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东东</a:t>
            </a:r>
            <a:r>
              <a:rPr kumimoji="0" lang="zh-CN" altLang="en-US" sz="3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kumimoji="0" lang="zh-CN" altLang="en-US" sz="3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玲玲</a:t>
            </a: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之间有几人？ </a:t>
            </a: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64" name="文本框 3"/>
          <p:cNvSpPr txBox="1"/>
          <p:nvPr/>
        </p:nvSpPr>
        <p:spPr>
          <a:xfrm>
            <a:off x="2989898" y="210185"/>
            <a:ext cx="316357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79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  做一做）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27325" y="575310"/>
            <a:ext cx="5332095" cy="1212850"/>
            <a:chOff x="2640" y="1291"/>
            <a:chExt cx="8397" cy="1910"/>
          </a:xfrm>
        </p:grpSpPr>
        <p:sp>
          <p:nvSpPr>
            <p:cNvPr id="5" name="圆角矩形标注 4"/>
            <p:cNvSpPr/>
            <p:nvPr/>
          </p:nvSpPr>
          <p:spPr>
            <a:xfrm>
              <a:off x="2640" y="2298"/>
              <a:ext cx="2240" cy="903"/>
            </a:xfrm>
            <a:prstGeom prst="wedgeRoundRectCallout">
              <a:avLst>
                <a:gd name="adj1" fmla="val 65669"/>
                <a:gd name="adj2" fmla="val 53543"/>
                <a:gd name="adj3" fmla="val 16667"/>
              </a:avLst>
            </a:prstGeom>
            <a:solidFill>
              <a:schemeClr val="bg1"/>
            </a:solidFill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我排第</a:t>
              </a:r>
              <a:r>
                <a:rPr lang="en-US" altLang="zh-CN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8</a:t>
              </a:r>
              <a:r>
                <a:rPr lang="zh-CN" altLang="en-US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2400">
                <a:solidFill>
                  <a:srgbClr val="2184C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6" name="圆角矩形标注 5"/>
            <p:cNvSpPr/>
            <p:nvPr/>
          </p:nvSpPr>
          <p:spPr>
            <a:xfrm>
              <a:off x="8400" y="1291"/>
              <a:ext cx="2637" cy="1367"/>
            </a:xfrm>
            <a:prstGeom prst="wedgeRoundRectCallout">
              <a:avLst>
                <a:gd name="adj1" fmla="val -60921"/>
                <a:gd name="adj2" fmla="val 29517"/>
                <a:gd name="adj3" fmla="val 16667"/>
              </a:avLst>
            </a:prstGeom>
            <a:solidFill>
              <a:schemeClr val="bg1"/>
            </a:solidFill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en-US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我排第</a:t>
              </a:r>
              <a:r>
                <a:rPr lang="en-US" altLang="zh-CN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</a:t>
              </a:r>
              <a:r>
                <a:rPr lang="zh-CN" altLang="en-US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</a:t>
              </a:r>
              <a:endParaRPr lang="zh-CN" altLang="en-US" sz="2400">
                <a:solidFill>
                  <a:srgbClr val="2184C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algn="l"/>
              <a:r>
                <a:rPr lang="zh-CN" altLang="en-US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该我滑了。</a:t>
              </a:r>
              <a:endParaRPr lang="zh-CN" altLang="en-US" sz="2400">
                <a:solidFill>
                  <a:srgbClr val="2184C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034540" y="4387850"/>
            <a:ext cx="51384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答：东东和玲玲之间有</a:t>
            </a:r>
            <a:r>
              <a:rPr lang="en-US" altLang="zh-CN" sz="320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320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人。 </a:t>
            </a:r>
            <a:endParaRPr lang="zh-CN" altLang="en-US" sz="3200" b="1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278" name="Oval 56"/>
          <p:cNvSpPr/>
          <p:nvPr/>
        </p:nvSpPr>
        <p:spPr>
          <a:xfrm>
            <a:off x="2352675" y="3180080"/>
            <a:ext cx="447675" cy="42862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sz="3200" dirty="0">
              <a:solidFill>
                <a:srgbClr val="99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9" name="Oval 57"/>
          <p:cNvSpPr/>
          <p:nvPr/>
        </p:nvSpPr>
        <p:spPr>
          <a:xfrm>
            <a:off x="2784475" y="3180080"/>
            <a:ext cx="447675" cy="42862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sz="3200" dirty="0">
              <a:solidFill>
                <a:srgbClr val="99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0" name="Oval 58"/>
          <p:cNvSpPr/>
          <p:nvPr/>
        </p:nvSpPr>
        <p:spPr>
          <a:xfrm>
            <a:off x="3216275" y="3180080"/>
            <a:ext cx="449263" cy="42862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sz="3200" dirty="0">
              <a:solidFill>
                <a:srgbClr val="99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1" name="Oval 59"/>
          <p:cNvSpPr/>
          <p:nvPr/>
        </p:nvSpPr>
        <p:spPr>
          <a:xfrm>
            <a:off x="3648075" y="3180080"/>
            <a:ext cx="449263" cy="42862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sz="3200" dirty="0">
              <a:solidFill>
                <a:srgbClr val="99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Oval 60"/>
          <p:cNvSpPr/>
          <p:nvPr/>
        </p:nvSpPr>
        <p:spPr>
          <a:xfrm>
            <a:off x="4079875" y="3180080"/>
            <a:ext cx="449263" cy="42862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sz="3200" dirty="0">
              <a:solidFill>
                <a:srgbClr val="99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3" name="Text Box 61"/>
          <p:cNvSpPr txBox="1"/>
          <p:nvPr/>
        </p:nvSpPr>
        <p:spPr>
          <a:xfrm>
            <a:off x="2120900" y="3681730"/>
            <a:ext cx="8731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284" name="Text Box 62"/>
          <p:cNvSpPr txBox="1"/>
          <p:nvPr/>
        </p:nvSpPr>
        <p:spPr>
          <a:xfrm>
            <a:off x="3848100" y="3680143"/>
            <a:ext cx="863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1285" name="组合 11284"/>
          <p:cNvGrpSpPr/>
          <p:nvPr/>
        </p:nvGrpSpPr>
        <p:grpSpPr>
          <a:xfrm>
            <a:off x="2384425" y="3094355"/>
            <a:ext cx="406400" cy="571500"/>
            <a:chOff x="0" y="0"/>
            <a:chExt cx="206" cy="301"/>
          </a:xfrm>
        </p:grpSpPr>
        <p:sp>
          <p:nvSpPr>
            <p:cNvPr id="20489" name="Line 63"/>
            <p:cNvSpPr/>
            <p:nvPr/>
          </p:nvSpPr>
          <p:spPr>
            <a:xfrm>
              <a:off x="0" y="3"/>
              <a:ext cx="206" cy="294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490" name="Line 64"/>
            <p:cNvSpPr/>
            <p:nvPr/>
          </p:nvSpPr>
          <p:spPr>
            <a:xfrm flipH="1">
              <a:off x="6" y="0"/>
              <a:ext cx="195" cy="30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1289" name="组合 11288"/>
          <p:cNvGrpSpPr/>
          <p:nvPr/>
        </p:nvGrpSpPr>
        <p:grpSpPr>
          <a:xfrm>
            <a:off x="4098925" y="3094355"/>
            <a:ext cx="406400" cy="571500"/>
            <a:chOff x="0" y="0"/>
            <a:chExt cx="206" cy="301"/>
          </a:xfrm>
        </p:grpSpPr>
        <p:sp>
          <p:nvSpPr>
            <p:cNvPr id="20492" name="Line 63"/>
            <p:cNvSpPr/>
            <p:nvPr/>
          </p:nvSpPr>
          <p:spPr>
            <a:xfrm>
              <a:off x="0" y="3"/>
              <a:ext cx="206" cy="294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493" name="Line 64"/>
            <p:cNvSpPr/>
            <p:nvPr/>
          </p:nvSpPr>
          <p:spPr>
            <a:xfrm flipH="1">
              <a:off x="6" y="0"/>
              <a:ext cx="195" cy="30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278" grpId="0" bldLvl="0" animBg="1"/>
      <p:bldP spid="11279" grpId="0" bldLvl="0" animBg="1"/>
      <p:bldP spid="11280" grpId="0" bldLvl="0" animBg="1"/>
      <p:bldP spid="11281" grpId="0" bldLvl="0" animBg="1"/>
      <p:bldP spid="11282" grpId="0" bldLvl="0" animBg="1"/>
      <p:bldP spid="11283" grpId="0"/>
      <p:bldP spid="1128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 232"/>
          <p:cNvSpPr/>
          <p:nvPr/>
        </p:nvSpPr>
        <p:spPr>
          <a:xfrm flipH="1">
            <a:off x="3578225" y="628650"/>
            <a:ext cx="3653155" cy="1487805"/>
          </a:xfrm>
          <a:prstGeom prst="wedgeRoundRectCallout">
            <a:avLst>
              <a:gd name="adj1" fmla="val -60765"/>
              <a:gd name="adj2" fmla="val -8236"/>
              <a:gd name="adj3" fmla="val 16667"/>
            </a:avLst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今天有雨，原定今天开的运动会推迟</a:t>
            </a:r>
            <a:r>
              <a:rPr lang="en-US" altLang="zh-CN" sz="3200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3200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天再开。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1506" name="文本框 4"/>
          <p:cNvSpPr txBox="1"/>
          <p:nvPr/>
        </p:nvSpPr>
        <p:spPr>
          <a:xfrm>
            <a:off x="663575" y="2505075"/>
            <a:ext cx="6877050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推迟后，运动会星期几开？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21507" name="组合 14"/>
          <p:cNvGrpSpPr/>
          <p:nvPr/>
        </p:nvGrpSpPr>
        <p:grpSpPr>
          <a:xfrm>
            <a:off x="815975" y="931863"/>
            <a:ext cx="1639888" cy="1308100"/>
            <a:chOff x="1273" y="2125"/>
            <a:chExt cx="2582" cy="2059"/>
          </a:xfrm>
        </p:grpSpPr>
        <p:grpSp>
          <p:nvGrpSpPr>
            <p:cNvPr id="21508" name="组合 11"/>
            <p:cNvGrpSpPr/>
            <p:nvPr/>
          </p:nvGrpSpPr>
          <p:grpSpPr>
            <a:xfrm>
              <a:off x="1273" y="2125"/>
              <a:ext cx="2582" cy="2059"/>
              <a:chOff x="10965" y="1156"/>
              <a:chExt cx="2402" cy="1954"/>
            </a:xfrm>
          </p:grpSpPr>
          <p:sp>
            <p:nvSpPr>
              <p:cNvPr id="2" name="圆角矩形 1"/>
              <p:cNvSpPr/>
              <p:nvPr/>
            </p:nvSpPr>
            <p:spPr>
              <a:xfrm>
                <a:off x="10965" y="1310"/>
                <a:ext cx="2402" cy="1800"/>
              </a:xfrm>
              <a:prstGeom prst="roundRect">
                <a:avLst>
                  <a:gd name="adj" fmla="val 10000"/>
                </a:avLst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11197" y="1726"/>
                <a:ext cx="1939" cy="12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11197" y="2163"/>
                <a:ext cx="193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矩形 7"/>
              <p:cNvSpPr/>
              <p:nvPr/>
            </p:nvSpPr>
            <p:spPr>
              <a:xfrm>
                <a:off x="11535" y="1156"/>
                <a:ext cx="113" cy="31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2635" y="1156"/>
                <a:ext cx="113" cy="31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21514" name="文本框 9"/>
            <p:cNvSpPr txBox="1"/>
            <p:nvPr/>
          </p:nvSpPr>
          <p:spPr>
            <a:xfrm>
              <a:off x="1597" y="2708"/>
              <a:ext cx="1935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en-US" altLang="zh-CN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11</a:t>
              </a:r>
              <a:r>
                <a:rPr lang="zh-CN" altLang="en-US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月  </a:t>
              </a:r>
              <a:r>
                <a:rPr lang="en-US" altLang="zh-CN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7</a:t>
              </a:r>
              <a:r>
                <a:rPr lang="zh-CN" altLang="en-US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日</a:t>
              </a:r>
              <a:endPara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21515" name="文本框 10"/>
            <p:cNvSpPr txBox="1"/>
            <p:nvPr/>
          </p:nvSpPr>
          <p:spPr>
            <a:xfrm>
              <a:off x="1580" y="3213"/>
              <a:ext cx="211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sym typeface="宋体" panose="02010600030101010101" pitchFamily="2" charset="-122"/>
                </a:rPr>
                <a:t>星期一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33575" y="4019550"/>
            <a:ext cx="4691063" cy="682625"/>
            <a:chOff x="3505" y="6333"/>
            <a:chExt cx="7389" cy="1077"/>
          </a:xfrm>
        </p:grpSpPr>
        <p:sp>
          <p:nvSpPr>
            <p:cNvPr id="26" name="Rectangle 15"/>
            <p:cNvSpPr/>
            <p:nvPr/>
          </p:nvSpPr>
          <p:spPr>
            <a:xfrm flipH="1">
              <a:off x="3505" y="6333"/>
              <a:ext cx="7389" cy="10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1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答：运动会星期      开。</a:t>
              </a:r>
              <a:endPara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21518" name="圆角矩形 11"/>
            <p:cNvSpPr/>
            <p:nvPr/>
          </p:nvSpPr>
          <p:spPr>
            <a:xfrm>
              <a:off x="8409" y="6563"/>
              <a:ext cx="763" cy="727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984750" y="4105275"/>
            <a:ext cx="4794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四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5975" y="3316605"/>
            <a:ext cx="81502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星期一  星期二  星期三  星期四  星期五</a:t>
            </a:r>
            <a:endParaRPr lang="zh-CN" altLang="en-US" sz="32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074738" y="3286125"/>
            <a:ext cx="1066800" cy="6096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" name="直接连接符 31"/>
          <p:cNvCxnSpPr/>
          <p:nvPr/>
        </p:nvCxnSpPr>
        <p:spPr>
          <a:xfrm>
            <a:off x="2631758" y="3316288"/>
            <a:ext cx="1066800" cy="6096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" name="直接连接符 32"/>
          <p:cNvCxnSpPr/>
          <p:nvPr/>
        </p:nvCxnSpPr>
        <p:spPr>
          <a:xfrm>
            <a:off x="4188778" y="3286125"/>
            <a:ext cx="1066800" cy="6096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椭圆 33"/>
          <p:cNvSpPr/>
          <p:nvPr/>
        </p:nvSpPr>
        <p:spPr>
          <a:xfrm>
            <a:off x="5755958" y="3362325"/>
            <a:ext cx="1371600" cy="5334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en-US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577908" y="1583055"/>
            <a:ext cx="1539875" cy="5334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en-US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27" name="文本框 13"/>
          <p:cNvSpPr txBox="1"/>
          <p:nvPr/>
        </p:nvSpPr>
        <p:spPr>
          <a:xfrm>
            <a:off x="3509963" y="198438"/>
            <a:ext cx="29768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（教材第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80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页 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5" name="图片 14" descr="老师8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7315200" y="1048385"/>
            <a:ext cx="1577340" cy="18268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4" grpId="0" bldLvl="0" animBg="1"/>
      <p:bldP spid="3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 232"/>
          <p:cNvSpPr/>
          <p:nvPr/>
        </p:nvSpPr>
        <p:spPr>
          <a:xfrm>
            <a:off x="4495800" y="1124585"/>
            <a:ext cx="3067685" cy="1319530"/>
          </a:xfrm>
          <a:prstGeom prst="wedgeRoundRectCallout">
            <a:avLst>
              <a:gd name="adj1" fmla="val 60411"/>
              <a:gd name="adj2" fmla="val 29970"/>
              <a:gd name="adj3" fmla="val 16667"/>
            </a:avLst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 b="1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有什么要注意的吗？</a:t>
            </a:r>
            <a:endParaRPr lang="zh-CN" altLang="en-US" sz="3200" b="1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pic>
        <p:nvPicPr>
          <p:cNvPr id="9" name="图片 8" descr="男02 2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843520" y="1327150"/>
            <a:ext cx="1154430" cy="1744345"/>
          </a:xfrm>
          <a:prstGeom prst="rect">
            <a:avLst/>
          </a:prstGeom>
        </p:spPr>
      </p:pic>
      <p:pic>
        <p:nvPicPr>
          <p:cNvPr id="10" name="图片 9" descr="女044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52400" y="2419985"/>
            <a:ext cx="1191260" cy="1477010"/>
          </a:xfrm>
          <a:prstGeom prst="rect">
            <a:avLst/>
          </a:prstGeom>
        </p:spPr>
      </p:pic>
      <p:sp>
        <p:nvSpPr>
          <p:cNvPr id="28" name=" 232"/>
          <p:cNvSpPr/>
          <p:nvPr/>
        </p:nvSpPr>
        <p:spPr>
          <a:xfrm flipH="1">
            <a:off x="1676400" y="2331720"/>
            <a:ext cx="2583180" cy="1186180"/>
          </a:xfrm>
          <a:prstGeom prst="wedgeRoundRectCallout">
            <a:avLst>
              <a:gd name="adj1" fmla="val 62561"/>
              <a:gd name="adj2" fmla="val 16888"/>
              <a:gd name="adj3" fmla="val 16667"/>
            </a:avLst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之间</a:t>
            </a:r>
            <a:r>
              <a:rPr lang="en-US"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不包括两边的人。</a:t>
            </a:r>
            <a:endParaRPr lang="zh-CN" altLang="en-US" sz="2800" b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老师8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1031" y="3931285"/>
            <a:ext cx="967706" cy="1120775"/>
          </a:xfrm>
          <a:prstGeom prst="rect">
            <a:avLst/>
          </a:prstGeom>
        </p:spPr>
      </p:pic>
      <p:sp>
        <p:nvSpPr>
          <p:cNvPr id="21" name=" 232"/>
          <p:cNvSpPr/>
          <p:nvPr/>
        </p:nvSpPr>
        <p:spPr>
          <a:xfrm flipH="1">
            <a:off x="312420" y="1026160"/>
            <a:ext cx="8515350" cy="2607310"/>
          </a:xfrm>
          <a:prstGeom prst="wedgeRoundRectCallout">
            <a:avLst>
              <a:gd name="adj1" fmla="val 40656"/>
              <a:gd name="adj2" fmla="val 60992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求两个数之间有几个数，可以用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数数法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；也可以用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画图法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；还可以用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计算法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，用大数减去小数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再减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43635" y="2495550"/>
            <a:ext cx="68954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4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解决问题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3157538" y="1616710"/>
            <a:ext cx="38595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11～20各数的认识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172335" y="16109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文本框 3"/>
          <p:cNvSpPr txBox="1"/>
          <p:nvPr/>
        </p:nvSpPr>
        <p:spPr>
          <a:xfrm>
            <a:off x="3478213" y="76200"/>
            <a:ext cx="26974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79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2245360" y="3958590"/>
            <a:ext cx="46742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小朋友们去动物园参观。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89915" y="725805"/>
            <a:ext cx="8224520" cy="3012440"/>
            <a:chOff x="929" y="1143"/>
            <a:chExt cx="12952" cy="47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929" y="1143"/>
              <a:ext cx="12953" cy="474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953" h="4745">
                  <a:moveTo>
                    <a:pt x="1279" y="0"/>
                  </a:moveTo>
                  <a:lnTo>
                    <a:pt x="12953" y="0"/>
                  </a:lnTo>
                  <a:lnTo>
                    <a:pt x="12953" y="4745"/>
                  </a:lnTo>
                  <a:lnTo>
                    <a:pt x="0" y="4745"/>
                  </a:lnTo>
                  <a:lnTo>
                    <a:pt x="0" y="689"/>
                  </a:lnTo>
                  <a:lnTo>
                    <a:pt x="1279" y="689"/>
                  </a:lnTo>
                  <a:lnTo>
                    <a:pt x="1279" y="0"/>
                  </a:lnTo>
                  <a:close/>
                </a:path>
              </a:pathLst>
            </a:custGeom>
          </p:spPr>
        </p:pic>
        <p:sp>
          <p:nvSpPr>
            <p:cNvPr id="5" name="圆角矩形标注 4"/>
            <p:cNvSpPr/>
            <p:nvPr/>
          </p:nvSpPr>
          <p:spPr>
            <a:xfrm>
              <a:off x="4757" y="1143"/>
              <a:ext cx="2808" cy="903"/>
            </a:xfrm>
            <a:prstGeom prst="wedgeRoundRectCallout">
              <a:avLst>
                <a:gd name="adj1" fmla="val -36645"/>
                <a:gd name="adj2" fmla="val 88759"/>
                <a:gd name="adj3" fmla="val 16667"/>
              </a:avLst>
            </a:prstGeom>
            <a:solidFill>
              <a:schemeClr val="bg1"/>
            </a:solidFill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我排第</a:t>
              </a:r>
              <a:r>
                <a:rPr lang="en-US" altLang="zh-CN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10</a:t>
              </a:r>
              <a:r>
                <a:rPr lang="zh-CN" altLang="en-US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2400">
                <a:solidFill>
                  <a:srgbClr val="2184C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6" name="圆角矩形标注 5"/>
            <p:cNvSpPr/>
            <p:nvPr/>
          </p:nvSpPr>
          <p:spPr>
            <a:xfrm>
              <a:off x="10864" y="1835"/>
              <a:ext cx="2808" cy="903"/>
            </a:xfrm>
            <a:prstGeom prst="wedgeRoundRectCallout">
              <a:avLst>
                <a:gd name="adj1" fmla="val -50676"/>
                <a:gd name="adj2" fmla="val -11794"/>
                <a:gd name="adj3" fmla="val 16667"/>
              </a:avLst>
            </a:prstGeom>
            <a:solidFill>
              <a:schemeClr val="bg1"/>
            </a:solidFill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我排第</a:t>
              </a:r>
              <a:r>
                <a:rPr lang="en-US" altLang="zh-CN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15</a:t>
              </a:r>
              <a:r>
                <a:rPr lang="zh-CN" altLang="en-US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2400">
                <a:solidFill>
                  <a:srgbClr val="2184C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 232"/>
          <p:cNvSpPr/>
          <p:nvPr/>
        </p:nvSpPr>
        <p:spPr>
          <a:xfrm flipH="1">
            <a:off x="3798570" y="3870325"/>
            <a:ext cx="4056380" cy="919480"/>
          </a:xfrm>
          <a:prstGeom prst="wedgeRoundRectCallout">
            <a:avLst>
              <a:gd name="adj1" fmla="val -61197"/>
              <a:gd name="adj2" fmla="val 9274"/>
              <a:gd name="adj3" fmla="val 16667"/>
            </a:avLst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根据这幅图，你可以提出什么数学问题呢？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1272" name="文本框 3"/>
          <p:cNvSpPr txBox="1"/>
          <p:nvPr/>
        </p:nvSpPr>
        <p:spPr>
          <a:xfrm>
            <a:off x="3478213" y="76200"/>
            <a:ext cx="27292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79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3" name="图片 2" descr="老师8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8108315" y="3958590"/>
            <a:ext cx="872490" cy="11207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89915" y="725805"/>
            <a:ext cx="8224520" cy="3012440"/>
            <a:chOff x="929" y="1143"/>
            <a:chExt cx="12952" cy="474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929" y="1143"/>
              <a:ext cx="12953" cy="474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953" h="4745">
                  <a:moveTo>
                    <a:pt x="1279" y="0"/>
                  </a:moveTo>
                  <a:lnTo>
                    <a:pt x="12953" y="0"/>
                  </a:lnTo>
                  <a:lnTo>
                    <a:pt x="12953" y="4745"/>
                  </a:lnTo>
                  <a:lnTo>
                    <a:pt x="0" y="4745"/>
                  </a:lnTo>
                  <a:lnTo>
                    <a:pt x="0" y="689"/>
                  </a:lnTo>
                  <a:lnTo>
                    <a:pt x="1279" y="689"/>
                  </a:lnTo>
                  <a:lnTo>
                    <a:pt x="1279" y="0"/>
                  </a:lnTo>
                  <a:close/>
                </a:path>
              </a:pathLst>
            </a:custGeom>
          </p:spPr>
        </p:pic>
        <p:sp>
          <p:nvSpPr>
            <p:cNvPr id="6" name="圆角矩形标注 5"/>
            <p:cNvSpPr/>
            <p:nvPr/>
          </p:nvSpPr>
          <p:spPr>
            <a:xfrm>
              <a:off x="4757" y="1143"/>
              <a:ext cx="2808" cy="903"/>
            </a:xfrm>
            <a:prstGeom prst="wedgeRoundRectCallout">
              <a:avLst>
                <a:gd name="adj1" fmla="val -36645"/>
                <a:gd name="adj2" fmla="val 88759"/>
                <a:gd name="adj3" fmla="val 16667"/>
              </a:avLst>
            </a:prstGeom>
            <a:solidFill>
              <a:schemeClr val="bg1"/>
            </a:solidFill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我排第</a:t>
              </a:r>
              <a:r>
                <a:rPr lang="en-US" altLang="zh-CN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10</a:t>
              </a:r>
              <a:r>
                <a:rPr lang="zh-CN" altLang="en-US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2400">
                <a:solidFill>
                  <a:srgbClr val="2184C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8" name="圆角矩形标注 7"/>
            <p:cNvSpPr/>
            <p:nvPr/>
          </p:nvSpPr>
          <p:spPr>
            <a:xfrm>
              <a:off x="10864" y="1835"/>
              <a:ext cx="2808" cy="903"/>
            </a:xfrm>
            <a:prstGeom prst="wedgeRoundRectCallout">
              <a:avLst>
                <a:gd name="adj1" fmla="val -50676"/>
                <a:gd name="adj2" fmla="val -11794"/>
                <a:gd name="adj3" fmla="val 16667"/>
              </a:avLst>
            </a:prstGeom>
            <a:solidFill>
              <a:schemeClr val="bg1"/>
            </a:solidFill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我排第</a:t>
              </a:r>
              <a:r>
                <a:rPr lang="en-US" altLang="zh-CN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15</a:t>
              </a:r>
              <a:r>
                <a:rPr lang="zh-CN" altLang="en-US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2400">
                <a:solidFill>
                  <a:srgbClr val="2184C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男0114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589915" y="4048125"/>
            <a:ext cx="816610" cy="952500"/>
          </a:xfrm>
          <a:prstGeom prst="rect">
            <a:avLst/>
          </a:prstGeom>
        </p:spPr>
      </p:pic>
      <p:sp>
        <p:nvSpPr>
          <p:cNvPr id="8" name=" 232"/>
          <p:cNvSpPr/>
          <p:nvPr/>
        </p:nvSpPr>
        <p:spPr>
          <a:xfrm flipH="1">
            <a:off x="1786890" y="4048125"/>
            <a:ext cx="4498340" cy="542925"/>
          </a:xfrm>
          <a:prstGeom prst="wedgeRoundRectCallout">
            <a:avLst>
              <a:gd name="adj1" fmla="val 59664"/>
              <a:gd name="adj2" fmla="val 31243"/>
              <a:gd name="adj3" fmla="val 16667"/>
            </a:avLst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小丽和小宇之间有几人？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89915" y="725805"/>
            <a:ext cx="8224520" cy="3012440"/>
            <a:chOff x="929" y="1143"/>
            <a:chExt cx="12952" cy="47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929" y="1143"/>
              <a:ext cx="12953" cy="474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953" h="4745">
                  <a:moveTo>
                    <a:pt x="1279" y="0"/>
                  </a:moveTo>
                  <a:lnTo>
                    <a:pt x="12953" y="0"/>
                  </a:lnTo>
                  <a:lnTo>
                    <a:pt x="12953" y="4745"/>
                  </a:lnTo>
                  <a:lnTo>
                    <a:pt x="0" y="4745"/>
                  </a:lnTo>
                  <a:lnTo>
                    <a:pt x="0" y="689"/>
                  </a:lnTo>
                  <a:lnTo>
                    <a:pt x="1279" y="689"/>
                  </a:lnTo>
                  <a:lnTo>
                    <a:pt x="1279" y="0"/>
                  </a:lnTo>
                  <a:close/>
                </a:path>
              </a:pathLst>
            </a:custGeom>
          </p:spPr>
        </p:pic>
        <p:sp>
          <p:nvSpPr>
            <p:cNvPr id="5" name="圆角矩形标注 4"/>
            <p:cNvSpPr/>
            <p:nvPr/>
          </p:nvSpPr>
          <p:spPr>
            <a:xfrm>
              <a:off x="4757" y="1143"/>
              <a:ext cx="2808" cy="903"/>
            </a:xfrm>
            <a:prstGeom prst="wedgeRoundRectCallout">
              <a:avLst>
                <a:gd name="adj1" fmla="val -36645"/>
                <a:gd name="adj2" fmla="val 88759"/>
                <a:gd name="adj3" fmla="val 16667"/>
              </a:avLst>
            </a:prstGeom>
            <a:solidFill>
              <a:schemeClr val="bg1"/>
            </a:solidFill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我排第</a:t>
              </a:r>
              <a:r>
                <a:rPr lang="en-US" altLang="zh-CN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10</a:t>
              </a:r>
              <a:r>
                <a:rPr lang="zh-CN" altLang="en-US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2400">
                <a:solidFill>
                  <a:srgbClr val="2184C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6" name="圆角矩形标注 5"/>
            <p:cNvSpPr/>
            <p:nvPr/>
          </p:nvSpPr>
          <p:spPr>
            <a:xfrm>
              <a:off x="10864" y="1835"/>
              <a:ext cx="2808" cy="903"/>
            </a:xfrm>
            <a:prstGeom prst="wedgeRoundRectCallout">
              <a:avLst>
                <a:gd name="adj1" fmla="val -50676"/>
                <a:gd name="adj2" fmla="val -11794"/>
                <a:gd name="adj3" fmla="val 16667"/>
              </a:avLst>
            </a:prstGeom>
            <a:solidFill>
              <a:schemeClr val="bg1"/>
            </a:solidFill>
            <a:ln w="285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我排第</a:t>
              </a:r>
              <a:r>
                <a:rPr lang="en-US" altLang="zh-CN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15</a:t>
              </a:r>
              <a:r>
                <a:rPr lang="zh-CN" altLang="en-US" sz="2400">
                  <a:solidFill>
                    <a:srgbClr val="2184C8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2400">
                <a:solidFill>
                  <a:srgbClr val="2184C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 232"/>
          <p:cNvSpPr/>
          <p:nvPr/>
        </p:nvSpPr>
        <p:spPr>
          <a:xfrm>
            <a:off x="4648200" y="3333750"/>
            <a:ext cx="2740025" cy="982663"/>
          </a:xfrm>
          <a:prstGeom prst="wedgeRoundRectCallout">
            <a:avLst>
              <a:gd name="adj1" fmla="val 63507"/>
              <a:gd name="adj2" fmla="val -11717"/>
              <a:gd name="adj3" fmla="val 16667"/>
            </a:avLst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eaLnBrk="1" hangingPunct="1">
              <a:buClrTx/>
              <a:buSzTx/>
              <a:defRPr/>
            </a:pPr>
            <a:r>
              <a:rPr lang="zh-CN" altLang="en-US"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“之间”是什么意思呢？</a:t>
            </a:r>
            <a:endParaRPr lang="zh-CN" altLang="en-US" sz="2800" b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19" name=" 219"/>
          <p:cNvSpPr/>
          <p:nvPr/>
        </p:nvSpPr>
        <p:spPr>
          <a:xfrm>
            <a:off x="812800" y="898525"/>
            <a:ext cx="2847975" cy="503238"/>
          </a:xfrm>
          <a:prstGeom prst="roundRect">
            <a:avLst>
              <a:gd name="adj" fmla="val 50000"/>
            </a:avLst>
          </a:prstGeom>
          <a:solidFill>
            <a:srgbClr val="FB9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trike="noStrike" noProof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知道了什么？</a:t>
            </a:r>
            <a:endParaRPr lang="zh-CN" altLang="en-US" sz="3200" b="1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2" name="图片 11" descr="男0114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228600" y="2165350"/>
            <a:ext cx="1168400" cy="136271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666240" y="1686560"/>
            <a:ext cx="6624955" cy="1352550"/>
            <a:chOff x="2744" y="5816"/>
            <a:chExt cx="10433" cy="2130"/>
          </a:xfrm>
        </p:grpSpPr>
        <p:sp>
          <p:nvSpPr>
            <p:cNvPr id="13" name=" 232"/>
            <p:cNvSpPr/>
            <p:nvPr/>
          </p:nvSpPr>
          <p:spPr>
            <a:xfrm flipH="1">
              <a:off x="2744" y="5816"/>
              <a:ext cx="10433" cy="2130"/>
            </a:xfrm>
            <a:prstGeom prst="wedgeRoundRectCallout">
              <a:avLst>
                <a:gd name="adj1" fmla="val 59664"/>
                <a:gd name="adj2" fmla="val 31243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3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2800" b="1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小丽排第</a:t>
              </a:r>
              <a:r>
                <a:rPr lang="en-US" altLang="zh-CN" sz="2800" b="1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</a:t>
              </a:r>
              <a:r>
                <a:rPr lang="zh-CN" altLang="en-US" sz="2800" b="1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，小宇排第</a:t>
              </a:r>
              <a:r>
                <a:rPr lang="en-US" altLang="zh-CN" sz="2800" b="1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</a:t>
              </a:r>
              <a:r>
                <a:rPr lang="zh-CN" altLang="en-US" sz="2800" b="1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。要解决的问题是小丽和小宇之间有几人。</a:t>
              </a:r>
              <a:endPara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282" y="6135"/>
              <a:ext cx="750" cy="750"/>
            </a:xfrm>
            <a:prstGeom prst="rect">
              <a:avLst/>
            </a:prstGeom>
            <a:solidFill>
              <a:srgbClr val="FFEAA9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943" y="6135"/>
              <a:ext cx="750" cy="750"/>
            </a:xfrm>
            <a:prstGeom prst="rect">
              <a:avLst/>
            </a:prstGeom>
            <a:solidFill>
              <a:srgbClr val="FFEAA9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200400" y="183515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10</a:t>
            </a:r>
            <a:endParaRPr kumimoji="0" lang="en-US" altLang="zh-CN" sz="32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35295" y="183515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15</a:t>
            </a:r>
            <a:endParaRPr kumimoji="0" lang="en-US" altLang="zh-CN" sz="32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21" name="图片 20" descr="女03 3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807325" y="3333750"/>
            <a:ext cx="1177290" cy="16275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27213" y="2476500"/>
            <a:ext cx="6410325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70" name="Oval 79"/>
          <p:cNvSpPr/>
          <p:nvPr/>
        </p:nvSpPr>
        <p:spPr>
          <a:xfrm>
            <a:off x="2857500" y="2790825"/>
            <a:ext cx="719138" cy="647700"/>
          </a:xfrm>
          <a:prstGeom prst="ellipse">
            <a:avLst/>
          </a:prstGeom>
          <a:solidFill>
            <a:srgbClr val="FF99CC">
              <a:alpha val="47057"/>
            </a:srgbClr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73" name="Oval 82"/>
          <p:cNvSpPr/>
          <p:nvPr/>
        </p:nvSpPr>
        <p:spPr>
          <a:xfrm>
            <a:off x="3643313" y="2790825"/>
            <a:ext cx="719137" cy="647700"/>
          </a:xfrm>
          <a:prstGeom prst="ellipse">
            <a:avLst/>
          </a:prstGeom>
          <a:solidFill>
            <a:srgbClr val="FF99CC">
              <a:alpha val="47057"/>
            </a:srgbClr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74" name="Oval 84"/>
          <p:cNvSpPr/>
          <p:nvPr/>
        </p:nvSpPr>
        <p:spPr>
          <a:xfrm>
            <a:off x="4449763" y="2817813"/>
            <a:ext cx="719137" cy="647700"/>
          </a:xfrm>
          <a:prstGeom prst="ellipse">
            <a:avLst/>
          </a:prstGeom>
          <a:solidFill>
            <a:srgbClr val="FF99CC">
              <a:alpha val="47057"/>
            </a:srgbClr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75" name="Oval 85"/>
          <p:cNvSpPr/>
          <p:nvPr/>
        </p:nvSpPr>
        <p:spPr>
          <a:xfrm>
            <a:off x="5245100" y="2797175"/>
            <a:ext cx="719138" cy="647700"/>
          </a:xfrm>
          <a:prstGeom prst="ellipse">
            <a:avLst/>
          </a:prstGeom>
          <a:solidFill>
            <a:srgbClr val="FF99CC">
              <a:alpha val="47057"/>
            </a:srgbClr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9" name=" 219"/>
          <p:cNvSpPr/>
          <p:nvPr/>
        </p:nvSpPr>
        <p:spPr>
          <a:xfrm>
            <a:off x="812800" y="898525"/>
            <a:ext cx="2847975" cy="503238"/>
          </a:xfrm>
          <a:prstGeom prst="roundRect">
            <a:avLst>
              <a:gd name="adj" fmla="val 50000"/>
            </a:avLst>
          </a:prstGeom>
          <a:solidFill>
            <a:srgbClr val="FB9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trike="noStrike" noProof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怎样解答？</a:t>
            </a:r>
            <a:endParaRPr lang="zh-CN" altLang="en-US" sz="3200" b="1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 13"/>
          <p:cNvSpPr/>
          <p:nvPr/>
        </p:nvSpPr>
        <p:spPr>
          <a:xfrm rot="5400000">
            <a:off x="2258219" y="2288381"/>
            <a:ext cx="544513" cy="381000"/>
          </a:xfrm>
          <a:custGeom>
            <a:avLst/>
            <a:gdLst>
              <a:gd name="connsiteX0" fmla="*/ 4710315 w 7544313"/>
              <a:gd name="connsiteY0" fmla="*/ 0 h 5784389"/>
              <a:gd name="connsiteX1" fmla="*/ 5164538 w 7544313"/>
              <a:gd name="connsiteY1" fmla="*/ 188144 h 5784389"/>
              <a:gd name="connsiteX2" fmla="*/ 7343753 w 7544313"/>
              <a:gd name="connsiteY2" fmla="*/ 2367358 h 5784389"/>
              <a:gd name="connsiteX3" fmla="*/ 7428050 w 7544313"/>
              <a:gd name="connsiteY3" fmla="*/ 2469120 h 5784389"/>
              <a:gd name="connsiteX4" fmla="*/ 7438311 w 7544313"/>
              <a:gd name="connsiteY4" fmla="*/ 2487626 h 5784389"/>
              <a:gd name="connsiteX5" fmla="*/ 7479289 w 7544313"/>
              <a:gd name="connsiteY5" fmla="*/ 2563973 h 5784389"/>
              <a:gd name="connsiteX6" fmla="*/ 7544313 w 7544313"/>
              <a:gd name="connsiteY6" fmla="*/ 2891210 h 5784389"/>
              <a:gd name="connsiteX7" fmla="*/ 7479289 w 7544313"/>
              <a:gd name="connsiteY7" fmla="*/ 3218447 h 5784389"/>
              <a:gd name="connsiteX8" fmla="*/ 7454433 w 7544313"/>
              <a:gd name="connsiteY8" fmla="*/ 3276193 h 5784389"/>
              <a:gd name="connsiteX9" fmla="*/ 7421357 w 7544313"/>
              <a:gd name="connsiteY9" fmla="*/ 3318247 h 5784389"/>
              <a:gd name="connsiteX10" fmla="*/ 7325947 w 7544313"/>
              <a:gd name="connsiteY10" fmla="*/ 3417030 h 5784389"/>
              <a:gd name="connsiteX11" fmla="*/ 5146732 w 7544313"/>
              <a:gd name="connsiteY11" fmla="*/ 5596244 h 5784389"/>
              <a:gd name="connsiteX12" fmla="*/ 4238287 w 7544313"/>
              <a:gd name="connsiteY12" fmla="*/ 5596244 h 5784389"/>
              <a:gd name="connsiteX13" fmla="*/ 4238287 w 7544313"/>
              <a:gd name="connsiteY13" fmla="*/ 4687801 h 5784389"/>
              <a:gd name="connsiteX14" fmla="*/ 5378425 w 7544313"/>
              <a:gd name="connsiteY14" fmla="*/ 3547663 h 5784389"/>
              <a:gd name="connsiteX15" fmla="*/ 642367 w 7544313"/>
              <a:gd name="connsiteY15" fmla="*/ 3547663 h 5784389"/>
              <a:gd name="connsiteX16" fmla="*/ 0 w 7544313"/>
              <a:gd name="connsiteY16" fmla="*/ 2905296 h 5784389"/>
              <a:gd name="connsiteX17" fmla="*/ 642367 w 7544313"/>
              <a:gd name="connsiteY17" fmla="*/ 2262930 h 5784389"/>
              <a:gd name="connsiteX18" fmla="*/ 5422435 w 7544313"/>
              <a:gd name="connsiteY18" fmla="*/ 2262930 h 5784389"/>
              <a:gd name="connsiteX19" fmla="*/ 4256093 w 7544313"/>
              <a:gd name="connsiteY19" fmla="*/ 1096587 h 5784389"/>
              <a:gd name="connsiteX20" fmla="*/ 4256093 w 7544313"/>
              <a:gd name="connsiteY20" fmla="*/ 188144 h 5784389"/>
              <a:gd name="connsiteX21" fmla="*/ 4710315 w 7544313"/>
              <a:gd name="connsiteY21" fmla="*/ 0 h 578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544313" h="5784389">
                <a:moveTo>
                  <a:pt x="4710315" y="0"/>
                </a:moveTo>
                <a:cubicBezTo>
                  <a:pt x="4874713" y="0"/>
                  <a:pt x="5039107" y="62713"/>
                  <a:pt x="5164538" y="188144"/>
                </a:cubicBezTo>
                <a:lnTo>
                  <a:pt x="7343753" y="2367358"/>
                </a:lnTo>
                <a:cubicBezTo>
                  <a:pt x="7375110" y="2398716"/>
                  <a:pt x="7403341" y="2432905"/>
                  <a:pt x="7428050" y="2469120"/>
                </a:cubicBezTo>
                <a:lnTo>
                  <a:pt x="7438311" y="2487626"/>
                </a:lnTo>
                <a:lnTo>
                  <a:pt x="7479289" y="2563973"/>
                </a:lnTo>
                <a:cubicBezTo>
                  <a:pt x="7520342" y="2657385"/>
                  <a:pt x="7544313" y="2769994"/>
                  <a:pt x="7544313" y="2891210"/>
                </a:cubicBezTo>
                <a:cubicBezTo>
                  <a:pt x="7544313" y="3012426"/>
                  <a:pt x="7520342" y="3125035"/>
                  <a:pt x="7479289" y="3218447"/>
                </a:cubicBezTo>
                <a:lnTo>
                  <a:pt x="7454433" y="3276193"/>
                </a:lnTo>
                <a:lnTo>
                  <a:pt x="7421357" y="3318247"/>
                </a:lnTo>
                <a:cubicBezTo>
                  <a:pt x="7391886" y="3351882"/>
                  <a:pt x="7357304" y="3385674"/>
                  <a:pt x="7325947" y="3417030"/>
                </a:cubicBezTo>
                <a:lnTo>
                  <a:pt x="5146732" y="5596244"/>
                </a:lnTo>
                <a:cubicBezTo>
                  <a:pt x="4895873" y="5847104"/>
                  <a:pt x="4489147" y="5847104"/>
                  <a:pt x="4238287" y="5596244"/>
                </a:cubicBezTo>
                <a:cubicBezTo>
                  <a:pt x="3987430" y="5345384"/>
                  <a:pt x="3987430" y="4938661"/>
                  <a:pt x="4238287" y="4687801"/>
                </a:cubicBezTo>
                <a:lnTo>
                  <a:pt x="5378425" y="3547663"/>
                </a:lnTo>
                <a:lnTo>
                  <a:pt x="642367" y="3547663"/>
                </a:lnTo>
                <a:cubicBezTo>
                  <a:pt x="287598" y="3547663"/>
                  <a:pt x="0" y="3260065"/>
                  <a:pt x="0" y="2905296"/>
                </a:cubicBezTo>
                <a:cubicBezTo>
                  <a:pt x="0" y="2550527"/>
                  <a:pt x="287598" y="2262930"/>
                  <a:pt x="642367" y="2262930"/>
                </a:cubicBezTo>
                <a:lnTo>
                  <a:pt x="5422435" y="2262930"/>
                </a:lnTo>
                <a:lnTo>
                  <a:pt x="4256093" y="1096587"/>
                </a:lnTo>
                <a:cubicBezTo>
                  <a:pt x="4005235" y="845727"/>
                  <a:pt x="4005235" y="439004"/>
                  <a:pt x="4256093" y="188144"/>
                </a:cubicBezTo>
                <a:cubicBezTo>
                  <a:pt x="4381524" y="62713"/>
                  <a:pt x="4545918" y="0"/>
                  <a:pt x="47103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 13"/>
          <p:cNvSpPr/>
          <p:nvPr/>
        </p:nvSpPr>
        <p:spPr>
          <a:xfrm rot="5400000">
            <a:off x="6072981" y="2288381"/>
            <a:ext cx="544513" cy="381000"/>
          </a:xfrm>
          <a:custGeom>
            <a:avLst/>
            <a:gdLst>
              <a:gd name="connsiteX0" fmla="*/ 4710315 w 7544313"/>
              <a:gd name="connsiteY0" fmla="*/ 0 h 5784389"/>
              <a:gd name="connsiteX1" fmla="*/ 5164538 w 7544313"/>
              <a:gd name="connsiteY1" fmla="*/ 188144 h 5784389"/>
              <a:gd name="connsiteX2" fmla="*/ 7343753 w 7544313"/>
              <a:gd name="connsiteY2" fmla="*/ 2367358 h 5784389"/>
              <a:gd name="connsiteX3" fmla="*/ 7428050 w 7544313"/>
              <a:gd name="connsiteY3" fmla="*/ 2469120 h 5784389"/>
              <a:gd name="connsiteX4" fmla="*/ 7438311 w 7544313"/>
              <a:gd name="connsiteY4" fmla="*/ 2487626 h 5784389"/>
              <a:gd name="connsiteX5" fmla="*/ 7479289 w 7544313"/>
              <a:gd name="connsiteY5" fmla="*/ 2563973 h 5784389"/>
              <a:gd name="connsiteX6" fmla="*/ 7544313 w 7544313"/>
              <a:gd name="connsiteY6" fmla="*/ 2891210 h 5784389"/>
              <a:gd name="connsiteX7" fmla="*/ 7479289 w 7544313"/>
              <a:gd name="connsiteY7" fmla="*/ 3218447 h 5784389"/>
              <a:gd name="connsiteX8" fmla="*/ 7454433 w 7544313"/>
              <a:gd name="connsiteY8" fmla="*/ 3276193 h 5784389"/>
              <a:gd name="connsiteX9" fmla="*/ 7421357 w 7544313"/>
              <a:gd name="connsiteY9" fmla="*/ 3318247 h 5784389"/>
              <a:gd name="connsiteX10" fmla="*/ 7325947 w 7544313"/>
              <a:gd name="connsiteY10" fmla="*/ 3417030 h 5784389"/>
              <a:gd name="connsiteX11" fmla="*/ 5146732 w 7544313"/>
              <a:gd name="connsiteY11" fmla="*/ 5596244 h 5784389"/>
              <a:gd name="connsiteX12" fmla="*/ 4238287 w 7544313"/>
              <a:gd name="connsiteY12" fmla="*/ 5596244 h 5784389"/>
              <a:gd name="connsiteX13" fmla="*/ 4238287 w 7544313"/>
              <a:gd name="connsiteY13" fmla="*/ 4687801 h 5784389"/>
              <a:gd name="connsiteX14" fmla="*/ 5378425 w 7544313"/>
              <a:gd name="connsiteY14" fmla="*/ 3547663 h 5784389"/>
              <a:gd name="connsiteX15" fmla="*/ 642367 w 7544313"/>
              <a:gd name="connsiteY15" fmla="*/ 3547663 h 5784389"/>
              <a:gd name="connsiteX16" fmla="*/ 0 w 7544313"/>
              <a:gd name="connsiteY16" fmla="*/ 2905296 h 5784389"/>
              <a:gd name="connsiteX17" fmla="*/ 642367 w 7544313"/>
              <a:gd name="connsiteY17" fmla="*/ 2262930 h 5784389"/>
              <a:gd name="connsiteX18" fmla="*/ 5422435 w 7544313"/>
              <a:gd name="connsiteY18" fmla="*/ 2262930 h 5784389"/>
              <a:gd name="connsiteX19" fmla="*/ 4256093 w 7544313"/>
              <a:gd name="connsiteY19" fmla="*/ 1096587 h 5784389"/>
              <a:gd name="connsiteX20" fmla="*/ 4256093 w 7544313"/>
              <a:gd name="connsiteY20" fmla="*/ 188144 h 5784389"/>
              <a:gd name="connsiteX21" fmla="*/ 4710315 w 7544313"/>
              <a:gd name="connsiteY21" fmla="*/ 0 h 578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544313" h="5784389">
                <a:moveTo>
                  <a:pt x="4710315" y="0"/>
                </a:moveTo>
                <a:cubicBezTo>
                  <a:pt x="4874713" y="0"/>
                  <a:pt x="5039107" y="62713"/>
                  <a:pt x="5164538" y="188144"/>
                </a:cubicBezTo>
                <a:lnTo>
                  <a:pt x="7343753" y="2367358"/>
                </a:lnTo>
                <a:cubicBezTo>
                  <a:pt x="7375110" y="2398716"/>
                  <a:pt x="7403341" y="2432905"/>
                  <a:pt x="7428050" y="2469120"/>
                </a:cubicBezTo>
                <a:lnTo>
                  <a:pt x="7438311" y="2487626"/>
                </a:lnTo>
                <a:lnTo>
                  <a:pt x="7479289" y="2563973"/>
                </a:lnTo>
                <a:cubicBezTo>
                  <a:pt x="7520342" y="2657385"/>
                  <a:pt x="7544313" y="2769994"/>
                  <a:pt x="7544313" y="2891210"/>
                </a:cubicBezTo>
                <a:cubicBezTo>
                  <a:pt x="7544313" y="3012426"/>
                  <a:pt x="7520342" y="3125035"/>
                  <a:pt x="7479289" y="3218447"/>
                </a:cubicBezTo>
                <a:lnTo>
                  <a:pt x="7454433" y="3276193"/>
                </a:lnTo>
                <a:lnTo>
                  <a:pt x="7421357" y="3318247"/>
                </a:lnTo>
                <a:cubicBezTo>
                  <a:pt x="7391886" y="3351882"/>
                  <a:pt x="7357304" y="3385674"/>
                  <a:pt x="7325947" y="3417030"/>
                </a:cubicBezTo>
                <a:lnTo>
                  <a:pt x="5146732" y="5596244"/>
                </a:lnTo>
                <a:cubicBezTo>
                  <a:pt x="4895873" y="5847104"/>
                  <a:pt x="4489147" y="5847104"/>
                  <a:pt x="4238287" y="5596244"/>
                </a:cubicBezTo>
                <a:cubicBezTo>
                  <a:pt x="3987430" y="5345384"/>
                  <a:pt x="3987430" y="4938661"/>
                  <a:pt x="4238287" y="4687801"/>
                </a:cubicBezTo>
                <a:lnTo>
                  <a:pt x="5378425" y="3547663"/>
                </a:lnTo>
                <a:lnTo>
                  <a:pt x="642367" y="3547663"/>
                </a:lnTo>
                <a:cubicBezTo>
                  <a:pt x="287598" y="3547663"/>
                  <a:pt x="0" y="3260065"/>
                  <a:pt x="0" y="2905296"/>
                </a:cubicBezTo>
                <a:cubicBezTo>
                  <a:pt x="0" y="2550527"/>
                  <a:pt x="287598" y="2262930"/>
                  <a:pt x="642367" y="2262930"/>
                </a:cubicBezTo>
                <a:lnTo>
                  <a:pt x="5422435" y="2262930"/>
                </a:lnTo>
                <a:lnTo>
                  <a:pt x="4256093" y="1096587"/>
                </a:lnTo>
                <a:cubicBezTo>
                  <a:pt x="4005235" y="845727"/>
                  <a:pt x="4005235" y="439004"/>
                  <a:pt x="4256093" y="188144"/>
                </a:cubicBezTo>
                <a:cubicBezTo>
                  <a:pt x="4381524" y="62713"/>
                  <a:pt x="4545918" y="0"/>
                  <a:pt x="47103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32000" y="1704975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小丽</a:t>
            </a:r>
            <a:endParaRPr lang="zh-CN" altLang="en-US" sz="320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816600" y="1704975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小宇</a:t>
            </a:r>
            <a:endParaRPr lang="zh-CN" altLang="en-US" sz="320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3" name="图片 2" descr="男033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67600" y="638810"/>
            <a:ext cx="1177290" cy="1691640"/>
          </a:xfrm>
          <a:prstGeom prst="rect">
            <a:avLst/>
          </a:prstGeom>
        </p:spPr>
      </p:pic>
      <p:sp>
        <p:nvSpPr>
          <p:cNvPr id="15" name=" 232"/>
          <p:cNvSpPr/>
          <p:nvPr/>
        </p:nvSpPr>
        <p:spPr>
          <a:xfrm>
            <a:off x="4166235" y="610870"/>
            <a:ext cx="2740025" cy="791210"/>
          </a:xfrm>
          <a:prstGeom prst="wedgeRoundRectCallout">
            <a:avLst>
              <a:gd name="adj1" fmla="val 63507"/>
              <a:gd name="adj2" fmla="val -11717"/>
              <a:gd name="adj3" fmla="val 16667"/>
            </a:avLst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eaLnBrk="1" hangingPunct="1">
              <a:buClrTx/>
              <a:buSzTx/>
              <a:defRPr/>
            </a:pP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我来数一数！</a:t>
            </a:r>
            <a:endParaRPr lang="zh-CN" altLang="en-US" sz="3200" b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pic>
        <p:nvPicPr>
          <p:cNvPr id="5" name="图片 4" descr="女044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52400" y="3562350"/>
            <a:ext cx="1191260" cy="147701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847850" y="3667125"/>
            <a:ext cx="4785995" cy="704850"/>
            <a:chOff x="2774" y="5981"/>
            <a:chExt cx="7537" cy="1110"/>
          </a:xfrm>
        </p:grpSpPr>
        <p:sp>
          <p:nvSpPr>
            <p:cNvPr id="9" name=" 232"/>
            <p:cNvSpPr/>
            <p:nvPr/>
          </p:nvSpPr>
          <p:spPr>
            <a:xfrm flipH="1">
              <a:off x="2774" y="5981"/>
              <a:ext cx="7537" cy="1110"/>
            </a:xfrm>
            <a:prstGeom prst="wedgeRoundRectCallout">
              <a:avLst>
                <a:gd name="adj1" fmla="val 59664"/>
                <a:gd name="adj2" fmla="val 31243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3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2800" b="1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小丽和小宇之间有</a:t>
              </a:r>
              <a:r>
                <a:rPr lang="en-US" altLang="zh-CN" sz="2800" b="1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</a:t>
              </a:r>
              <a:r>
                <a:rPr lang="zh-CN" altLang="en-US" sz="2800" b="1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人。 </a:t>
              </a:r>
              <a:endPara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543" y="6176"/>
              <a:ext cx="750" cy="750"/>
            </a:xfrm>
            <a:prstGeom prst="rect">
              <a:avLst/>
            </a:prstGeom>
            <a:solidFill>
              <a:srgbClr val="FFEAA9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921250" y="3737610"/>
            <a:ext cx="386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endParaRPr kumimoji="0" lang="en-US" altLang="zh-CN" sz="32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43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43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43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43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70" grpId="0" bldLvl="0" animBg="1"/>
      <p:bldP spid="14370" grpId="1" bldLvl="0" animBg="1"/>
      <p:bldP spid="14373" grpId="0" bldLvl="0" animBg="1"/>
      <p:bldP spid="14373" grpId="1" bldLvl="0" animBg="1"/>
      <p:bldP spid="14374" grpId="0" bldLvl="0" animBg="1"/>
      <p:bldP spid="14374" grpId="1" bldLvl="0" animBg="1"/>
      <p:bldP spid="14375" grpId="0" bldLvl="0" animBg="1"/>
      <p:bldP spid="14375" grpId="1" bldLvl="0" animBg="1"/>
      <p:bldP spid="219" grpId="0" bldLvl="0" animBg="1"/>
      <p:bldP spid="13" grpId="0" bldLvl="0" animBg="1"/>
      <p:bldP spid="14" grpId="0" bldLvl="0" animBg="1"/>
      <p:bldP spid="16" grpId="0"/>
      <p:bldP spid="17" grpId="0"/>
      <p:bldP spid="15" grpId="0" bldLvl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Oval 98"/>
          <p:cNvSpPr/>
          <p:nvPr/>
        </p:nvSpPr>
        <p:spPr>
          <a:xfrm>
            <a:off x="617220" y="2981325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250" name="Oval 99"/>
          <p:cNvSpPr/>
          <p:nvPr/>
        </p:nvSpPr>
        <p:spPr>
          <a:xfrm>
            <a:off x="1151890" y="2981325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251" name="Oval 100"/>
          <p:cNvSpPr/>
          <p:nvPr/>
        </p:nvSpPr>
        <p:spPr>
          <a:xfrm>
            <a:off x="1686560" y="2981325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252" name="Oval 101"/>
          <p:cNvSpPr/>
          <p:nvPr/>
        </p:nvSpPr>
        <p:spPr>
          <a:xfrm>
            <a:off x="2221230" y="2981325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253" name="Oval 102"/>
          <p:cNvSpPr/>
          <p:nvPr/>
        </p:nvSpPr>
        <p:spPr>
          <a:xfrm>
            <a:off x="2755900" y="2981325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254" name="Oval 103"/>
          <p:cNvSpPr/>
          <p:nvPr/>
        </p:nvSpPr>
        <p:spPr>
          <a:xfrm>
            <a:off x="3290570" y="2981325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19" name=" 219"/>
          <p:cNvSpPr/>
          <p:nvPr/>
        </p:nvSpPr>
        <p:spPr>
          <a:xfrm>
            <a:off x="812800" y="898525"/>
            <a:ext cx="2847975" cy="503238"/>
          </a:xfrm>
          <a:prstGeom prst="roundRect">
            <a:avLst>
              <a:gd name="adj" fmla="val 50000"/>
            </a:avLst>
          </a:prstGeom>
          <a:solidFill>
            <a:srgbClr val="FB9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trike="noStrike" noProof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怎样解答？</a:t>
            </a:r>
            <a:endParaRPr lang="zh-CN" altLang="en-US" sz="3200" b="1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 232"/>
          <p:cNvSpPr/>
          <p:nvPr/>
        </p:nvSpPr>
        <p:spPr>
          <a:xfrm>
            <a:off x="4339590" y="610870"/>
            <a:ext cx="2978150" cy="791210"/>
          </a:xfrm>
          <a:prstGeom prst="wedgeRoundRectCallout">
            <a:avLst>
              <a:gd name="adj1" fmla="val 63507"/>
              <a:gd name="adj2" fmla="val -11717"/>
              <a:gd name="adj3" fmla="val 16667"/>
            </a:avLst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eaLnBrk="1" hangingPunct="1">
              <a:buClrTx/>
              <a:buSzTx/>
              <a:defRPr/>
            </a:pP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还可以画一画。</a:t>
            </a:r>
            <a:endParaRPr lang="zh-CN" altLang="en-US" sz="3200" b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pic>
        <p:nvPicPr>
          <p:cNvPr id="8" name="图片 7" descr="女01 11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693660" y="514985"/>
            <a:ext cx="1181735" cy="1394460"/>
          </a:xfrm>
          <a:prstGeom prst="rect">
            <a:avLst/>
          </a:prstGeom>
        </p:spPr>
      </p:pic>
      <p:sp>
        <p:nvSpPr>
          <p:cNvPr id="10" name="Oval 105"/>
          <p:cNvSpPr/>
          <p:nvPr/>
        </p:nvSpPr>
        <p:spPr>
          <a:xfrm>
            <a:off x="3825240" y="2981325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Oval 106"/>
          <p:cNvSpPr/>
          <p:nvPr/>
        </p:nvSpPr>
        <p:spPr>
          <a:xfrm>
            <a:off x="4359910" y="2981325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1" name="Oval 107"/>
          <p:cNvSpPr/>
          <p:nvPr/>
        </p:nvSpPr>
        <p:spPr>
          <a:xfrm>
            <a:off x="4894580" y="2981325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0" name="Oval 110"/>
          <p:cNvSpPr/>
          <p:nvPr/>
        </p:nvSpPr>
        <p:spPr>
          <a:xfrm>
            <a:off x="5429250" y="2981325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7" name="Oval 112"/>
          <p:cNvSpPr/>
          <p:nvPr/>
        </p:nvSpPr>
        <p:spPr>
          <a:xfrm>
            <a:off x="5963920" y="2981325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2" name="Oval 113"/>
          <p:cNvSpPr/>
          <p:nvPr/>
        </p:nvSpPr>
        <p:spPr>
          <a:xfrm>
            <a:off x="6498590" y="2981325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3" name="Oval 108"/>
          <p:cNvSpPr/>
          <p:nvPr/>
        </p:nvSpPr>
        <p:spPr>
          <a:xfrm>
            <a:off x="7033260" y="2981325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6" name="Oval 109"/>
          <p:cNvSpPr/>
          <p:nvPr/>
        </p:nvSpPr>
        <p:spPr>
          <a:xfrm>
            <a:off x="7567930" y="2981325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8" name="Oval 111"/>
          <p:cNvSpPr/>
          <p:nvPr/>
        </p:nvSpPr>
        <p:spPr>
          <a:xfrm>
            <a:off x="8102600" y="2981325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1" name="Text Box 133"/>
          <p:cNvSpPr txBox="1"/>
          <p:nvPr/>
        </p:nvSpPr>
        <p:spPr>
          <a:xfrm>
            <a:off x="6441440" y="3659188"/>
            <a:ext cx="10906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068570" y="1943100"/>
            <a:ext cx="1090930" cy="974725"/>
            <a:chOff x="7982" y="3060"/>
            <a:chExt cx="1718" cy="1535"/>
          </a:xfrm>
        </p:grpSpPr>
        <p:sp>
          <p:nvSpPr>
            <p:cNvPr id="59" name="Text Box 133"/>
            <p:cNvSpPr txBox="1"/>
            <p:nvPr/>
          </p:nvSpPr>
          <p:spPr>
            <a:xfrm>
              <a:off x="7982" y="3773"/>
              <a:ext cx="171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9933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第</a:t>
              </a:r>
              <a:r>
                <a:rPr lang="en-US" altLang="zh-CN" sz="2800" dirty="0">
                  <a:solidFill>
                    <a:srgbClr val="9933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10</a:t>
              </a:r>
              <a:endParaRPr lang="en-US" altLang="zh-CN" sz="2800" dirty="0">
                <a:solidFill>
                  <a:srgbClr val="99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8134" y="3060"/>
              <a:ext cx="141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2060"/>
                  </a:solidFill>
                  <a:latin typeface="楷体" panose="02010609060101010101" charset="-122"/>
                  <a:ea typeface="楷体" panose="02010609060101010101" charset="-122"/>
                  <a:sym typeface="宋体" panose="02010600030101010101" pitchFamily="2" charset="-122"/>
                </a:rPr>
                <a:t>小丽</a:t>
              </a:r>
              <a:endPara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785100" y="1944370"/>
            <a:ext cx="1007110" cy="974725"/>
            <a:chOff x="12260" y="3062"/>
            <a:chExt cx="1586" cy="1535"/>
          </a:xfrm>
        </p:grpSpPr>
        <p:sp>
          <p:nvSpPr>
            <p:cNvPr id="60" name="Text Box 134"/>
            <p:cNvSpPr txBox="1"/>
            <p:nvPr/>
          </p:nvSpPr>
          <p:spPr>
            <a:xfrm>
              <a:off x="12260" y="3775"/>
              <a:ext cx="15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9933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第</a:t>
              </a:r>
              <a:r>
                <a:rPr lang="en-US" altLang="zh-CN" sz="2800" dirty="0">
                  <a:solidFill>
                    <a:srgbClr val="9933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15</a:t>
              </a:r>
              <a:endParaRPr lang="en-US" altLang="zh-CN" sz="2800" dirty="0">
                <a:solidFill>
                  <a:srgbClr val="99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2347" y="3062"/>
              <a:ext cx="141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2060"/>
                  </a:solidFill>
                  <a:latin typeface="楷体" panose="02010609060101010101" charset="-122"/>
                  <a:ea typeface="楷体" panose="02010609060101010101" charset="-122"/>
                  <a:sym typeface="宋体" panose="02010600030101010101" pitchFamily="2" charset="-122"/>
                </a:rPr>
                <a:t>小宇</a:t>
              </a:r>
              <a:endPara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4" name=" 2050"/>
          <p:cNvSpPr/>
          <p:nvPr/>
        </p:nvSpPr>
        <p:spPr>
          <a:xfrm rot="-5400000" flipH="1">
            <a:off x="6834505" y="2532380"/>
            <a:ext cx="231775" cy="202184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rgbClr val="FFCCFF"/>
          </a:solidFill>
          <a:ln w="9525">
            <a:noFill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7" name="图片 66" descr="男0114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228600" y="3638550"/>
            <a:ext cx="1168400" cy="1362710"/>
          </a:xfrm>
          <a:prstGeom prst="rect">
            <a:avLst/>
          </a:prstGeom>
        </p:spPr>
      </p:pic>
      <p:sp>
        <p:nvSpPr>
          <p:cNvPr id="68" name=" 232"/>
          <p:cNvSpPr/>
          <p:nvPr/>
        </p:nvSpPr>
        <p:spPr>
          <a:xfrm flipH="1">
            <a:off x="1600200" y="3562350"/>
            <a:ext cx="4498340" cy="1127760"/>
          </a:xfrm>
          <a:prstGeom prst="wedgeRoundRectCallout">
            <a:avLst>
              <a:gd name="adj1" fmla="val 60050"/>
              <a:gd name="adj2" fmla="val 22860"/>
              <a:gd name="adj3" fmla="val 16667"/>
            </a:avLst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这样画太麻烦了，怎样可以简单一点呢？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6254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6254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animBg="1"/>
      <p:bldP spid="10250" grpId="0" bldLvl="0" animBg="1"/>
      <p:bldP spid="10251" grpId="0" bldLvl="0" animBg="1"/>
      <p:bldP spid="10252" grpId="0" bldLvl="0" animBg="1"/>
      <p:bldP spid="10253" grpId="0" bldLvl="0" animBg="1"/>
      <p:bldP spid="10254" grpId="0" bldLvl="0" animBg="1"/>
      <p:bldP spid="15" grpId="0" bldLvl="0" animBg="1"/>
      <p:bldP spid="10" grpId="0" bldLvl="0" animBg="1"/>
      <p:bldP spid="23" grpId="0" bldLvl="0" animBg="1"/>
      <p:bldP spid="31" grpId="0" bldLvl="0" animBg="1"/>
      <p:bldP spid="40" grpId="0" bldLvl="0" animBg="1"/>
      <p:bldP spid="47" grpId="0" bldLvl="0" animBg="1"/>
      <p:bldP spid="52" grpId="0" bldLvl="0" animBg="1"/>
      <p:bldP spid="53" grpId="0" bldLvl="0" animBg="1"/>
      <p:bldP spid="56" grpId="0" bldLvl="0" animBg="1"/>
      <p:bldP spid="58" grpId="0" bldLvl="0" animBg="1"/>
      <p:bldP spid="61" grpId="0"/>
      <p:bldP spid="6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 219"/>
          <p:cNvSpPr/>
          <p:nvPr/>
        </p:nvSpPr>
        <p:spPr>
          <a:xfrm>
            <a:off x="812800" y="898525"/>
            <a:ext cx="2847975" cy="503238"/>
          </a:xfrm>
          <a:prstGeom prst="roundRect">
            <a:avLst>
              <a:gd name="adj" fmla="val 50000"/>
            </a:avLst>
          </a:prstGeom>
          <a:solidFill>
            <a:srgbClr val="FB9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trike="noStrike" noProof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怎样解答？</a:t>
            </a:r>
            <a:endParaRPr lang="zh-CN" altLang="en-US" sz="3200" b="1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 232"/>
          <p:cNvSpPr/>
          <p:nvPr/>
        </p:nvSpPr>
        <p:spPr>
          <a:xfrm>
            <a:off x="4339590" y="412115"/>
            <a:ext cx="2978150" cy="1188720"/>
          </a:xfrm>
          <a:prstGeom prst="wedgeRoundRectCallout">
            <a:avLst>
              <a:gd name="adj1" fmla="val 63507"/>
              <a:gd name="adj2" fmla="val -11717"/>
              <a:gd name="adj3" fmla="val 16667"/>
            </a:avLst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x-none" sz="320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20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从小丽开始画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比较简便。</a:t>
            </a:r>
            <a:endParaRPr lang="zh-CN" altLang="en-US" sz="3200" b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图片 1" descr="女044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772400" y="361950"/>
            <a:ext cx="1191260" cy="1477010"/>
          </a:xfrm>
          <a:prstGeom prst="rect">
            <a:avLst/>
          </a:prstGeom>
        </p:spPr>
      </p:pic>
      <p:sp>
        <p:nvSpPr>
          <p:cNvPr id="3" name="Oval 110"/>
          <p:cNvSpPr/>
          <p:nvPr/>
        </p:nvSpPr>
        <p:spPr>
          <a:xfrm>
            <a:off x="2721610" y="2960370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Oval 112"/>
          <p:cNvSpPr/>
          <p:nvPr/>
        </p:nvSpPr>
        <p:spPr>
          <a:xfrm>
            <a:off x="3256280" y="2960370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Oval 113"/>
          <p:cNvSpPr/>
          <p:nvPr/>
        </p:nvSpPr>
        <p:spPr>
          <a:xfrm>
            <a:off x="3790950" y="2960370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Oval 108"/>
          <p:cNvSpPr/>
          <p:nvPr/>
        </p:nvSpPr>
        <p:spPr>
          <a:xfrm>
            <a:off x="4325620" y="2960370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Oval 109"/>
          <p:cNvSpPr/>
          <p:nvPr/>
        </p:nvSpPr>
        <p:spPr>
          <a:xfrm>
            <a:off x="4860290" y="2960370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Oval 111"/>
          <p:cNvSpPr/>
          <p:nvPr/>
        </p:nvSpPr>
        <p:spPr>
          <a:xfrm>
            <a:off x="5394960" y="2960370"/>
            <a:ext cx="360680" cy="358775"/>
          </a:xfrm>
          <a:prstGeom prst="ellipse">
            <a:avLst/>
          </a:prstGeom>
          <a:solidFill>
            <a:srgbClr val="99CCFF"/>
          </a:solidFill>
          <a:ln w="9525"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Text Box 133"/>
          <p:cNvSpPr txBox="1"/>
          <p:nvPr/>
        </p:nvSpPr>
        <p:spPr>
          <a:xfrm>
            <a:off x="3733800" y="3638233"/>
            <a:ext cx="10906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360930" y="1922145"/>
            <a:ext cx="1090930" cy="974725"/>
            <a:chOff x="7982" y="3060"/>
            <a:chExt cx="1718" cy="1535"/>
          </a:xfrm>
        </p:grpSpPr>
        <p:sp>
          <p:nvSpPr>
            <p:cNvPr id="13" name="Text Box 133"/>
            <p:cNvSpPr txBox="1"/>
            <p:nvPr/>
          </p:nvSpPr>
          <p:spPr>
            <a:xfrm>
              <a:off x="7982" y="3773"/>
              <a:ext cx="171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9933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第</a:t>
              </a:r>
              <a:r>
                <a:rPr lang="en-US" altLang="zh-CN" sz="2800" dirty="0">
                  <a:solidFill>
                    <a:srgbClr val="9933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10</a:t>
              </a:r>
              <a:endParaRPr lang="en-US" altLang="zh-CN" sz="2800" dirty="0">
                <a:solidFill>
                  <a:srgbClr val="99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134" y="3060"/>
              <a:ext cx="141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2060"/>
                  </a:solidFill>
                  <a:latin typeface="楷体" panose="02010609060101010101" charset="-122"/>
                  <a:ea typeface="楷体" panose="02010609060101010101" charset="-122"/>
                  <a:sym typeface="宋体" panose="02010600030101010101" pitchFamily="2" charset="-122"/>
                </a:rPr>
                <a:t>小丽</a:t>
              </a:r>
              <a:endPara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77460" y="1923415"/>
            <a:ext cx="1007110" cy="974725"/>
            <a:chOff x="12260" y="3062"/>
            <a:chExt cx="1586" cy="1535"/>
          </a:xfrm>
        </p:grpSpPr>
        <p:sp>
          <p:nvSpPr>
            <p:cNvPr id="17" name="Text Box 134"/>
            <p:cNvSpPr txBox="1"/>
            <p:nvPr/>
          </p:nvSpPr>
          <p:spPr>
            <a:xfrm>
              <a:off x="12260" y="3775"/>
              <a:ext cx="15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9933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第</a:t>
              </a:r>
              <a:r>
                <a:rPr lang="en-US" altLang="zh-CN" sz="2800" dirty="0">
                  <a:solidFill>
                    <a:srgbClr val="9933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15</a:t>
              </a:r>
              <a:endParaRPr lang="en-US" altLang="zh-CN" sz="2800" dirty="0">
                <a:solidFill>
                  <a:srgbClr val="99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347" y="3062"/>
              <a:ext cx="141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2060"/>
                  </a:solidFill>
                  <a:latin typeface="楷体" panose="02010609060101010101" charset="-122"/>
                  <a:ea typeface="楷体" panose="02010609060101010101" charset="-122"/>
                  <a:sym typeface="宋体" panose="02010600030101010101" pitchFamily="2" charset="-122"/>
                </a:rPr>
                <a:t>小宇</a:t>
              </a:r>
              <a:endParaRPr lang="zh-CN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9" name=" 2050"/>
          <p:cNvSpPr/>
          <p:nvPr/>
        </p:nvSpPr>
        <p:spPr>
          <a:xfrm rot="-5400000" flipH="1">
            <a:off x="4126865" y="2511425"/>
            <a:ext cx="231775" cy="202184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rgbClr val="FFCCFF"/>
          </a:solidFill>
          <a:ln w="9525">
            <a:noFill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0" name="图片 19" descr="老师8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4460" y="3639185"/>
            <a:ext cx="1109345" cy="1424940"/>
          </a:xfrm>
          <a:prstGeom prst="rect">
            <a:avLst/>
          </a:prstGeom>
        </p:spPr>
      </p:pic>
      <p:sp>
        <p:nvSpPr>
          <p:cNvPr id="21" name=" 232"/>
          <p:cNvSpPr/>
          <p:nvPr/>
        </p:nvSpPr>
        <p:spPr>
          <a:xfrm flipH="1">
            <a:off x="1600200" y="4171950"/>
            <a:ext cx="4302125" cy="661670"/>
          </a:xfrm>
          <a:prstGeom prst="wedgeRoundRectCallout">
            <a:avLst>
              <a:gd name="adj1" fmla="val 60656"/>
              <a:gd name="adj2" fmla="val -30614"/>
              <a:gd name="adj3" fmla="val 16667"/>
            </a:avLst>
          </a:prstGeom>
          <a:solidFill>
            <a:schemeClr val="bg1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你还能找出其他方法吗？</a:t>
            </a:r>
            <a:endParaRPr lang="zh-CN" altLang="en-US" sz="280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6254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6254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1" grpId="0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yMzNjMzk5ZWRmZDZmM2M0ZTlhNzZlMzhmOWFhZTU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691</Words>
  <Application>WPS 演示</Application>
  <PresentationFormat>全屏显示(16:9)</PresentationFormat>
  <Paragraphs>155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726</cp:revision>
  <dcterms:created xsi:type="dcterms:W3CDTF">2015-05-29T07:51:00Z</dcterms:created>
  <dcterms:modified xsi:type="dcterms:W3CDTF">2023-09-28T13:14:24Z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  <property fmtid="{D5CDD505-2E9C-101B-9397-08002B2CF9AE}" pid="5" name="KSOSaveFontToCloudKey">
    <vt:lpwstr>443445414_embed</vt:lpwstr>
  </property>
</Properties>
</file>