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6"/>
  </p:notesMasterIdLst>
  <p:handoutMasterIdLst>
    <p:handoutMasterId r:id="rId27"/>
  </p:handoutMasterIdLst>
  <p:sldIdLst>
    <p:sldId id="385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49" r:id="rId14"/>
    <p:sldId id="259" r:id="rId15"/>
    <p:sldId id="348" r:id="rId16"/>
    <p:sldId id="272" r:id="rId17"/>
    <p:sldId id="381" r:id="rId18"/>
    <p:sldId id="383" r:id="rId19"/>
    <p:sldId id="386" r:id="rId20"/>
    <p:sldId id="368" r:id="rId21"/>
    <p:sldId id="369" r:id="rId22"/>
    <p:sldId id="370" r:id="rId23"/>
    <p:sldId id="384" r:id="rId24"/>
    <p:sldId id="406" r:id="rId25"/>
  </p:sldIdLst>
  <p:sldSz cx="9144000" cy="51435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99FF99"/>
    <a:srgbClr val="AFE5FA"/>
    <a:srgbClr val="F0FBFF"/>
    <a:srgbClr val="FF00FF"/>
    <a:srgbClr val="FF0000"/>
    <a:srgbClr val="FF99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6"/>
    <p:restoredTop sz="95652"/>
  </p:normalViewPr>
  <p:slideViewPr>
    <p:cSldViewPr snapToGrid="0" showGuides="1">
      <p:cViewPr>
        <p:scale>
          <a:sx n="157" d="100"/>
          <a:sy n="157" d="100"/>
        </p:scale>
        <p:origin x="-282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4A962F-84EF-4485-8071-CCA838EB3EA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latin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641ABD-3DE2-4191-B829-6661888A089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3078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33362" y="-241300"/>
            <a:ext cx="3059112" cy="140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4101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938" y="20638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1422400" y="20574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文本框 8">
            <a:hlinkClick r:id="rId1" action="ppaction://hlinksldjump"/>
          </p:cNvPr>
          <p:cNvSpPr txBox="1"/>
          <p:nvPr/>
        </p:nvSpPr>
        <p:spPr>
          <a:xfrm>
            <a:off x="1993900" y="2159000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4121150" y="22860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文本框 10">
            <a:hlinkClick r:id="rId2" action="ppaction://hlinksldjump"/>
          </p:cNvPr>
          <p:cNvSpPr txBox="1"/>
          <p:nvPr/>
        </p:nvSpPr>
        <p:spPr>
          <a:xfrm>
            <a:off x="4686300" y="2387600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4227195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30275" y="1198563"/>
          <a:ext cx="7331075" cy="146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1075"/>
              </a:tblGrid>
              <a:tr h="48683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43" marB="457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683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43" marB="457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83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43" marB="457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396" name="文本框 2"/>
          <p:cNvSpPr txBox="1"/>
          <p:nvPr/>
        </p:nvSpPr>
        <p:spPr>
          <a:xfrm>
            <a:off x="1338263" y="1081088"/>
            <a:ext cx="13414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文本框 3"/>
          <p:cNvSpPr txBox="1"/>
          <p:nvPr/>
        </p:nvSpPr>
        <p:spPr>
          <a:xfrm>
            <a:off x="3086100" y="1081088"/>
            <a:ext cx="13414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8" name="文本框 4"/>
          <p:cNvSpPr txBox="1"/>
          <p:nvPr/>
        </p:nvSpPr>
        <p:spPr>
          <a:xfrm>
            <a:off x="4835525" y="1081088"/>
            <a:ext cx="13398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9" name="文本框 5"/>
          <p:cNvSpPr txBox="1"/>
          <p:nvPr/>
        </p:nvSpPr>
        <p:spPr>
          <a:xfrm>
            <a:off x="6548438" y="1081088"/>
            <a:ext cx="13414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8" y="171450"/>
            <a:ext cx="19669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正确书写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4225" y="2979738"/>
            <a:ext cx="7702550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请同学们仔细观察，四线格里的拼音朋友都占哪一格呢？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94100" y="103663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8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5"/>
          <p:cNvSpPr txBox="1"/>
          <p:nvPr/>
        </p:nvSpPr>
        <p:spPr>
          <a:xfrm>
            <a:off x="3883025" y="908050"/>
            <a:ext cx="9112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z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7238" y="2389188"/>
            <a:ext cx="7575550" cy="2038350"/>
            <a:chOff x="293379" y="2594707"/>
            <a:chExt cx="7576701" cy="2038216"/>
          </a:xfrm>
        </p:grpSpPr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1007863" y="3299511"/>
              <a:ext cx="6862217" cy="133341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z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占中格，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h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占中上格，两个字母要靠近。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7425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48" name="矩形 15"/>
          <p:cNvSpPr>
            <a:spLocks noChangeArrowheads="1"/>
          </p:cNvSpPr>
          <p:nvPr/>
        </p:nvSpPr>
        <p:spPr bwMode="auto">
          <a:xfrm>
            <a:off x="533400" y="153988"/>
            <a:ext cx="1420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7421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238" y="952500"/>
            <a:ext cx="1604962" cy="135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5"/>
          <p:cNvSpPr txBox="1"/>
          <p:nvPr/>
        </p:nvSpPr>
        <p:spPr>
          <a:xfrm>
            <a:off x="4959350" y="915988"/>
            <a:ext cx="11811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+mj-ea"/>
                <a:ea typeface="宋体" panose="02010600030101010101" pitchFamily="2" charset="-122"/>
                <a:cs typeface="+mn-cs"/>
              </a:rPr>
              <a:t>z</a:t>
            </a: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l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5"/>
          <p:cNvSpPr txBox="1"/>
          <p:nvPr/>
        </p:nvSpPr>
        <p:spPr>
          <a:xfrm>
            <a:off x="6064250" y="915988"/>
            <a:ext cx="1333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+mj-ea"/>
                <a:ea typeface="+mj-ea"/>
                <a:cs typeface="+mn-cs"/>
              </a:rPr>
              <a:t>zh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71888" y="88106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79400" y="2192338"/>
            <a:ext cx="8475663" cy="2038350"/>
            <a:chOff x="293379" y="2594707"/>
            <a:chExt cx="8475874" cy="2038355"/>
          </a:xfrm>
        </p:grpSpPr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933158" y="3299559"/>
              <a:ext cx="7836095" cy="133350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先在中格写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c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，再在中上格写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h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8448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文本框 15"/>
          <p:cNvSpPr txBox="1"/>
          <p:nvPr/>
        </p:nvSpPr>
        <p:spPr>
          <a:xfrm>
            <a:off x="3911600" y="752475"/>
            <a:ext cx="9112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c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4987925" y="758825"/>
            <a:ext cx="1181100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l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6153150" y="758825"/>
            <a:ext cx="12128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+mj-ea"/>
                <a:ea typeface="+mj-ea"/>
                <a:cs typeface="+mn-cs"/>
              </a:rPr>
              <a:t>ch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1844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300" y="742950"/>
            <a:ext cx="1620838" cy="152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671888" y="71278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11138" y="2097088"/>
            <a:ext cx="8529637" cy="2179637"/>
            <a:chOff x="293379" y="2594707"/>
            <a:chExt cx="8530328" cy="2180926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007812" y="3353981"/>
              <a:ext cx="7815895" cy="142165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先在中格写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s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，再在中上格写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h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9472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15"/>
          <p:cNvSpPr txBox="1"/>
          <p:nvPr/>
        </p:nvSpPr>
        <p:spPr>
          <a:xfrm>
            <a:off x="3419475" y="588963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s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5016500" y="596900"/>
            <a:ext cx="11811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+mj-ea"/>
                <a:ea typeface="宋体" panose="02010600030101010101" pitchFamily="2" charset="-122"/>
                <a:cs typeface="+mn-cs"/>
              </a:rPr>
              <a:t>s</a:t>
            </a: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l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5810250" y="596900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err="1">
                <a:solidFill>
                  <a:srgbClr val="FF0000"/>
                </a:solidFill>
                <a:latin typeface="+mj-ea"/>
                <a:ea typeface="+mj-ea"/>
                <a:cs typeface="+mn-cs"/>
              </a:rPr>
              <a:t>sh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1947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388" y="612775"/>
            <a:ext cx="1562100" cy="1449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671888" y="68421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黑体" panose="02010609060101010101" pitchFamily="49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15"/>
          <p:cNvSpPr txBox="1"/>
          <p:nvPr/>
        </p:nvSpPr>
        <p:spPr>
          <a:xfrm>
            <a:off x="4657725" y="852488"/>
            <a:ext cx="709613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50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l</a:t>
            </a:r>
            <a:endParaRPr kumimoji="0" lang="zh-CN" altLang="en-US" sz="50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1775" y="1958975"/>
            <a:ext cx="8556625" cy="2181225"/>
            <a:chOff x="293379" y="2594707"/>
            <a:chExt cx="8557621" cy="2178930"/>
          </a:xfrm>
        </p:grpSpPr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1007837" y="3352734"/>
              <a:ext cx="7843163" cy="142090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写法：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r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占中格，短竖写中间，右上一小弯。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0495" name="Picture 4" descr="F:\课件用\图库\卡通\铅笔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379" y="2594707"/>
              <a:ext cx="1170108" cy="117010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9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3100" y="542925"/>
            <a:ext cx="1276350" cy="148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5"/>
          <p:cNvSpPr txBox="1"/>
          <p:nvPr/>
        </p:nvSpPr>
        <p:spPr>
          <a:xfrm>
            <a:off x="5268913" y="555625"/>
            <a:ext cx="1952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r</a:t>
            </a:r>
            <a:endParaRPr kumimoji="0" lang="zh-CN" altLang="en-US" sz="7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10"/>
          <p:cNvGrpSpPr/>
          <p:nvPr/>
        </p:nvGrpSpPr>
        <p:grpSpPr>
          <a:xfrm>
            <a:off x="2987675" y="261938"/>
            <a:ext cx="2417763" cy="620712"/>
            <a:chOff x="65088" y="49967"/>
            <a:chExt cx="2418002" cy="620347"/>
          </a:xfrm>
        </p:grpSpPr>
        <p:sp>
          <p:nvSpPr>
            <p:cNvPr id="9" name="燕尾形 8"/>
            <p:cNvSpPr/>
            <p:nvPr/>
          </p:nvSpPr>
          <p:spPr>
            <a:xfrm>
              <a:off x="222267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71506" y="86458"/>
              <a:ext cx="2111584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6" name="文本框 9"/>
            <p:cNvSpPr txBox="1"/>
            <p:nvPr/>
          </p:nvSpPr>
          <p:spPr>
            <a:xfrm>
              <a:off x="527908" y="49967"/>
              <a:ext cx="1848836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6875" y="182563"/>
            <a:ext cx="19605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6" name="文本框 3"/>
          <p:cNvSpPr txBox="1"/>
          <p:nvPr/>
        </p:nvSpPr>
        <p:spPr>
          <a:xfrm>
            <a:off x="1652588" y="1131888"/>
            <a:ext cx="13001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声母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744538" y="1862138"/>
            <a:ext cx="3117850" cy="863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zh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ch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sh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 r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+mj-ea"/>
              <a:cs typeface="+mj-cs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4224338" y="1862138"/>
            <a:ext cx="4176713" cy="863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zhi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 chi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shi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ri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+mj-ea"/>
              <a:cs typeface="+mj-cs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1458913" y="2957513"/>
            <a:ext cx="5918200" cy="1471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zhuó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chě  chuō  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shù  shī   rě   ruò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4894263" y="1131888"/>
            <a:ext cx="28352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整体认读音节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6" grpId="0" animBg="1"/>
      <p:bldP spid="7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341313" y="247650"/>
            <a:ext cx="5699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说一说，你们看见了什么？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1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82"/>
          <a:stretch>
            <a:fillRect/>
          </a:stretch>
        </p:blipFill>
        <p:spPr>
          <a:xfrm>
            <a:off x="644525" y="687388"/>
            <a:ext cx="3203575" cy="348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3"/>
          <p:cNvSpPr txBox="1"/>
          <p:nvPr/>
        </p:nvSpPr>
        <p:spPr>
          <a:xfrm>
            <a:off x="5087938" y="2705100"/>
            <a:ext cx="22510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cā zhuō zi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5194300" y="3294063"/>
            <a:ext cx="20383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 桌 子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1963" y="1446213"/>
            <a:ext cx="37258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大猩猩在擦桌子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0"/>
          <a:stretch>
            <a:fillRect/>
          </a:stretch>
        </p:blipFill>
        <p:spPr>
          <a:xfrm>
            <a:off x="1063625" y="481013"/>
            <a:ext cx="3508375" cy="355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449888" y="2497138"/>
            <a:ext cx="16319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zhé zhǐ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94350" y="3055938"/>
            <a:ext cx="134302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 纸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2138" y="1230313"/>
            <a:ext cx="37258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青蛙在折纸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4"/>
          <p:cNvSpPr/>
          <p:nvPr/>
        </p:nvSpPr>
        <p:spPr>
          <a:xfrm>
            <a:off x="874713" y="1604963"/>
            <a:ext cx="10096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桌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8"/>
          <p:cNvSpPr/>
          <p:nvPr/>
        </p:nvSpPr>
        <p:spPr>
          <a:xfrm>
            <a:off x="754063" y="1136650"/>
            <a:ext cx="12176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zhuō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7550" y="3389313"/>
            <a:ext cx="1422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23038" y="3492500"/>
            <a:ext cx="14239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餐桌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矩形 2"/>
          <p:cNvSpPr>
            <a:spLocks noChangeArrowheads="1"/>
          </p:cNvSpPr>
          <p:nvPr/>
        </p:nvSpPr>
        <p:spPr bwMode="auto">
          <a:xfrm>
            <a:off x="550863" y="176213"/>
            <a:ext cx="1420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我会认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5852" name="Picture 12" descr="https://timgsa.baidu.com/timg?image&amp;quality=80&amp;size=b9999_10000&amp;sec=1561550335520&amp;di=4f08feebc3733bc0a7446d3c2928d867&amp;imgtype=0&amp;src=http%3A%2F%2Fbpic.588ku.com%2Felement_origin_min_pic%2F17%2F03%2F05%2F265c4ebdc79b9071575d26fd30e52a4e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868363"/>
            <a:ext cx="2298700" cy="230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Picture 14" descr="https://timgsa.baidu.com/timg?image&amp;quality=80&amp;size=b9999_10000&amp;sec=1561550391711&amp;di=493d2bdca1c07dc6a424e4d3b4fb3848&amp;imgtype=0&amp;src=http%3A%2F%2Fku.90sjimg.com%2Felement_origin_min_pic%2F18%2F08%2F25%2F22ba53c093bdc390627c06cf036c2641.jpg%2521%2Ffwfh%2F804x804%2Fquality%2F90%2Funsharp%2Ftrue%2Fcompress%2Ftrue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938" y="1031875"/>
            <a:ext cx="2578100" cy="2582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4"/>
          <p:cNvSpPr/>
          <p:nvPr/>
        </p:nvSpPr>
        <p:spPr>
          <a:xfrm>
            <a:off x="889000" y="1601788"/>
            <a:ext cx="10096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纸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8"/>
          <p:cNvSpPr/>
          <p:nvPr/>
        </p:nvSpPr>
        <p:spPr>
          <a:xfrm>
            <a:off x="962025" y="1168400"/>
            <a:ext cx="9588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zhǐ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16288" y="3106738"/>
            <a:ext cx="1422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白纸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2063" y="3062288"/>
            <a:ext cx="14239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抽纸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8300" y="447675"/>
            <a:ext cx="2709863" cy="271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446" y="748387"/>
            <a:ext cx="2763603" cy="2358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0"/>
          <p:cNvGrpSpPr/>
          <p:nvPr/>
        </p:nvGrpSpPr>
        <p:grpSpPr>
          <a:xfrm>
            <a:off x="65088" y="49213"/>
            <a:ext cx="2462212" cy="620712"/>
            <a:chOff x="65088" y="49967"/>
            <a:chExt cx="2462721" cy="620347"/>
          </a:xfrm>
        </p:grpSpPr>
        <p:sp>
          <p:nvSpPr>
            <p:cNvPr id="11" name="燕尾形 10"/>
            <p:cNvSpPr/>
            <p:nvPr/>
          </p:nvSpPr>
          <p:spPr>
            <a:xfrm>
              <a:off x="222282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65088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71538" y="86458"/>
              <a:ext cx="215627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9"/>
            <p:cNvSpPr txBox="1">
              <a:spLocks noChangeArrowheads="1"/>
            </p:cNvSpPr>
            <p:nvPr/>
          </p:nvSpPr>
          <p:spPr bwMode="auto">
            <a:xfrm>
              <a:off x="528734" y="49967"/>
              <a:ext cx="1852995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复习导入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89088" y="1563688"/>
            <a:ext cx="1876425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9088" y="2846388"/>
            <a:ext cx="2466975" cy="5857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zi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ci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si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522663" y="1855788"/>
            <a:ext cx="9286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527550" y="1512888"/>
            <a:ext cx="14430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070350" y="3141663"/>
            <a:ext cx="9286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073650" y="2846388"/>
            <a:ext cx="26685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整体认读音节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1" name="文本框 8"/>
          <p:cNvSpPr txBox="1"/>
          <p:nvPr/>
        </p:nvSpPr>
        <p:spPr>
          <a:xfrm>
            <a:off x="3306763" y="250825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278063" y="569913"/>
            <a:ext cx="4662487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绕 口 令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 是 四，十 是 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 四 是 十 四，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 十 是 四 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 十 不 是 十 四，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 四 不 是 四 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5938" y="319088"/>
            <a:ext cx="20510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rào kǒu lìn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9650" y="1101725"/>
            <a:ext cx="24193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sì  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shì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sì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1175" y="1066800"/>
            <a:ext cx="21050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shí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shì shí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063" y="1787525"/>
            <a:ext cx="40973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shí  sì shì shí  sì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1875" y="2487613"/>
            <a:ext cx="4410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sì  shí shì sì  shí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1875" y="3128963"/>
            <a:ext cx="50434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sì shí  bú  shì shí sì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5838" y="3824288"/>
            <a:ext cx="40862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it-IT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shí  sì  bú  shì sì shí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6634" name="图片 1"/>
          <p:cNvPicPr>
            <a:picLocks noChangeAspect="1"/>
          </p:cNvPicPr>
          <p:nvPr/>
        </p:nvPicPr>
        <p:blipFill>
          <a:blip r:embed="rId1"/>
          <a:srcRect l="27885" r="32382"/>
          <a:stretch>
            <a:fillRect/>
          </a:stretch>
        </p:blipFill>
        <p:spPr>
          <a:xfrm>
            <a:off x="6399213" y="947738"/>
            <a:ext cx="1978025" cy="3541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550863" y="176213"/>
            <a:ext cx="142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2913" y="193675"/>
            <a:ext cx="2000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总结收获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4263" y="1633538"/>
            <a:ext cx="4232275" cy="7080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声母 </a:t>
            </a:r>
            <a:r>
              <a:rPr kumimoji="0" lang="en-US" altLang="zh-CN" sz="40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40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40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</a:t>
            </a:r>
            <a:endParaRPr kumimoji="0" lang="zh-CN" altLang="en-US" sz="40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4263" y="2960688"/>
            <a:ext cx="7172325" cy="706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整体认读音节 </a:t>
            </a:r>
            <a:r>
              <a:rPr kumimoji="0" lang="en-US" altLang="zh-CN" sz="40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zhi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chi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40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shi</a:t>
            </a:r>
            <a:endParaRPr kumimoji="0" lang="zh-CN" altLang="en-US" sz="40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1"/>
          <p:cNvSpPr txBox="1"/>
          <p:nvPr/>
        </p:nvSpPr>
        <p:spPr bwMode="auto">
          <a:xfrm>
            <a:off x="2833688" y="1290638"/>
            <a:ext cx="4778375" cy="12827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zh</a:t>
            </a: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ch</a:t>
            </a: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sh</a:t>
            </a: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 r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9219" name="图片 11"/>
          <p:cNvPicPr>
            <a:picLocks noChangeAspect="1"/>
          </p:cNvPicPr>
          <p:nvPr/>
        </p:nvPicPr>
        <p:blipFill>
          <a:blip r:embed="rId1"/>
          <a:srcRect l="31717"/>
          <a:stretch>
            <a:fillRect/>
          </a:stretch>
        </p:blipFill>
        <p:spPr>
          <a:xfrm>
            <a:off x="117475" y="153988"/>
            <a:ext cx="3933825" cy="463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0" name="组合 1"/>
          <p:cNvGrpSpPr/>
          <p:nvPr/>
        </p:nvGrpSpPr>
        <p:grpSpPr>
          <a:xfrm>
            <a:off x="1997075" y="1654175"/>
            <a:ext cx="719138" cy="720725"/>
            <a:chOff x="395288" y="439738"/>
            <a:chExt cx="719137" cy="720725"/>
          </a:xfrm>
        </p:grpSpPr>
        <p:sp>
          <p:nvSpPr>
            <p:cNvPr id="8" name="椭圆 7"/>
            <p:cNvSpPr/>
            <p:nvPr/>
          </p:nvSpPr>
          <p:spPr bwMode="auto">
            <a:xfrm>
              <a:off x="395288" y="439738"/>
              <a:ext cx="719137" cy="720725"/>
            </a:xfrm>
            <a:prstGeom prst="ellipse">
              <a:avLst/>
            </a:prstGeom>
            <a:solidFill>
              <a:srgbClr val="22B7BB"/>
            </a:solidFill>
            <a:ln w="15875">
              <a:noFill/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0388" y="469901"/>
              <a:ext cx="349250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8</a:t>
              </a:r>
              <a:endPara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2"/>
          <p:cNvSpPr txBox="1"/>
          <p:nvPr/>
        </p:nvSpPr>
        <p:spPr>
          <a:xfrm>
            <a:off x="1608138" y="371475"/>
            <a:ext cx="47926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说一说你看到了什么？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2338" y="1582738"/>
            <a:ext cx="842962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0425" y="1582738"/>
            <a:ext cx="84137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3425" y="1582738"/>
            <a:ext cx="84137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4875" y="1582738"/>
            <a:ext cx="506413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12888" y="1196975"/>
            <a:ext cx="1417638" cy="7683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z-</a:t>
            </a: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</a:t>
            </a:r>
            <a:endParaRPr kumimoji="0" lang="zh-CN" altLang="en-US" sz="44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8700" y="1209675"/>
            <a:ext cx="1416050" cy="76993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c-</a:t>
            </a: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</a:t>
            </a:r>
            <a:endParaRPr kumimoji="0" lang="zh-CN" altLang="en-US" sz="44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0" y="1196975"/>
            <a:ext cx="1416050" cy="768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s-</a:t>
            </a:r>
            <a:r>
              <a:rPr kumimoji="0" lang="en-US" altLang="zh-CN" sz="44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</a:t>
            </a:r>
            <a:endParaRPr kumimoji="0" lang="zh-CN" altLang="en-US" sz="44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2888" y="2306638"/>
            <a:ext cx="2970213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平舌音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2888" y="3232150"/>
            <a:ext cx="3678238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翘舌音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1271" name="组合 10"/>
          <p:cNvGrpSpPr/>
          <p:nvPr/>
        </p:nvGrpSpPr>
        <p:grpSpPr>
          <a:xfrm>
            <a:off x="65088" y="49213"/>
            <a:ext cx="2462212" cy="620712"/>
            <a:chOff x="65088" y="49967"/>
            <a:chExt cx="2462721" cy="620347"/>
          </a:xfrm>
        </p:grpSpPr>
        <p:sp>
          <p:nvSpPr>
            <p:cNvPr id="9" name="燕尾形 8"/>
            <p:cNvSpPr/>
            <p:nvPr/>
          </p:nvSpPr>
          <p:spPr>
            <a:xfrm>
              <a:off x="222282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65088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71538" y="86458"/>
              <a:ext cx="215627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528734" y="49967"/>
              <a:ext cx="1852995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对比练读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51238" y="239713"/>
            <a:ext cx="2041525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读儿歌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8938" y="1238250"/>
            <a:ext cx="4365625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织毛衣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zh</a:t>
            </a: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吃果子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ch</a:t>
            </a: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小狮子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sh</a:t>
            </a: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小鹿值日 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r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r</a:t>
            </a:r>
            <a:r>
              <a:rPr kumimoji="0" lang="en-US" altLang="zh-CN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kern="1200" cap="none" spc="30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r</a:t>
            </a: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235200" y="1341438"/>
            <a:ext cx="4997450" cy="30178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9" name="Text Box 25"/>
          <p:cNvSpPr txBox="1"/>
          <p:nvPr/>
        </p:nvSpPr>
        <p:spPr>
          <a:xfrm>
            <a:off x="855663" y="3459163"/>
            <a:ext cx="505777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zhi chi shi ri</a:t>
            </a:r>
            <a:endParaRPr lang="en-US" altLang="zh-CN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10"/>
          <p:cNvGrpSpPr/>
          <p:nvPr/>
        </p:nvGrpSpPr>
        <p:grpSpPr>
          <a:xfrm>
            <a:off x="65088" y="49213"/>
            <a:ext cx="3322637" cy="620712"/>
            <a:chOff x="65088" y="49967"/>
            <a:chExt cx="3323840" cy="620347"/>
          </a:xfrm>
        </p:grpSpPr>
        <p:sp>
          <p:nvSpPr>
            <p:cNvPr id="7" name="燕尾形 6"/>
            <p:cNvSpPr/>
            <p:nvPr/>
          </p:nvSpPr>
          <p:spPr>
            <a:xfrm>
              <a:off x="222307" y="86458"/>
              <a:ext cx="222330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5088" y="86458"/>
              <a:ext cx="222330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371586" y="86458"/>
              <a:ext cx="3017342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528806" y="49967"/>
              <a:ext cx="2704491" cy="583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整体认读音节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55663" y="911225"/>
            <a:ext cx="301625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z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5663" y="2098675"/>
            <a:ext cx="4900612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zh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65675" y="911225"/>
            <a:ext cx="4043363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zi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ci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si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487738" y="1493838"/>
            <a:ext cx="1179513" cy="31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252788" y="2947988"/>
            <a:ext cx="0" cy="6048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1924050" y="488950"/>
            <a:ext cx="5057775" cy="7699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zhī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zhí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zhǐ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zhì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924050" y="1349375"/>
            <a:ext cx="5057775" cy="7683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chī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chí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chǐ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chì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1924050" y="2228850"/>
            <a:ext cx="5057775" cy="769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shī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shí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shǐ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shì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1924050" y="3109913"/>
            <a:ext cx="5057775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rī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rí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rǐ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rì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665163" y="561975"/>
            <a:ext cx="83407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zhè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zhù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zhuā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zhuō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zhí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chá  chě  chū  chuā  chuō  chī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shǎ  shè  shù  shuā  shuō  shī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rè   rǔ   ruò   rì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</Words>
  <Application>WPS 演示</Application>
  <PresentationFormat/>
  <Paragraphs>203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Cambria</vt:lpstr>
      <vt:lpstr>Calibri</vt:lpstr>
      <vt:lpstr>楷体</vt:lpstr>
      <vt:lpstr>微软雅黑</vt:lpstr>
      <vt:lpstr>Arial Unicode MS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2016-01-14T07:05:00Z</dcterms:created>
  <dcterms:modified xsi:type="dcterms:W3CDTF">2023-09-24T05:01:40Z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E639E3425FA84986AD70712E9BF16328_13</vt:lpwstr>
  </property>
  <property fmtid="{D5CDD505-2E9C-101B-9397-08002B2CF9AE}" pid="4" name="KSOProductBuildVer">
    <vt:lpwstr>2052-12.1.0.15374</vt:lpwstr>
  </property>
</Properties>
</file>