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57"/>
  </p:handoutMasterIdLst>
  <p:sldIdLst>
    <p:sldId id="256" r:id="rId4"/>
    <p:sldId id="597" r:id="rId6"/>
    <p:sldId id="651" r:id="rId7"/>
    <p:sldId id="700" r:id="rId8"/>
    <p:sldId id="652" r:id="rId9"/>
    <p:sldId id="596" r:id="rId10"/>
    <p:sldId id="650" r:id="rId11"/>
    <p:sldId id="658" r:id="rId12"/>
    <p:sldId id="660" r:id="rId13"/>
    <p:sldId id="659" r:id="rId14"/>
    <p:sldId id="661" r:id="rId15"/>
    <p:sldId id="662" r:id="rId16"/>
    <p:sldId id="653" r:id="rId17"/>
    <p:sldId id="663" r:id="rId18"/>
    <p:sldId id="666" r:id="rId19"/>
    <p:sldId id="667" r:id="rId20"/>
    <p:sldId id="601" r:id="rId21"/>
    <p:sldId id="698" r:id="rId22"/>
    <p:sldId id="664" r:id="rId23"/>
    <p:sldId id="654" r:id="rId24"/>
    <p:sldId id="668" r:id="rId25"/>
    <p:sldId id="669" r:id="rId26"/>
    <p:sldId id="670" r:id="rId27"/>
    <p:sldId id="665" r:id="rId28"/>
    <p:sldId id="671" r:id="rId29"/>
    <p:sldId id="655" r:id="rId30"/>
    <p:sldId id="656" r:id="rId31"/>
    <p:sldId id="672" r:id="rId32"/>
    <p:sldId id="657" r:id="rId33"/>
    <p:sldId id="673" r:id="rId34"/>
    <p:sldId id="697" r:id="rId35"/>
    <p:sldId id="674" r:id="rId36"/>
    <p:sldId id="675" r:id="rId37"/>
    <p:sldId id="678" r:id="rId38"/>
    <p:sldId id="676" r:id="rId39"/>
    <p:sldId id="679" r:id="rId40"/>
    <p:sldId id="683" r:id="rId41"/>
    <p:sldId id="680" r:id="rId42"/>
    <p:sldId id="685" r:id="rId43"/>
    <p:sldId id="684" r:id="rId44"/>
    <p:sldId id="696" r:id="rId45"/>
    <p:sldId id="686" r:id="rId46"/>
    <p:sldId id="687" r:id="rId47"/>
    <p:sldId id="688" r:id="rId48"/>
    <p:sldId id="689" r:id="rId49"/>
    <p:sldId id="633" r:id="rId50"/>
    <p:sldId id="677" r:id="rId51"/>
    <p:sldId id="691" r:id="rId52"/>
    <p:sldId id="694" r:id="rId53"/>
    <p:sldId id="695" r:id="rId54"/>
    <p:sldId id="693" r:id="rId55"/>
    <p:sldId id="748" r:id="rId56"/>
  </p:sldIdLst>
  <p:sldSz cx="9144000" cy="5143500"/>
  <p:notesSz cx="6858000" cy="9144000"/>
  <p:custDataLst>
    <p:tags r:id="rId61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>
      <p:cViewPr varScale="1">
        <p:scale>
          <a:sx n="137" d="100"/>
          <a:sy n="137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1" Type="http://schemas.openxmlformats.org/officeDocument/2006/relationships/tags" Target="tags/tag2.xml"/><Relationship Id="rId60" Type="http://schemas.openxmlformats.org/officeDocument/2006/relationships/tableStyles" Target="tableStyles.xml"/><Relationship Id="rId6" Type="http://schemas.openxmlformats.org/officeDocument/2006/relationships/slide" Target="slides/slide2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/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0" hangingPunct="0"/>
            <a:fld id="{DDB6CC09-2937-40BC-80DC-4979C199B9F9}" type="datetime1">
              <a:rPr lang="zh-CN" altLang="en-US" sz="1200"/>
            </a:fld>
            <a:endParaRPr lang="zh-CN" altLang="en-US" sz="1200"/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endParaRPr lang="zh-CN" altLang="en-US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0" hangingPunct="0"/>
            <a:fld id="{AD03CF58-AFD9-48E7-A322-33CD5A05E86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866A98C1-9096-4316-A3D7-0998445B44A4}" type="datetime1">
              <a:rPr lang="zh-CN" altLang="en-US" sz="1200"/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defTabSz="914400"/>
            <a:r>
              <a:t>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024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48DAEAF6-0D4C-40BB-BA8B-09999032E9C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2291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页眉占位符 5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3" name="图片 5"/>
          <p:cNvPicPr>
            <a:picLocks noChangeAspect="1"/>
          </p:cNvPicPr>
          <p:nvPr/>
        </p:nvPicPr>
        <p:blipFill>
          <a:blip r:embed="rId2"/>
          <a:srcRect l="3157" r="4387"/>
          <a:stretch>
            <a:fillRect/>
          </a:stretch>
        </p:blipFill>
        <p:spPr>
          <a:xfrm>
            <a:off x="371475" y="914400"/>
            <a:ext cx="8401050" cy="3314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7" name="图片 5"/>
          <p:cNvPicPr>
            <a:picLocks noChangeAspect="1"/>
          </p:cNvPicPr>
          <p:nvPr/>
        </p:nvPicPr>
        <p:blipFill>
          <a:blip r:embed="rId2"/>
          <a:srcRect l="8559" r="9084"/>
          <a:stretch>
            <a:fillRect/>
          </a:stretch>
        </p:blipFill>
        <p:spPr>
          <a:xfrm>
            <a:off x="0" y="555625"/>
            <a:ext cx="9144000" cy="4032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101" name="矩形 4"/>
          <p:cNvSpPr/>
          <p:nvPr/>
        </p:nvSpPr>
        <p:spPr>
          <a:xfrm>
            <a:off x="179388" y="195263"/>
            <a:ext cx="8785225" cy="4752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410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50" y="-92075"/>
            <a:ext cx="9359900" cy="5327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5" name="矩形 4"/>
          <p:cNvSpPr/>
          <p:nvPr/>
        </p:nvSpPr>
        <p:spPr>
          <a:xfrm>
            <a:off x="179388" y="195263"/>
            <a:ext cx="8785225" cy="4752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512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50" y="-92075"/>
            <a:ext cx="9359900" cy="5327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7" name="矩形 8"/>
          <p:cNvSpPr/>
          <p:nvPr/>
        </p:nvSpPr>
        <p:spPr>
          <a:xfrm>
            <a:off x="250825" y="0"/>
            <a:ext cx="719138" cy="2066925"/>
          </a:xfrm>
          <a:prstGeom prst="rect">
            <a:avLst/>
          </a:prstGeom>
          <a:solidFill>
            <a:srgbClr val="CCA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9" name="矩形 4"/>
          <p:cNvSpPr/>
          <p:nvPr/>
        </p:nvSpPr>
        <p:spPr>
          <a:xfrm>
            <a:off x="179388" y="195263"/>
            <a:ext cx="8785225" cy="4752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6150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50" y="-92075"/>
            <a:ext cx="9359900" cy="5327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51" name="矩形 8"/>
          <p:cNvSpPr/>
          <p:nvPr/>
        </p:nvSpPr>
        <p:spPr>
          <a:xfrm>
            <a:off x="0" y="771525"/>
            <a:ext cx="684213" cy="3529013"/>
          </a:xfrm>
          <a:prstGeom prst="rect">
            <a:avLst/>
          </a:prstGeom>
          <a:solidFill>
            <a:srgbClr val="CDAC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7" name="矩形 4"/>
          <p:cNvSpPr/>
          <p:nvPr/>
        </p:nvSpPr>
        <p:spPr>
          <a:xfrm>
            <a:off x="0" y="1058863"/>
            <a:ext cx="9144000" cy="3241675"/>
          </a:xfrm>
          <a:prstGeom prst="rect">
            <a:avLst/>
          </a:prstGeom>
          <a:solidFill>
            <a:srgbClr val="5E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8198" name="组合 4"/>
          <p:cNvGrpSpPr/>
          <p:nvPr/>
        </p:nvGrpSpPr>
        <p:grpSpPr>
          <a:xfrm>
            <a:off x="-180975" y="3148013"/>
            <a:ext cx="2555875" cy="2078037"/>
            <a:chOff x="-684584" y="1563638"/>
            <a:chExt cx="4791858" cy="3896718"/>
          </a:xfrm>
        </p:grpSpPr>
        <p:sp>
          <p:nvSpPr>
            <p:cNvPr id="8199" name="椭圆 6"/>
            <p:cNvSpPr/>
            <p:nvPr/>
          </p:nvSpPr>
          <p:spPr>
            <a:xfrm>
              <a:off x="-23843" y="1774995"/>
              <a:ext cx="3470377" cy="3474005"/>
            </a:xfrm>
            <a:prstGeom prst="ellipse">
              <a:avLst/>
            </a:prstGeom>
            <a:noFill/>
            <a:ln>
              <a:solidFill>
                <a:srgbClr val="4650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pic>
          <p:nvPicPr>
            <p:cNvPr id="8200" name="图片 6"/>
            <p:cNvPicPr>
              <a:picLocks noChangeAspect="1"/>
            </p:cNvPicPr>
            <p:nvPr/>
          </p:nvPicPr>
          <p:blipFill>
            <a:blip r:embed="rId2"/>
            <a:srcRect t="6091" r="35041"/>
            <a:stretch>
              <a:fillRect/>
            </a:stretch>
          </p:blipFill>
          <p:spPr>
            <a:xfrm>
              <a:off x="-684584" y="1563638"/>
              <a:ext cx="4791858" cy="389671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7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E7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1028" name="图片 3"/>
          <p:cNvPicPr>
            <a:picLocks noChangeAspect="1"/>
          </p:cNvPicPr>
          <p:nvPr/>
        </p:nvPicPr>
        <p:blipFill>
          <a:blip r:embed="rId9"/>
          <a:srcRect r="3492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audio" Target="NULL" TargetMode="External"/><Relationship Id="rId1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34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45.png"/><Relationship Id="rId2" Type="http://schemas.openxmlformats.org/officeDocument/2006/relationships/tags" Target="../tags/tag1.xml"/><Relationship Id="rId1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2.GIF"/><Relationship Id="rId2" Type="http://schemas.openxmlformats.org/officeDocument/2006/relationships/image" Target="../media/image51.png"/><Relationship Id="rId1" Type="http://schemas.openxmlformats.org/officeDocument/2006/relationships/hyperlink" Target="&#39588;&#38632;.mp4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3.png"/><Relationship Id="rId1" Type="http://schemas.openxmlformats.org/officeDocument/2006/relationships/audio" Target="NULL" TargetMode="Externa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slide" Target="slide6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6.png"/><Relationship Id="rId3" Type="http://schemas.openxmlformats.org/officeDocument/2006/relationships/image" Target="../media/image45.png"/><Relationship Id="rId2" Type="http://schemas.openxmlformats.org/officeDocument/2006/relationships/image" Target="../media/image21.png"/><Relationship Id="rId1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microsoft.com/office/2007/relationships/media" Target="file:///\\pc-2\21&#31179;&#23567;&#35821;&#19978;&#35838;&#26657;&#23545;\6&#35821;&#19978;\&#26032;&#25945;&#26696;&#29256;\&#31532;1&#21333;&#20803;\3%20&#21476;&#35799;&#35789;&#19977;&#39318;&#12304;&#25945;&#26696;&#21305;&#37197;&#29256;&#12305;&#25512;&#33616;&#10084;\&#34633;.mp4" TargetMode="External"/><Relationship Id="rId4" Type="http://schemas.openxmlformats.org/officeDocument/2006/relationships/video" Target="file:///\\pc-2\21&#31179;&#23567;&#35821;&#19978;&#35838;&#26657;&#23545;\6&#35821;&#19978;\&#26032;&#25945;&#26696;&#29256;\&#31532;1&#21333;&#20803;\3%20&#21476;&#35799;&#35789;&#19977;&#39318;&#12304;&#25945;&#26696;&#21305;&#37197;&#29256;&#12305;&#25512;&#33616;&#10084;\&#34633;.mp4" TargetMode="External"/><Relationship Id="rId3" Type="http://schemas.openxmlformats.org/officeDocument/2006/relationships/image" Target="../media/image55.png"/><Relationship Id="rId2" Type="http://schemas.microsoft.com/office/2007/relationships/media" Target="file:///\\pc-2\21&#31179;&#23567;&#35821;&#19978;&#35838;&#26657;&#23545;\6&#35821;&#19978;\&#26032;&#25945;&#26696;&#29256;\&#31532;1&#21333;&#20803;\3%20&#21476;&#35799;&#35789;&#19977;&#39318;&#12304;&#25945;&#26696;&#21305;&#37197;&#29256;&#12305;&#25512;&#33616;&#10084;\&#40522;.mp4" TargetMode="External"/><Relationship Id="rId1" Type="http://schemas.openxmlformats.org/officeDocument/2006/relationships/video" Target="file:///\\pc-2\21&#31179;&#23567;&#35821;&#19978;&#35838;&#26657;&#23545;\6&#35821;&#19978;\&#26032;&#25945;&#26696;&#29256;\&#31532;1&#21333;&#20803;\3%20&#21476;&#35799;&#35789;&#19977;&#39318;&#12304;&#25945;&#26696;&#21305;&#37197;&#29256;&#12305;&#25512;&#33616;&#10084;\&#40522;.mp4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1" Type="http://schemas.openxmlformats.org/officeDocument/2006/relationships/audio" Target="NULL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audio" Target="NULL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slide" Target="slide6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266" name="组合 3"/>
          <p:cNvGrpSpPr/>
          <p:nvPr/>
        </p:nvGrpSpPr>
        <p:grpSpPr>
          <a:xfrm>
            <a:off x="2674938" y="1058863"/>
            <a:ext cx="3794125" cy="2743200"/>
            <a:chOff x="2686394" y="0"/>
            <a:chExt cx="7442991" cy="5379601"/>
          </a:xfrm>
        </p:grpSpPr>
        <p:pic>
          <p:nvPicPr>
            <p:cNvPr id="11267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19872" y="0"/>
              <a:ext cx="5304809" cy="463296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1268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0228" y="4309751"/>
              <a:ext cx="2359157" cy="10698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1269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86394" y="751179"/>
              <a:ext cx="2359157" cy="10698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1270" name="文本框 5"/>
          <p:cNvSpPr txBox="1"/>
          <p:nvPr/>
        </p:nvSpPr>
        <p:spPr>
          <a:xfrm>
            <a:off x="2895600" y="2041525"/>
            <a:ext cx="3024188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古诗词三首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1" name="图片 2"/>
          <p:cNvPicPr>
            <a:picLocks noChangeAspect="1"/>
          </p:cNvPicPr>
          <p:nvPr/>
        </p:nvPicPr>
        <p:blipFill>
          <a:blip r:embed="rId4"/>
          <a:srcRect l="31322"/>
          <a:stretch>
            <a:fillRect/>
          </a:stretch>
        </p:blipFill>
        <p:spPr>
          <a:xfrm>
            <a:off x="190500" y="30163"/>
            <a:ext cx="268287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1272" name="组合 10"/>
          <p:cNvGrpSpPr/>
          <p:nvPr/>
        </p:nvGrpSpPr>
        <p:grpSpPr>
          <a:xfrm>
            <a:off x="1790700" y="1884363"/>
            <a:ext cx="1082675" cy="1082675"/>
            <a:chOff x="1790476" y="1883926"/>
            <a:chExt cx="1083277" cy="1083277"/>
          </a:xfrm>
        </p:grpSpPr>
        <p:pic>
          <p:nvPicPr>
            <p:cNvPr id="11273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90476" y="1883926"/>
              <a:ext cx="1083277" cy="108327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1274" name="矩形 6"/>
            <p:cNvSpPr/>
            <p:nvPr/>
          </p:nvSpPr>
          <p:spPr>
            <a:xfrm>
              <a:off x="2084289" y="2010066"/>
              <a:ext cx="495650" cy="830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en-US" altLang="zh-CN" sz="4800" b="1">
                  <a:solidFill>
                    <a:schemeClr val="bg1"/>
                  </a:solidFill>
                  <a:latin typeface="楷体" panose="02010609060101010101" pitchFamily="49" charset="-122"/>
                </a:rPr>
                <a:t>3</a:t>
              </a:r>
              <a:endParaRPr lang="zh-CN" altLang="en-US" sz="4800" b="1">
                <a:solidFill>
                  <a:schemeClr val="bg1"/>
                </a:solidFill>
                <a:latin typeface="楷体" panose="02010609060101010101" pitchFamily="49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30"/>
          <p:cNvSpPr txBox="1">
            <a:spLocks noChangeArrowheads="1"/>
          </p:cNvSpPr>
          <p:nvPr/>
        </p:nvSpPr>
        <p:spPr bwMode="auto">
          <a:xfrm>
            <a:off x="1062038" y="1276350"/>
            <a:ext cx="8074025" cy="29114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80000"/>
              </a:lnSpc>
            </a:pPr>
            <a:r>
              <a:rPr lang="zh-CN" altLang="en-US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宿建德江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hangingPunct="0">
              <a:lnSpc>
                <a:spcPct val="180000"/>
              </a:lnSpc>
            </a:pPr>
            <a:r>
              <a:rPr lang="en-US" altLang="zh-CN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孟浩然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hangingPunct="0">
              <a:lnSpc>
                <a:spcPct val="180000"/>
              </a:lnSpc>
            </a:pPr>
            <a:r>
              <a:rPr lang="zh-CN" altLang="en-US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移舟泊烟渚，日暮客愁新。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文本框 5"/>
          <p:cNvSpPr txBox="1">
            <a:spLocks noChangeArrowheads="1"/>
          </p:cNvSpPr>
          <p:nvPr/>
        </p:nvSpPr>
        <p:spPr bwMode="auto">
          <a:xfrm>
            <a:off x="3206750" y="1619250"/>
            <a:ext cx="561975" cy="5111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2400" b="1" spc="0">
                <a:latin typeface="宋体" panose="02010600030101010101" pitchFamily="2" charset="-122"/>
              </a:rPr>
              <a:t>住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1507" name="文本框 5"/>
          <p:cNvSpPr txBox="1"/>
          <p:nvPr/>
        </p:nvSpPr>
        <p:spPr>
          <a:xfrm>
            <a:off x="773113" y="315913"/>
            <a:ext cx="7173912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默读诗歌，用自己喜欢的方法理解字词和诗句的意思。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1508" name="文本框 57"/>
          <p:cNvSpPr txBox="1">
            <a:spLocks noChangeArrowheads="1"/>
          </p:cNvSpPr>
          <p:nvPr/>
        </p:nvSpPr>
        <p:spPr bwMode="auto">
          <a:xfrm>
            <a:off x="3768725" y="1538288"/>
            <a:ext cx="825500" cy="646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12"/>
          <p:cNvSpPr txBox="1">
            <a:spLocks noChangeArrowheads="1"/>
          </p:cNvSpPr>
          <p:nvPr/>
        </p:nvSpPr>
        <p:spPr bwMode="auto">
          <a:xfrm>
            <a:off x="1076325" y="3522663"/>
            <a:ext cx="1944688" cy="646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移舟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文本框 5"/>
          <p:cNvSpPr txBox="1">
            <a:spLocks noChangeArrowheads="1"/>
          </p:cNvSpPr>
          <p:nvPr/>
        </p:nvSpPr>
        <p:spPr bwMode="auto">
          <a:xfrm>
            <a:off x="487363" y="3600450"/>
            <a:ext cx="898525" cy="5111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2400" b="1" spc="0">
                <a:latin typeface="宋体" panose="02010600030101010101" pitchFamily="2" charset="-122"/>
              </a:rPr>
              <a:t>划船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1511" name="文本框 14"/>
          <p:cNvSpPr txBox="1">
            <a:spLocks noChangeArrowheads="1"/>
          </p:cNvSpPr>
          <p:nvPr/>
        </p:nvSpPr>
        <p:spPr bwMode="auto">
          <a:xfrm>
            <a:off x="2601913" y="3514725"/>
            <a:ext cx="722313" cy="6477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泊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文本框 5"/>
          <p:cNvSpPr txBox="1">
            <a:spLocks noChangeArrowheads="1"/>
          </p:cNvSpPr>
          <p:nvPr/>
        </p:nvSpPr>
        <p:spPr bwMode="auto">
          <a:xfrm>
            <a:off x="2462213" y="3090863"/>
            <a:ext cx="939800" cy="5111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2400" b="1" spc="0">
                <a:latin typeface="宋体" panose="02010600030101010101" pitchFamily="2" charset="-122"/>
              </a:rPr>
              <a:t>停靠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21513" name="文本框 16"/>
          <p:cNvSpPr txBox="1">
            <a:spLocks noChangeArrowheads="1"/>
          </p:cNvSpPr>
          <p:nvPr/>
        </p:nvSpPr>
        <p:spPr bwMode="auto">
          <a:xfrm>
            <a:off x="3827463" y="3521075"/>
            <a:ext cx="722313" cy="6477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渚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文本框 5"/>
          <p:cNvSpPr txBox="1">
            <a:spLocks noChangeArrowheads="1"/>
          </p:cNvSpPr>
          <p:nvPr/>
        </p:nvSpPr>
        <p:spPr bwMode="auto">
          <a:xfrm>
            <a:off x="2995613" y="4117975"/>
            <a:ext cx="2800350" cy="5095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2400" b="1" spc="0">
                <a:latin typeface="宋体" panose="02010600030101010101" pitchFamily="2" charset="-122"/>
              </a:rPr>
              <a:t>水中间的小块陆地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1515" name="文本框 19"/>
          <p:cNvSpPr txBox="1">
            <a:spLocks noChangeArrowheads="1"/>
          </p:cNvSpPr>
          <p:nvPr/>
        </p:nvSpPr>
        <p:spPr bwMode="auto">
          <a:xfrm>
            <a:off x="4872038" y="3530600"/>
            <a:ext cx="1676400" cy="646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日暮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6" name="文本框 5"/>
          <p:cNvSpPr txBox="1">
            <a:spLocks noChangeArrowheads="1"/>
          </p:cNvSpPr>
          <p:nvPr/>
        </p:nvSpPr>
        <p:spPr bwMode="auto">
          <a:xfrm>
            <a:off x="4992688" y="3097213"/>
            <a:ext cx="1508125" cy="5111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2400" b="1" spc="0">
                <a:latin typeface="宋体" panose="02010600030101010101" pitchFamily="2" charset="-122"/>
              </a:rPr>
              <a:t>黄昏时分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1517" name="文本框 18"/>
          <p:cNvSpPr txBox="1">
            <a:spLocks noChangeArrowheads="1"/>
          </p:cNvSpPr>
          <p:nvPr/>
        </p:nvSpPr>
        <p:spPr bwMode="auto">
          <a:xfrm>
            <a:off x="6118225" y="3530600"/>
            <a:ext cx="1016000" cy="646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客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8" name="文本框 21"/>
          <p:cNvSpPr txBox="1">
            <a:spLocks noChangeArrowheads="1"/>
          </p:cNvSpPr>
          <p:nvPr/>
        </p:nvSpPr>
        <p:spPr bwMode="auto">
          <a:xfrm>
            <a:off x="6707188" y="3529013"/>
            <a:ext cx="1676400" cy="646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愁新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9" name="文本框 5"/>
          <p:cNvSpPr txBox="1">
            <a:spLocks noChangeArrowheads="1"/>
          </p:cNvSpPr>
          <p:nvPr/>
        </p:nvSpPr>
        <p:spPr bwMode="auto">
          <a:xfrm>
            <a:off x="6164263" y="4133850"/>
            <a:ext cx="849313" cy="5111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2400" b="1" spc="0">
                <a:latin typeface="宋体" panose="02010600030101010101" pitchFamily="2" charset="-122"/>
              </a:rPr>
              <a:t>诗人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1520" name="文本框 5"/>
          <p:cNvSpPr txBox="1">
            <a:spLocks noChangeArrowheads="1"/>
          </p:cNvSpPr>
          <p:nvPr/>
        </p:nvSpPr>
        <p:spPr bwMode="auto">
          <a:xfrm>
            <a:off x="6753225" y="3082925"/>
            <a:ext cx="1508125" cy="5111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2400" b="1" spc="0">
                <a:latin typeface="宋体" panose="02010600030101010101" pitchFamily="2" charset="-122"/>
              </a:rPr>
              <a:t>新的愁绪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8" grpId="0"/>
      <p:bldP spid="21509" grpId="0"/>
      <p:bldP spid="21510" grpId="0" animBg="1"/>
      <p:bldP spid="21511" grpId="0"/>
      <p:bldP spid="21512" grpId="0" animBg="1"/>
      <p:bldP spid="21513" grpId="0"/>
      <p:bldP spid="21514" grpId="0" animBg="1"/>
      <p:bldP spid="21515" grpId="0"/>
      <p:bldP spid="21516" grpId="0" animBg="1"/>
      <p:bldP spid="21517" grpId="0"/>
      <p:bldP spid="21518" grpId="0"/>
      <p:bldP spid="21519" grpId="0" animBg="1"/>
      <p:bldP spid="215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30"/>
          <p:cNvSpPr txBox="1">
            <a:spLocks noChangeArrowheads="1"/>
          </p:cNvSpPr>
          <p:nvPr/>
        </p:nvSpPr>
        <p:spPr bwMode="auto">
          <a:xfrm>
            <a:off x="1068388" y="1563688"/>
            <a:ext cx="8074025" cy="646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野旷天低树，江清月近人。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0" name="文本框 12"/>
          <p:cNvSpPr txBox="1">
            <a:spLocks noChangeArrowheads="1"/>
          </p:cNvSpPr>
          <p:nvPr/>
        </p:nvSpPr>
        <p:spPr bwMode="auto">
          <a:xfrm>
            <a:off x="1077913" y="1565275"/>
            <a:ext cx="1944688" cy="646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野旷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文本框 5"/>
          <p:cNvSpPr txBox="1">
            <a:spLocks noChangeArrowheads="1"/>
          </p:cNvSpPr>
          <p:nvPr/>
        </p:nvSpPr>
        <p:spPr bwMode="auto">
          <a:xfrm>
            <a:off x="1025525" y="2359025"/>
            <a:ext cx="1800225" cy="5095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2400" b="1" spc="0">
                <a:latin typeface="宋体" panose="02010600030101010101" pitchFamily="2" charset="-122"/>
              </a:rPr>
              <a:t>空旷的原野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2532" name="文本框 14"/>
          <p:cNvSpPr txBox="1">
            <a:spLocks noChangeArrowheads="1"/>
          </p:cNvSpPr>
          <p:nvPr/>
        </p:nvSpPr>
        <p:spPr bwMode="auto">
          <a:xfrm>
            <a:off x="4903788" y="1562100"/>
            <a:ext cx="1635125" cy="646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江清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文本框 5"/>
          <p:cNvSpPr txBox="1">
            <a:spLocks noChangeArrowheads="1"/>
          </p:cNvSpPr>
          <p:nvPr/>
        </p:nvSpPr>
        <p:spPr bwMode="auto">
          <a:xfrm>
            <a:off x="4956175" y="2335213"/>
            <a:ext cx="1800225" cy="5111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0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/>
            <a:r>
              <a:rPr lang="zh-CN" altLang="en-US" sz="2400" b="1" spc="0">
                <a:latin typeface="宋体" panose="02010600030101010101" pitchFamily="2" charset="-122"/>
              </a:rPr>
              <a:t>清清的江水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22534" name="文本框 5"/>
          <p:cNvSpPr txBox="1"/>
          <p:nvPr/>
        </p:nvSpPr>
        <p:spPr>
          <a:xfrm>
            <a:off x="684213" y="3363913"/>
            <a:ext cx="799147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交流：用自己的话和同桌说说这首诗的意思。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animBg="1"/>
      <p:bldP spid="22532" grpId="0"/>
      <p:bldP spid="22533" grpId="0" animBg="1"/>
      <p:bldP spid="225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5"/>
          <p:cNvSpPr txBox="1"/>
          <p:nvPr/>
        </p:nvSpPr>
        <p:spPr>
          <a:xfrm>
            <a:off x="1042988" y="1233488"/>
            <a:ext cx="7058025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诗意：把船停泊在烟雾弥漫的沙洲边上，正是日暮时分，新愁不禁涌上心头。抬眼望去，远处旷野中的天空显得比近处的树木还要低，清清的江水倒映的明月仿佛和舟中的人十分亲近。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5"/>
          <p:cNvSpPr txBox="1"/>
          <p:nvPr/>
        </p:nvSpPr>
        <p:spPr>
          <a:xfrm>
            <a:off x="1209675" y="698500"/>
            <a:ext cx="717550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齐读诗句，想象：读到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天低树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月近人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时，你眼前浮现出什么画面？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pic>
        <p:nvPicPr>
          <p:cNvPr id="2457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7738" y="2120900"/>
            <a:ext cx="3714750" cy="2087563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  <p:sp>
        <p:nvSpPr>
          <p:cNvPr id="24579" name="文本框 5"/>
          <p:cNvSpPr txBox="1"/>
          <p:nvPr/>
        </p:nvSpPr>
        <p:spPr>
          <a:xfrm>
            <a:off x="671513" y="2022475"/>
            <a:ext cx="3998912" cy="2160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为什么在诗人眼中，天比树还低，月亮和人如此亲近？谁能读出诗中的意境？</a:t>
            </a:r>
            <a:endParaRPr lang="en-US" altLang="zh-CN" sz="2800" b="1">
              <a:solidFill>
                <a:srgbClr val="003399"/>
              </a:solidFill>
              <a:latin typeface="宋体" panose="02010600030101010101" pitchFamily="2" charset="-122"/>
            </a:endParaRPr>
          </a:p>
        </p:txBody>
      </p:sp>
      <p:sp>
        <p:nvSpPr>
          <p:cNvPr id="24580" name="文本框 5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想象画面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5"/>
          <p:cNvSpPr txBox="1"/>
          <p:nvPr/>
        </p:nvSpPr>
        <p:spPr>
          <a:xfrm>
            <a:off x="1042988" y="1117600"/>
            <a:ext cx="7346950" cy="2787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远处旷野中的天空显得比近处的树木还要低，清清的江水倒映的明月仿佛和舟中的人十分亲近。诗人借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天低树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月近人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之景来抒发孤身一人夜宿建德江的孤寂心情。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文本框 5"/>
          <p:cNvSpPr/>
          <p:nvPr/>
        </p:nvSpPr>
        <p:spPr>
          <a:xfrm>
            <a:off x="5940425" y="3343275"/>
            <a:ext cx="1944688" cy="59848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18C55"/>
              </a:gs>
              <a:gs pos="50000">
                <a:srgbClr val="F67B28"/>
              </a:gs>
              <a:gs pos="100000">
                <a:srgbClr val="E56B17"/>
              </a:gs>
            </a:gsLst>
            <a:lin ang="5400000"/>
          </a:gradFill>
          <a:ln w="6350">
            <a:solidFill>
              <a:schemeClr val="accent2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2800" b="1" spc="0">
                <a:solidFill>
                  <a:schemeClr val="bg1"/>
                </a:solidFill>
                <a:latin typeface="宋体" panose="02010600030101010101" pitchFamily="2" charset="-122"/>
              </a:rPr>
              <a:t>借景抒情</a:t>
            </a:r>
            <a:endParaRPr lang="en-US" altLang="zh-CN" sz="28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5"/>
          <p:cNvSpPr txBox="1"/>
          <p:nvPr/>
        </p:nvSpPr>
        <p:spPr>
          <a:xfrm>
            <a:off x="1004888" y="555625"/>
            <a:ext cx="7488237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默读全诗，想想哪个字是这首诗的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诗眼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，诗人心里涌起的是一种什么样的新愁。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6626" name="文本框 5"/>
          <p:cNvSpPr txBox="1"/>
          <p:nvPr/>
        </p:nvSpPr>
        <p:spPr>
          <a:xfrm>
            <a:off x="639763" y="2168525"/>
            <a:ext cx="3921125" cy="2160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面对黄昏的落日，作者心里为什么会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愁新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？他满怀愁绪向谁诉说呢？</a:t>
            </a:r>
            <a:endParaRPr lang="en-US" altLang="zh-CN" sz="2800" b="1">
              <a:solidFill>
                <a:srgbClr val="003399"/>
              </a:solidFill>
              <a:latin typeface="宋体" panose="02010600030101010101" pitchFamily="2" charset="-122"/>
            </a:endParaRPr>
          </a:p>
        </p:txBody>
      </p:sp>
      <p:pic>
        <p:nvPicPr>
          <p:cNvPr id="26627" name="图片 2"/>
          <p:cNvPicPr>
            <a:picLocks noChangeAspect="1"/>
          </p:cNvPicPr>
          <p:nvPr/>
        </p:nvPicPr>
        <p:blipFill>
          <a:blip r:embed="rId1"/>
          <a:srcRect t="2025" b="13602"/>
          <a:stretch>
            <a:fillRect/>
          </a:stretch>
        </p:blipFill>
        <p:spPr>
          <a:xfrm>
            <a:off x="4651375" y="2139950"/>
            <a:ext cx="3714750" cy="2303463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  <p:sp>
        <p:nvSpPr>
          <p:cNvPr id="26628" name="文本框 5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体会诗情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5"/>
          <p:cNvSpPr txBox="1"/>
          <p:nvPr/>
        </p:nvSpPr>
        <p:spPr>
          <a:xfrm>
            <a:off x="790575" y="1233488"/>
            <a:ext cx="7561263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夕阳西下、飞鸟归林的黄昏时刻，也正是人们结束了一天的劳作返回家中的时刻，而此时的诗人则只能在停靠岸边的船上过夜，因此新的羁旅之情便油然而生。满怀愁绪无处诉说，似乎只有江月知晓他孤寂的心情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0" name="文本框 5"/>
          <p:cNvSpPr/>
          <p:nvPr/>
        </p:nvSpPr>
        <p:spPr>
          <a:xfrm>
            <a:off x="6588125" y="3333750"/>
            <a:ext cx="1944688" cy="6334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18C55"/>
              </a:gs>
              <a:gs pos="50000">
                <a:srgbClr val="F67B28"/>
              </a:gs>
              <a:gs pos="100000">
                <a:srgbClr val="E56B17"/>
              </a:gs>
            </a:gsLst>
            <a:lin ang="5400000"/>
          </a:gradFill>
          <a:ln w="6350">
            <a:solidFill>
              <a:schemeClr val="accent2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latin typeface="宋体" panose="02010600030101010101" pitchFamily="2" charset="-122"/>
              </a:rPr>
              <a:t>直抒胸臆</a:t>
            </a:r>
            <a:endParaRPr lang="en-US" altLang="zh-CN" sz="30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5"/>
          <p:cNvPicPr>
            <a:picLocks noChangeAspect="1"/>
          </p:cNvPicPr>
          <p:nvPr/>
        </p:nvPicPr>
        <p:blipFill>
          <a:blip r:embed="rId1"/>
          <a:srcRect t="6915" r="117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4" name="文本框 2"/>
          <p:cNvSpPr txBox="1"/>
          <p:nvPr/>
        </p:nvSpPr>
        <p:spPr>
          <a:xfrm>
            <a:off x="468313" y="615950"/>
            <a:ext cx="2590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配乐朗读。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grpSp>
        <p:nvGrpSpPr>
          <p:cNvPr id="28675" name="组合 3"/>
          <p:cNvGrpSpPr/>
          <p:nvPr/>
        </p:nvGrpSpPr>
        <p:grpSpPr>
          <a:xfrm>
            <a:off x="2916238" y="1681163"/>
            <a:ext cx="5832475" cy="3167062"/>
            <a:chOff x="2627784" y="1635646"/>
            <a:chExt cx="5832648" cy="3168352"/>
          </a:xfrm>
        </p:grpSpPr>
        <p:sp>
          <p:nvSpPr>
            <p:cNvPr id="28676" name="圆角矩形 1"/>
            <p:cNvSpPr/>
            <p:nvPr/>
          </p:nvSpPr>
          <p:spPr>
            <a:xfrm>
              <a:off x="2627784" y="1635646"/>
              <a:ext cx="5832648" cy="3168352"/>
            </a:xfrm>
            <a:prstGeom prst="round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28677" name="文本框 3"/>
            <p:cNvSpPr txBox="1"/>
            <p:nvPr/>
          </p:nvSpPr>
          <p:spPr>
            <a:xfrm>
              <a:off x="2952567" y="1788661"/>
              <a:ext cx="5394102" cy="286232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25000"/>
                </a:lnSpc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宿建德江</a:t>
              </a:r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lnSpc>
                  <a:spcPct val="125000"/>
                </a:lnSpc>
              </a:pPr>
              <a:r>
                <a:rPr lang="en-US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[</a:t>
              </a: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唐</a:t>
              </a:r>
              <a:r>
                <a:rPr lang="en-US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]</a:t>
              </a: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孟浩然</a:t>
              </a:r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lnSpc>
                  <a:spcPct val="125000"/>
                </a:lnSpc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移舟泊烟渚，日暮客愁新。</a:t>
              </a:r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lnSpc>
                  <a:spcPct val="125000"/>
                </a:lnSpc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野旷天低树，江清月近人。</a:t>
              </a:r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678" name="古筝独奏">
            <a:hlinkClick r:id="" action="ppaction://media"/>
          </p:cNvPr>
          <p:cNvPicPr/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3059113" y="455613"/>
            <a:ext cx="855662" cy="962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51" fill="hold"/>
                                        <p:tgtEl>
                                          <p:spTgt spid="286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867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5"/>
          <p:cNvPicPr>
            <a:picLocks noChangeAspect="1"/>
          </p:cNvPicPr>
          <p:nvPr/>
        </p:nvPicPr>
        <p:blipFill>
          <a:blip r:embed="rId1"/>
          <a:srcRect t="6915" r="117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8" name="矩形 16"/>
          <p:cNvSpPr/>
          <p:nvPr/>
        </p:nvSpPr>
        <p:spPr>
          <a:xfrm>
            <a:off x="34925" y="987425"/>
            <a:ext cx="9074150" cy="3168650"/>
          </a:xfrm>
          <a:prstGeom prst="rect">
            <a:avLst/>
          </a:prstGeom>
          <a:solidFill>
            <a:schemeClr val="bg1">
              <a:alpha val="85000"/>
            </a:schemeClr>
          </a:solidFill>
          <a:ln w="53975" cmpd="tri">
            <a:solidFill>
              <a:srgbClr val="4650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5B6A0E"/>
              </a:solidFill>
              <a:latin typeface="宋体" panose="02010600030101010101" pitchFamily="2" charset="-122"/>
            </a:endParaRPr>
          </a:p>
        </p:txBody>
      </p:sp>
      <p:sp>
        <p:nvSpPr>
          <p:cNvPr id="29699" name="文本框 5"/>
          <p:cNvSpPr txBox="1"/>
          <p:nvPr/>
        </p:nvSpPr>
        <p:spPr>
          <a:xfrm>
            <a:off x="431800" y="1741488"/>
            <a:ext cx="8280400" cy="2235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诗意：把船停泊在烟雾弥漫的沙洲边上，正是日暮时分，新愁不禁涌上心头。抬眼望去，远处旷野中的天空显得比近处的树木还要低，清清的江水倒映的明月仿佛和舟中的人十分亲近。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文本框 2"/>
          <p:cNvSpPr txBox="1"/>
          <p:nvPr/>
        </p:nvSpPr>
        <p:spPr>
          <a:xfrm>
            <a:off x="461963" y="987425"/>
            <a:ext cx="4686300" cy="608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参考诗意，背诵原诗。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5"/>
          <p:cNvSpPr txBox="1"/>
          <p:nvPr/>
        </p:nvSpPr>
        <p:spPr>
          <a:xfrm>
            <a:off x="1546225" y="555625"/>
            <a:ext cx="259238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总结学法：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0722" name="文本框 5"/>
          <p:cNvSpPr txBox="1"/>
          <p:nvPr/>
        </p:nvSpPr>
        <p:spPr>
          <a:xfrm>
            <a:off x="2338388" y="1782763"/>
            <a:ext cx="1008062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朗读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箭头: 右 6"/>
          <p:cNvSpPr/>
          <p:nvPr/>
        </p:nvSpPr>
        <p:spPr>
          <a:xfrm>
            <a:off x="3213100" y="2022475"/>
            <a:ext cx="503238" cy="158750"/>
          </a:xfrm>
          <a:prstGeom prst="rightArrow">
            <a:avLst>
              <a:gd name="adj1" fmla="val 50000"/>
              <a:gd name="adj2" fmla="val 49986"/>
            </a:avLst>
          </a:prstGeom>
          <a:solidFill>
            <a:schemeClr val="accent1"/>
          </a:solidFill>
          <a:ln w="12700">
            <a:solidFill>
              <a:schemeClr val="bg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0724" name="文本框 8"/>
          <p:cNvSpPr txBox="1"/>
          <p:nvPr/>
        </p:nvSpPr>
        <p:spPr>
          <a:xfrm>
            <a:off x="3635375" y="1782763"/>
            <a:ext cx="1008063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理解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5" name="箭头: 右 9"/>
          <p:cNvSpPr/>
          <p:nvPr/>
        </p:nvSpPr>
        <p:spPr>
          <a:xfrm>
            <a:off x="4516438" y="2022475"/>
            <a:ext cx="504825" cy="15875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accent1"/>
          </a:solidFill>
          <a:ln w="12700">
            <a:solidFill>
              <a:schemeClr val="bg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0726" name="文本框 10"/>
          <p:cNvSpPr txBox="1"/>
          <p:nvPr/>
        </p:nvSpPr>
        <p:spPr>
          <a:xfrm>
            <a:off x="4994275" y="1779588"/>
            <a:ext cx="1008063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想象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7" name="箭头: 右 11"/>
          <p:cNvSpPr/>
          <p:nvPr/>
        </p:nvSpPr>
        <p:spPr>
          <a:xfrm>
            <a:off x="5894388" y="2022475"/>
            <a:ext cx="504825" cy="15875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accent1"/>
          </a:solidFill>
          <a:ln w="12700">
            <a:solidFill>
              <a:schemeClr val="bg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0728" name="文本框 12"/>
          <p:cNvSpPr txBox="1"/>
          <p:nvPr/>
        </p:nvSpPr>
        <p:spPr>
          <a:xfrm>
            <a:off x="6324600" y="1785938"/>
            <a:ext cx="1008063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体会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9" name="文本框 5"/>
          <p:cNvSpPr txBox="1"/>
          <p:nvPr/>
        </p:nvSpPr>
        <p:spPr>
          <a:xfrm>
            <a:off x="1619250" y="3003550"/>
            <a:ext cx="6119813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请同学们用以上学法，自学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六月二十七日望湖楼醉书</a:t>
            </a:r>
            <a:r>
              <a:rPr lang="en-US" altLang="zh-CN" sz="3000" b="1"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0730" name="文本框 13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animBg="1"/>
      <p:bldP spid="30724" grpId="0"/>
      <p:bldP spid="30725" grpId="0" animBg="1"/>
      <p:bldP spid="30726" grpId="0"/>
      <p:bldP spid="30727" grpId="0" animBg="1"/>
      <p:bldP spid="30728" grpId="0"/>
      <p:bldP spid="307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3">
            <a:hlinkClick r:id="rId1" action="ppaction://hlinksldjump"/>
          </p:cNvPr>
          <p:cNvSpPr txBox="1"/>
          <p:nvPr/>
        </p:nvSpPr>
        <p:spPr>
          <a:xfrm>
            <a:off x="2555875" y="2211388"/>
            <a:ext cx="18002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AB7B3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AB7B3B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AB7B3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200" b="1">
              <a:solidFill>
                <a:srgbClr val="AB7B3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文本框 21">
            <a:hlinkClick r:id="rId2" action="ppaction://hlinksldjump"/>
          </p:cNvPr>
          <p:cNvSpPr txBox="1"/>
          <p:nvPr/>
        </p:nvSpPr>
        <p:spPr>
          <a:xfrm>
            <a:off x="5003800" y="2211388"/>
            <a:ext cx="18716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AB7B3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AB7B3B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AB7B3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课时</a:t>
            </a:r>
            <a:endParaRPr lang="zh-CN" altLang="en-US" sz="3200" b="1">
              <a:solidFill>
                <a:srgbClr val="AB7B3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云形 10"/>
          <p:cNvSpPr/>
          <p:nvPr/>
        </p:nvSpPr>
        <p:spPr>
          <a:xfrm>
            <a:off x="3384550" y="758825"/>
            <a:ext cx="2374900" cy="661988"/>
          </a:xfrm>
          <a:prstGeom prst="cloud">
            <a:avLst/>
          </a:prstGeom>
          <a:solidFill>
            <a:srgbClr val="0E7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1746" name="文本框 5"/>
          <p:cNvSpPr txBox="1">
            <a:spLocks noChangeArrowheads="1"/>
          </p:cNvSpPr>
          <p:nvPr/>
        </p:nvSpPr>
        <p:spPr bwMode="auto">
          <a:xfrm>
            <a:off x="3671888" y="771525"/>
            <a:ext cx="1800225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宿建德江</a:t>
            </a:r>
            <a:endParaRPr lang="en-US" altLang="zh-CN" sz="30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7" name="文本框 5"/>
          <p:cNvSpPr txBox="1"/>
          <p:nvPr/>
        </p:nvSpPr>
        <p:spPr>
          <a:xfrm>
            <a:off x="2455863" y="1543050"/>
            <a:ext cx="13684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客愁新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1748" name="文本框 5"/>
          <p:cNvSpPr txBox="1"/>
          <p:nvPr/>
        </p:nvSpPr>
        <p:spPr>
          <a:xfrm>
            <a:off x="2454275" y="2273300"/>
            <a:ext cx="13684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天低树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1749" name="文本框 5"/>
          <p:cNvSpPr txBox="1"/>
          <p:nvPr/>
        </p:nvSpPr>
        <p:spPr>
          <a:xfrm>
            <a:off x="2455863" y="3014663"/>
            <a:ext cx="13684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月近人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1750" name="文本框 6"/>
          <p:cNvSpPr txBox="1"/>
          <p:nvPr/>
        </p:nvSpPr>
        <p:spPr>
          <a:xfrm>
            <a:off x="4716463" y="1558925"/>
            <a:ext cx="20161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直抒胸臆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1751" name="文本框 7"/>
          <p:cNvSpPr txBox="1"/>
          <p:nvPr/>
        </p:nvSpPr>
        <p:spPr>
          <a:xfrm>
            <a:off x="4716463" y="2695575"/>
            <a:ext cx="20161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借景抒情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1752" name="文本框 8"/>
          <p:cNvSpPr txBox="1"/>
          <p:nvPr/>
        </p:nvSpPr>
        <p:spPr>
          <a:xfrm>
            <a:off x="2076450" y="3781425"/>
            <a:ext cx="55086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学法：朗读→理解→想象→体会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1753" name="新月形 9"/>
          <p:cNvSpPr/>
          <p:nvPr/>
        </p:nvSpPr>
        <p:spPr>
          <a:xfrm flipH="1">
            <a:off x="3808413" y="2535238"/>
            <a:ext cx="358775" cy="957262"/>
          </a:xfrm>
          <a:prstGeom prst="moon">
            <a:avLst>
              <a:gd name="adj" fmla="val 31481"/>
            </a:avLst>
          </a:prstGeom>
          <a:solidFill>
            <a:srgbClr val="9DC3E6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1754" name="文本框 11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50" grpId="0"/>
      <p:bldP spid="31751" grpId="0"/>
      <p:bldP spid="31752" grpId="0"/>
      <p:bldP spid="3175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2770" name="MH_Other_2"/>
          <p:cNvSpPr/>
          <p:nvPr>
            <p:custDataLst>
              <p:tags r:id="rId2"/>
            </p:custDataLst>
          </p:nvPr>
        </p:nvSpPr>
        <p:spPr>
          <a:xfrm>
            <a:off x="11113" y="350838"/>
            <a:ext cx="9144000" cy="2005013"/>
          </a:xfrm>
          <a:prstGeom prst="rect">
            <a:avLst/>
          </a:prstGeom>
          <a:solidFill>
            <a:srgbClr val="46505C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rm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2771" name="矩形 3"/>
          <p:cNvSpPr/>
          <p:nvPr/>
        </p:nvSpPr>
        <p:spPr>
          <a:xfrm>
            <a:off x="1331913" y="974725"/>
            <a:ext cx="6408737" cy="769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六月二十七日望湖楼醉书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772" name="组合 2"/>
          <p:cNvGrpSpPr/>
          <p:nvPr/>
        </p:nvGrpSpPr>
        <p:grpSpPr>
          <a:xfrm>
            <a:off x="6227763" y="2365375"/>
            <a:ext cx="2613025" cy="1552575"/>
            <a:chOff x="3287848" y="2571750"/>
            <a:chExt cx="2612616" cy="1552850"/>
          </a:xfrm>
        </p:grpSpPr>
        <p:grpSp>
          <p:nvGrpSpPr>
            <p:cNvPr id="32773" name="组合 17"/>
            <p:cNvGrpSpPr/>
            <p:nvPr/>
          </p:nvGrpSpPr>
          <p:grpSpPr>
            <a:xfrm>
              <a:off x="3895844" y="2571750"/>
              <a:ext cx="2004620" cy="1084682"/>
              <a:chOff x="550222" y="160480"/>
              <a:chExt cx="2004620" cy="1084682"/>
            </a:xfrm>
          </p:grpSpPr>
          <p:sp>
            <p:nvSpPr>
              <p:cNvPr id="32774" name="矩形 3"/>
              <p:cNvSpPr/>
              <p:nvPr/>
            </p:nvSpPr>
            <p:spPr>
              <a:xfrm>
                <a:off x="688139" y="250018"/>
                <a:ext cx="1728787" cy="76944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r>
                  <a:rPr lang="zh-CN" altLang="en-US" sz="44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苏 轼</a:t>
                </a:r>
                <a:endPara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32775" name="图片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6200000">
                <a:off x="513568" y="618406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32776" name="图片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1928087" y="197130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32777" name="组合 1"/>
            <p:cNvGrpSpPr/>
            <p:nvPr/>
          </p:nvGrpSpPr>
          <p:grpSpPr>
            <a:xfrm>
              <a:off x="3287848" y="3209009"/>
              <a:ext cx="596638" cy="915591"/>
              <a:chOff x="5833450" y="2958383"/>
              <a:chExt cx="596638" cy="915591"/>
            </a:xfrm>
          </p:grpSpPr>
          <p:pic>
            <p:nvPicPr>
              <p:cNvPr id="32778" name="图片 21"/>
              <p:cNvPicPr>
                <a:picLocks noChangeAspect="1"/>
              </p:cNvPicPr>
              <p:nvPr/>
            </p:nvPicPr>
            <p:blipFill>
              <a:blip r:embed="rId4"/>
              <a:srcRect l="31101" t="15351" r="32676" b="24800"/>
              <a:stretch>
                <a:fillRect/>
              </a:stretch>
            </p:blipFill>
            <p:spPr>
              <a:xfrm>
                <a:off x="5854682" y="2958383"/>
                <a:ext cx="554174" cy="91559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32779" name="矩形 22"/>
              <p:cNvSpPr/>
              <p:nvPr/>
            </p:nvSpPr>
            <p:spPr>
              <a:xfrm>
                <a:off x="5833450" y="3123791"/>
                <a:ext cx="596638" cy="58477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0" hangingPunct="0"/>
                <a:r>
                  <a:rPr lang="zh-CN" altLang="en-US" sz="32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宋</a:t>
                </a:r>
                <a:endParaRPr lang="zh-CN" altLang="en-US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4"/>
          <p:cNvSpPr txBox="1">
            <a:spLocks noChangeArrowheads="1"/>
          </p:cNvSpPr>
          <p:nvPr/>
        </p:nvSpPr>
        <p:spPr bwMode="auto">
          <a:xfrm>
            <a:off x="639763" y="700088"/>
            <a:ext cx="8502650" cy="39100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80000"/>
              </a:lnSpc>
            </a:pPr>
            <a:r>
              <a:rPr lang="zh-CN" altLang="en-US" sz="3600" b="1" spc="600">
                <a:latin typeface="楷体" panose="02010609060101010101" pitchFamily="49" charset="-122"/>
                <a:ea typeface="楷体" panose="02010609060101010101" pitchFamily="49" charset="-122"/>
              </a:rPr>
              <a:t>六月二十七日望湖楼醉书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hangingPunct="0">
              <a:lnSpc>
                <a:spcPct val="180000"/>
              </a:lnSpc>
            </a:pPr>
            <a:r>
              <a:rPr lang="en-US" altLang="zh-CN" sz="3600" b="1" spc="60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600" b="1" spc="600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600" b="1" spc="60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600" b="1" spc="600"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hangingPunct="0">
              <a:lnSpc>
                <a:spcPct val="180000"/>
              </a:lnSpc>
            </a:pPr>
            <a:r>
              <a:rPr lang="zh-CN" altLang="en-US" sz="3600" b="1" spc="600">
                <a:latin typeface="楷体" panose="02010609060101010101" pitchFamily="49" charset="-122"/>
                <a:ea typeface="楷体" panose="02010609060101010101" pitchFamily="49" charset="-122"/>
              </a:rPr>
              <a:t>黑云翻墨未遮山，白雨跳珠乱入船。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hangingPunct="0">
              <a:lnSpc>
                <a:spcPct val="180000"/>
              </a:lnSpc>
            </a:pPr>
            <a:r>
              <a:rPr lang="zh-CN" altLang="en-US" sz="3600" b="1" spc="600">
                <a:latin typeface="楷体" panose="02010609060101010101" pitchFamily="49" charset="-122"/>
                <a:ea typeface="楷体" panose="02010609060101010101" pitchFamily="49" charset="-122"/>
              </a:rPr>
              <a:t>卷地风来忽吹散，望湖楼下水如天。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794" name="直接连接符 10"/>
          <p:cNvCxnSpPr/>
          <p:nvPr/>
        </p:nvCxnSpPr>
        <p:spPr>
          <a:xfrm flipH="1">
            <a:off x="1603375" y="3054350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33795" name="直接连接符 12"/>
          <p:cNvCxnSpPr/>
          <p:nvPr/>
        </p:nvCxnSpPr>
        <p:spPr>
          <a:xfrm flipH="1">
            <a:off x="2703513" y="3054350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33796" name="直接连接符 13"/>
          <p:cNvCxnSpPr/>
          <p:nvPr/>
        </p:nvCxnSpPr>
        <p:spPr>
          <a:xfrm flipH="1">
            <a:off x="3222625" y="3052763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33797" name="直接连接符 14"/>
          <p:cNvCxnSpPr/>
          <p:nvPr/>
        </p:nvCxnSpPr>
        <p:spPr>
          <a:xfrm flipH="1">
            <a:off x="5867400" y="3054350"/>
            <a:ext cx="77788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33798" name="直接连接符 17"/>
          <p:cNvCxnSpPr/>
          <p:nvPr/>
        </p:nvCxnSpPr>
        <p:spPr>
          <a:xfrm flipH="1">
            <a:off x="6948488" y="3054350"/>
            <a:ext cx="79375" cy="461963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33799" name="直接连接符 19"/>
          <p:cNvCxnSpPr/>
          <p:nvPr/>
        </p:nvCxnSpPr>
        <p:spPr>
          <a:xfrm flipH="1">
            <a:off x="7529513" y="3054350"/>
            <a:ext cx="77787" cy="461963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33800" name="直接连接符 16"/>
          <p:cNvCxnSpPr/>
          <p:nvPr/>
        </p:nvCxnSpPr>
        <p:spPr>
          <a:xfrm flipH="1">
            <a:off x="4926013" y="1100138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33801" name="直接连接符 18"/>
          <p:cNvCxnSpPr/>
          <p:nvPr/>
        </p:nvCxnSpPr>
        <p:spPr>
          <a:xfrm flipH="1">
            <a:off x="6588125" y="1100138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33802" name="直接连接符 20"/>
          <p:cNvCxnSpPr/>
          <p:nvPr/>
        </p:nvCxnSpPr>
        <p:spPr>
          <a:xfrm flipH="1">
            <a:off x="2665413" y="4046538"/>
            <a:ext cx="77787" cy="461962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33803" name="直接连接符 21"/>
          <p:cNvCxnSpPr/>
          <p:nvPr/>
        </p:nvCxnSpPr>
        <p:spPr>
          <a:xfrm flipH="1">
            <a:off x="6950075" y="4046538"/>
            <a:ext cx="77788" cy="461962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sp>
        <p:nvSpPr>
          <p:cNvPr id="33804" name="文本框 5"/>
          <p:cNvSpPr txBox="1"/>
          <p:nvPr/>
        </p:nvSpPr>
        <p:spPr>
          <a:xfrm>
            <a:off x="1311275" y="327025"/>
            <a:ext cx="65214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朗读全诗，读准字音，读出节奏。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3805" name="文本框 15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自学古诗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5"/>
          <p:cNvSpPr txBox="1"/>
          <p:nvPr/>
        </p:nvSpPr>
        <p:spPr>
          <a:xfrm>
            <a:off x="2268538" y="715963"/>
            <a:ext cx="6407150" cy="3711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苏轼，字子瞻，又字和仲，号东坡居士，世称苏东坡。眉州眉山（今属四川）人，北宋著名文学家、书法家、画家，是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唐宋八大家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之一，与其父苏洵、其弟苏辙并称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三苏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。苏轼的词属于豪放派，与辛弃疾同是豪放派代表，并称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苏辛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18" name="Picture 5" descr="E:\上课课件\苏五语下\苏教五语大课堂\苏轼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1924050"/>
            <a:ext cx="1662113" cy="2232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4819" name="文本框 5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5"/>
          <p:cNvSpPr txBox="1"/>
          <p:nvPr/>
        </p:nvSpPr>
        <p:spPr>
          <a:xfrm>
            <a:off x="407988" y="552450"/>
            <a:ext cx="71755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借助注释、插图理解诗句的意思。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5842" name="文本框 5"/>
          <p:cNvSpPr txBox="1"/>
          <p:nvPr/>
        </p:nvSpPr>
        <p:spPr>
          <a:xfrm>
            <a:off x="407988" y="1125538"/>
            <a:ext cx="4478337" cy="333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诗意：黑云像打翻了的墨水，还没来得及把山遮住，白亮亮的雨点便像洒落的珠子一样纷纷乱跳进船舱。突然，狂风席卷大地，湖面上顿时雨散云飞。凭栏而望，只见湖面水天映照，碧波如镜。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3" name="图片 2"/>
          <p:cNvPicPr>
            <a:picLocks noChangeAspect="1"/>
          </p:cNvPicPr>
          <p:nvPr/>
        </p:nvPicPr>
        <p:blipFill>
          <a:blip r:embed="rId1"/>
          <a:srcRect t="9018" r="2492"/>
          <a:stretch>
            <a:fillRect/>
          </a:stretch>
        </p:blipFill>
        <p:spPr>
          <a:xfrm>
            <a:off x="5219700" y="1590675"/>
            <a:ext cx="3508375" cy="2455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5"/>
          <p:cNvSpPr txBox="1"/>
          <p:nvPr/>
        </p:nvSpPr>
        <p:spPr>
          <a:xfrm>
            <a:off x="309563" y="671513"/>
            <a:ext cx="8497887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朗读全诗，想象：你眼前仿佛出现了哪些画面？画面里有哪些景物？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6866" name="文本框 5"/>
          <p:cNvSpPr txBox="1"/>
          <p:nvPr/>
        </p:nvSpPr>
        <p:spPr>
          <a:xfrm>
            <a:off x="1943100" y="1844675"/>
            <a:ext cx="52578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黑云　白雨　卷地风　水如天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867" name="图片 3"/>
          <p:cNvPicPr>
            <a:picLocks noChangeAspect="1"/>
          </p:cNvPicPr>
          <p:nvPr/>
        </p:nvPicPr>
        <p:blipFill>
          <a:blip r:embed="rId1"/>
          <a:srcRect t="4825" b="10800"/>
          <a:stretch>
            <a:fillRect/>
          </a:stretch>
        </p:blipFill>
        <p:spPr>
          <a:xfrm>
            <a:off x="2633663" y="2571750"/>
            <a:ext cx="3876675" cy="2181225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3"/>
          <p:cNvSpPr txBox="1">
            <a:spLocks noChangeArrowheads="1"/>
          </p:cNvSpPr>
          <p:nvPr/>
        </p:nvSpPr>
        <p:spPr bwMode="auto">
          <a:xfrm>
            <a:off x="588963" y="1836738"/>
            <a:ext cx="8502650" cy="6683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600" b="1" spc="600">
                <a:latin typeface="楷体" panose="02010609060101010101" pitchFamily="49" charset="-122"/>
                <a:ea typeface="楷体" panose="02010609060101010101" pitchFamily="49" charset="-122"/>
              </a:rPr>
              <a:t>黑云翻墨未遮山，白雨跳珠乱入船。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0" name="矩形: 圆角 4"/>
          <p:cNvSpPr/>
          <p:nvPr/>
        </p:nvSpPr>
        <p:spPr>
          <a:xfrm>
            <a:off x="503238" y="1908175"/>
            <a:ext cx="1065213" cy="596900"/>
          </a:xfrm>
          <a:prstGeom prst="roundRect">
            <a:avLst/>
          </a:prstGeom>
          <a:noFill/>
          <a:ln w="28575">
            <a:solidFill>
              <a:srgbClr val="CDAE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7891" name="矩形: 圆角 5"/>
          <p:cNvSpPr/>
          <p:nvPr/>
        </p:nvSpPr>
        <p:spPr>
          <a:xfrm>
            <a:off x="1647825" y="1908175"/>
            <a:ext cx="1065213" cy="596900"/>
          </a:xfrm>
          <a:prstGeom prst="roundRect">
            <a:avLst/>
          </a:prstGeom>
          <a:noFill/>
          <a:ln w="28575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7892" name="箭头: 左弧形 6"/>
          <p:cNvSpPr/>
          <p:nvPr/>
        </p:nvSpPr>
        <p:spPr>
          <a:xfrm rot="15960000">
            <a:off x="1466850" y="2181225"/>
            <a:ext cx="566738" cy="1284288"/>
          </a:xfrm>
          <a:prstGeom prst="curvedRightArrow">
            <a:avLst>
              <a:gd name="adj1" fmla="val 30393"/>
              <a:gd name="adj2" fmla="val 75002"/>
              <a:gd name="adj3" fmla="val 48894"/>
            </a:avLst>
          </a:prstGeom>
          <a:solidFill>
            <a:srgbClr val="FFD966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7893" name="矩形: 圆角 7"/>
          <p:cNvSpPr/>
          <p:nvPr/>
        </p:nvSpPr>
        <p:spPr>
          <a:xfrm>
            <a:off x="4784725" y="1908175"/>
            <a:ext cx="1065213" cy="596900"/>
          </a:xfrm>
          <a:prstGeom prst="roundRect">
            <a:avLst/>
          </a:prstGeom>
          <a:noFill/>
          <a:ln w="28575">
            <a:solidFill>
              <a:srgbClr val="CDAE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7894" name="矩形: 圆角 8"/>
          <p:cNvSpPr/>
          <p:nvPr/>
        </p:nvSpPr>
        <p:spPr>
          <a:xfrm>
            <a:off x="5929313" y="1908175"/>
            <a:ext cx="1065213" cy="596900"/>
          </a:xfrm>
          <a:prstGeom prst="roundRect">
            <a:avLst/>
          </a:prstGeom>
          <a:noFill/>
          <a:ln w="28575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7895" name="箭头: 左弧形 9"/>
          <p:cNvSpPr/>
          <p:nvPr/>
        </p:nvSpPr>
        <p:spPr>
          <a:xfrm rot="15960000">
            <a:off x="5748338" y="2181225"/>
            <a:ext cx="566738" cy="1284287"/>
          </a:xfrm>
          <a:prstGeom prst="curvedRightArrow">
            <a:avLst>
              <a:gd name="adj1" fmla="val 30393"/>
              <a:gd name="adj2" fmla="val 75002"/>
              <a:gd name="adj3" fmla="val 48894"/>
            </a:avLst>
          </a:prstGeom>
          <a:solidFill>
            <a:srgbClr val="FFD966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7896" name="文本框 5"/>
          <p:cNvSpPr txBox="1"/>
          <p:nvPr/>
        </p:nvSpPr>
        <p:spPr>
          <a:xfrm>
            <a:off x="468313" y="627063"/>
            <a:ext cx="813752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为什么把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黑云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比作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翻墨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，把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白雨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比作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跳珠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？你从中感受到什么？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pic>
        <p:nvPicPr>
          <p:cNvPr id="3789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0363" y="3141663"/>
            <a:ext cx="2224087" cy="1495425"/>
          </a:xfrm>
          <a:prstGeom prst="rect">
            <a:avLst/>
          </a:prstGeom>
          <a:noFill/>
          <a:ln w="38100" cap="sq"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  <p:pic>
        <p:nvPicPr>
          <p:cNvPr id="37898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9938" y="3141663"/>
            <a:ext cx="2224087" cy="1495425"/>
          </a:xfrm>
          <a:prstGeom prst="rect">
            <a:avLst/>
          </a:prstGeom>
          <a:noFill/>
          <a:ln w="38100" cap="sq"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 animBg="1"/>
      <p:bldP spid="37892" grpId="0" animBg="1"/>
      <p:bldP spid="37893" grpId="0" animBg="1"/>
      <p:bldP spid="37894" grpId="0" animBg="1"/>
      <p:bldP spid="3789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9725" y="1314450"/>
            <a:ext cx="3216275" cy="2273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8914" name="文本框 5"/>
          <p:cNvSpPr txBox="1"/>
          <p:nvPr/>
        </p:nvSpPr>
        <p:spPr>
          <a:xfrm>
            <a:off x="395288" y="588963"/>
            <a:ext cx="372110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这是一场什么雨？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38915" name="文本框 5"/>
          <p:cNvSpPr txBox="1"/>
          <p:nvPr/>
        </p:nvSpPr>
        <p:spPr>
          <a:xfrm>
            <a:off x="395288" y="1314450"/>
            <a:ext cx="5041900" cy="977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看到这个画面，你会用哪些词语来形容这样的雨呢？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38916" name="文本框 5"/>
          <p:cNvSpPr txBox="1"/>
          <p:nvPr/>
        </p:nvSpPr>
        <p:spPr>
          <a:xfrm>
            <a:off x="1130300" y="2224088"/>
            <a:ext cx="3960813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倾盆大雨、狂风骤雨</a:t>
            </a:r>
            <a:endParaRPr lang="en-US" altLang="zh-CN" sz="30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7" name="文本框 5"/>
          <p:cNvSpPr txBox="1"/>
          <p:nvPr/>
        </p:nvSpPr>
        <p:spPr>
          <a:xfrm>
            <a:off x="439738" y="2751138"/>
            <a:ext cx="50419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诗人在诗中是怎么形容的？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38918" name="文本框 5"/>
          <p:cNvSpPr txBox="1"/>
          <p:nvPr/>
        </p:nvSpPr>
        <p:spPr>
          <a:xfrm>
            <a:off x="1130300" y="3165475"/>
            <a:ext cx="18002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白雨跳珠</a:t>
            </a:r>
            <a:endParaRPr lang="en-US" altLang="zh-CN" sz="30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19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0238" y="3748088"/>
            <a:ext cx="2771775" cy="709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8920" name="文本框 5"/>
          <p:cNvSpPr txBox="1"/>
          <p:nvPr/>
        </p:nvSpPr>
        <p:spPr>
          <a:xfrm>
            <a:off x="3419475" y="531813"/>
            <a:ext cx="1081088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骤雨</a:t>
            </a:r>
            <a:endParaRPr lang="en-US" altLang="zh-CN" sz="30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21" name="文本框 5"/>
          <p:cNvSpPr txBox="1"/>
          <p:nvPr/>
        </p:nvSpPr>
        <p:spPr>
          <a:xfrm>
            <a:off x="411163" y="3781425"/>
            <a:ext cx="5026025" cy="979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你喜欢哪一种？为什么？把你的想法带到诗句里读一读。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  <p:bldP spid="38918" grpId="0"/>
      <p:bldP spid="38920" grpId="0"/>
      <p:bldP spid="389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5"/>
          <p:cNvSpPr txBox="1"/>
          <p:nvPr/>
        </p:nvSpPr>
        <p:spPr>
          <a:xfrm>
            <a:off x="684213" y="744538"/>
            <a:ext cx="7775575" cy="1125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黑云翻滚，骤雨狂袭，这时风也不甘示弱，读一读第三句诗，说说你看到了怎样的风。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39938" name="文本框 6"/>
          <p:cNvSpPr txBox="1">
            <a:spLocks noChangeArrowheads="1"/>
          </p:cNvSpPr>
          <p:nvPr/>
        </p:nvSpPr>
        <p:spPr bwMode="auto">
          <a:xfrm>
            <a:off x="2747963" y="2066925"/>
            <a:ext cx="4079875" cy="6699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600" b="1" spc="600">
                <a:latin typeface="楷体" panose="02010609060101010101" pitchFamily="49" charset="-122"/>
                <a:ea typeface="楷体" panose="02010609060101010101" pitchFamily="49" charset="-122"/>
              </a:rPr>
              <a:t>卷地风来忽吹散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椭圆 7"/>
          <p:cNvSpPr/>
          <p:nvPr/>
        </p:nvSpPr>
        <p:spPr>
          <a:xfrm>
            <a:off x="2868613" y="2128838"/>
            <a:ext cx="576263" cy="58578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9940" name="矩形 8"/>
          <p:cNvSpPr>
            <a:spLocks noChangeArrowheads="1"/>
          </p:cNvSpPr>
          <p:nvPr/>
        </p:nvSpPr>
        <p:spPr bwMode="auto">
          <a:xfrm>
            <a:off x="1116013" y="3076575"/>
            <a:ext cx="7127875" cy="11255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    感受到狂风的急，深入感受狂风过后，西湖美景带给诗人的享受。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  <p:bldP spid="3994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5"/>
          <p:cNvSpPr txBox="1"/>
          <p:nvPr/>
        </p:nvSpPr>
        <p:spPr>
          <a:xfrm>
            <a:off x="736600" y="2992438"/>
            <a:ext cx="7723188" cy="1644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云散了，风停了，雨止了，这时站在望湖楼上的人，看到了怎样的景色？我们一起读出心中的喜悦，齐读这两句诗。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0962" name="文本框 4"/>
          <p:cNvSpPr txBox="1"/>
          <p:nvPr/>
        </p:nvSpPr>
        <p:spPr>
          <a:xfrm>
            <a:off x="755650" y="2027238"/>
            <a:ext cx="85693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卷地风来忽吹散，望湖楼下水如天。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5"/>
          <p:cNvSpPr txBox="1"/>
          <p:nvPr/>
        </p:nvSpPr>
        <p:spPr>
          <a:xfrm>
            <a:off x="755650" y="627063"/>
            <a:ext cx="7704138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字给苏轼带来了什么惊喜？齐读最后一句诗。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0964" name="椭圆 7"/>
          <p:cNvSpPr/>
          <p:nvPr/>
        </p:nvSpPr>
        <p:spPr>
          <a:xfrm>
            <a:off x="3336925" y="2130425"/>
            <a:ext cx="576263" cy="58578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6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40965" name="梦西湖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524750" y="42116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409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5"/>
                </p:tgtEl>
              </p:cMediaNode>
            </p:audio>
          </p:childTnLst>
        </p:cTn>
      </p:par>
    </p:tnLst>
    <p:bldLst>
      <p:bldP spid="40961" grpId="0"/>
      <p:bldP spid="4096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5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338" name="组合 14"/>
          <p:cNvGrpSpPr/>
          <p:nvPr/>
        </p:nvGrpSpPr>
        <p:grpSpPr>
          <a:xfrm>
            <a:off x="8101013" y="1163638"/>
            <a:ext cx="792162" cy="3097212"/>
            <a:chOff x="720726" y="1131590"/>
            <a:chExt cx="792089" cy="3096345"/>
          </a:xfrm>
        </p:grpSpPr>
        <p:pic>
          <p:nvPicPr>
            <p:cNvPr id="14339" name="图片 10"/>
            <p:cNvPicPr>
              <a:picLocks noChangeAspect="1"/>
            </p:cNvPicPr>
            <p:nvPr/>
          </p:nvPicPr>
          <p:blipFill>
            <a:blip r:embed="rId1"/>
            <a:srcRect l="28362" t="4285" r="28400" b="6395"/>
            <a:stretch>
              <a:fillRect/>
            </a:stretch>
          </p:blipFill>
          <p:spPr>
            <a:xfrm>
              <a:off x="720726" y="1131590"/>
              <a:ext cx="792089" cy="309634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4340" name="文本框 13"/>
            <p:cNvSpPr txBox="1"/>
            <p:nvPr/>
          </p:nvSpPr>
          <p:spPr>
            <a:xfrm>
              <a:off x="778625" y="1691036"/>
              <a:ext cx="677046" cy="206152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3200" b="1">
                  <a:solidFill>
                    <a:srgbClr val="AB7B3B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lang="en-US" altLang="zh-CN" sz="3200" b="1">
                  <a:solidFill>
                    <a:srgbClr val="AB7B3B"/>
                  </a:solidFill>
                  <a:latin typeface="宋体" panose="02010600030101010101" pitchFamily="2" charset="-122"/>
                </a:rPr>
                <a:t>1</a:t>
              </a:r>
              <a:r>
                <a:rPr lang="zh-CN" altLang="en-US" sz="3200" b="1">
                  <a:solidFill>
                    <a:srgbClr val="AB7B3B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lang="zh-CN" altLang="en-US" sz="3200" b="1">
                <a:solidFill>
                  <a:srgbClr val="AB7B3B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341" name="图片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113" y="419100"/>
            <a:ext cx="1744662" cy="16224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4342" name="文本框 5"/>
          <p:cNvSpPr txBox="1"/>
          <p:nvPr/>
        </p:nvSpPr>
        <p:spPr>
          <a:xfrm>
            <a:off x="2336800" y="2525713"/>
            <a:ext cx="3221038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三十功名尘与土，八千里路云和月。 　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3" name="图片 6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100" y="2990850"/>
            <a:ext cx="985838" cy="16049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4344" name="文本框 5"/>
          <p:cNvSpPr txBox="1"/>
          <p:nvPr/>
        </p:nvSpPr>
        <p:spPr>
          <a:xfrm>
            <a:off x="1168400" y="2355850"/>
            <a:ext cx="792163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月　　　　　　　　　　　　　　　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5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8063" y="1851025"/>
            <a:ext cx="1482725" cy="2660650"/>
          </a:xfrm>
          <a:prstGeom prst="rect">
            <a:avLst/>
          </a:prstGeom>
          <a:noFill/>
          <a:ln w="38100" cap="sq">
            <a:solidFill>
              <a:prstClr val="black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  <p:grpSp>
        <p:nvGrpSpPr>
          <p:cNvPr id="14346" name="组合 9"/>
          <p:cNvGrpSpPr/>
          <p:nvPr/>
        </p:nvGrpSpPr>
        <p:grpSpPr>
          <a:xfrm>
            <a:off x="3419475" y="700088"/>
            <a:ext cx="3117850" cy="879475"/>
            <a:chOff x="3505990" y="1075332"/>
            <a:chExt cx="3118121" cy="878108"/>
          </a:xfrm>
        </p:grpSpPr>
        <p:pic>
          <p:nvPicPr>
            <p:cNvPr id="14347" name="图片 10">
              <a:hlinkClick r:id="rId5" action="ppaction://hlinksldjump"/>
            </p:cNvPr>
            <p:cNvPicPr>
              <a:picLocks noGrp="1"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05990" y="1075331"/>
              <a:ext cx="3113004" cy="87955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4348" name="文本框 5"/>
            <p:cNvSpPr txBox="1"/>
            <p:nvPr/>
          </p:nvSpPr>
          <p:spPr>
            <a:xfrm>
              <a:off x="3839404" y="1198889"/>
              <a:ext cx="2507506" cy="5727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20000"/>
                </a:lnSpc>
              </a:pP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飞花令</a:t>
              </a:r>
              <a:r>
                <a:rPr lang="en-US" altLang="zh-CN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3000" b="1">
                  <a:latin typeface="楷体" panose="02010609060101010101" pitchFamily="49" charset="-122"/>
                  <a:ea typeface="楷体" panose="02010609060101010101" pitchFamily="49" charset="-122"/>
                </a:rPr>
                <a:t>月 </a:t>
              </a:r>
              <a:endParaRPr lang="zh-CN" altLang="en-US" sz="3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5"/>
          <p:cNvSpPr txBox="1"/>
          <p:nvPr/>
        </p:nvSpPr>
        <p:spPr>
          <a:xfrm>
            <a:off x="773113" y="1851025"/>
            <a:ext cx="7597775" cy="2062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此情此景怎能不让人陶醉？钟爱西湖的诗人苏轼醉了，他醉在西湖的美景中。想象画面，背诵全诗。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41986" name="文本框 2"/>
          <p:cNvSpPr txBox="1">
            <a:spLocks noChangeArrowheads="1"/>
          </p:cNvSpPr>
          <p:nvPr/>
        </p:nvSpPr>
        <p:spPr bwMode="auto">
          <a:xfrm>
            <a:off x="1908175" y="1131888"/>
            <a:ext cx="5616575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000" b="1" spc="600">
                <a:latin typeface="楷体" panose="02010609060101010101" pitchFamily="49" charset="-122"/>
                <a:ea typeface="楷体" panose="02010609060101010101" pitchFamily="49" charset="-122"/>
              </a:rPr>
              <a:t>六月二十七日望湖楼醉书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文本框 3"/>
          <p:cNvSpPr txBox="1">
            <a:spLocks noChangeArrowheads="1"/>
          </p:cNvSpPr>
          <p:nvPr/>
        </p:nvSpPr>
        <p:spPr bwMode="auto">
          <a:xfrm>
            <a:off x="6045200" y="1131888"/>
            <a:ext cx="1008063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000" b="1" spc="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4198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5"/>
          <p:cNvSpPr txBox="1"/>
          <p:nvPr/>
        </p:nvSpPr>
        <p:spPr>
          <a:xfrm>
            <a:off x="0" y="627063"/>
            <a:ext cx="677863" cy="3717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雨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的诗句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0" name="矩形 2"/>
          <p:cNvSpPr>
            <a:spLocks noChangeArrowheads="1"/>
          </p:cNvSpPr>
          <p:nvPr/>
        </p:nvSpPr>
        <p:spPr bwMode="auto">
          <a:xfrm>
            <a:off x="1187450" y="1147763"/>
            <a:ext cx="7129463" cy="2678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hangingPunct="0">
              <a:lnSpc>
                <a:spcPct val="15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空山新雨后，天气晚来秋。　　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hangingPunct="0">
              <a:lnSpc>
                <a:spcPct val="150000"/>
              </a:lnSpc>
            </a:pP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王维</a:t>
            </a:r>
            <a:r>
              <a:rPr lang="en-US" altLang="zh-CN" sz="2800" b="1" spc="0">
                <a:latin typeface="宋体" panose="02010600030101010101" pitchFamily="2" charset="-122"/>
              </a:rPr>
              <a:t>《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山居秋暝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endParaRPr lang="en-US" altLang="zh-CN" sz="2800" b="1" i="1">
              <a:latin typeface="宋体" panose="02010600030101010101" pitchFamily="2" charset="-122"/>
            </a:endParaRPr>
          </a:p>
          <a:p>
            <a:pPr marL="457200" lvl="0" indent="-457200" hangingPunct="0">
              <a:lnSpc>
                <a:spcPct val="150000"/>
              </a:lnSpc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君问归期未有期，巴山夜雨涨秋池。　　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hangingPunct="0">
              <a:lnSpc>
                <a:spcPct val="150000"/>
              </a:lnSpc>
            </a:pPr>
            <a:r>
              <a:rPr lang="en-US" altLang="zh-CN" sz="2800" b="1" spc="0">
                <a:latin typeface="宋体" panose="02010600030101010101" pitchFamily="2" charset="-122"/>
                <a:ea typeface="楷体" panose="02010609060101010101" pitchFamily="49" charset="-122"/>
              </a:rPr>
              <a:t>                 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李商隐</a:t>
            </a:r>
            <a:r>
              <a:rPr lang="en-US" altLang="zh-CN" sz="2800" b="1" spc="0">
                <a:latin typeface="宋体" panose="02010600030101010101" pitchFamily="2" charset="-122"/>
              </a:rPr>
              <a:t>《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夜雨寄北</a:t>
            </a:r>
            <a:r>
              <a:rPr lang="en-US" altLang="zh-CN" sz="2800" b="1" spc="0">
                <a:latin typeface="宋体" panose="02010600030101010101" pitchFamily="2" charset="-122"/>
              </a:rPr>
              <a:t>》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5"/>
          <p:cNvSpPr txBox="1"/>
          <p:nvPr/>
        </p:nvSpPr>
        <p:spPr>
          <a:xfrm>
            <a:off x="684213" y="1006475"/>
            <a:ext cx="3673475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拓展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4" name="矩形 2"/>
          <p:cNvSpPr>
            <a:spLocks noChangeArrowheads="1"/>
          </p:cNvSpPr>
          <p:nvPr/>
        </p:nvSpPr>
        <p:spPr bwMode="auto">
          <a:xfrm>
            <a:off x="1547813" y="1927225"/>
            <a:ext cx="6769100" cy="18161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hangingPunct="0"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风如拔山怒，雨如决河倾。　　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hangingPunct="0"/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陆游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457200" lvl="0" indent="-457200" hangingPunct="0">
              <a:buClrTx/>
              <a:buFont typeface="Wingdings" panose="05000000000000000000" pitchFamily="2" charset="2"/>
              <a:buChar char="l"/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雷声千嶂落，雨色万峰来。　　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0" lvl="0" indent="0" hangingPunct="0"/>
            <a:r>
              <a:rPr lang="en-US" altLang="zh-CN" sz="2800" b="1" spc="0">
                <a:latin typeface="宋体" panose="02010600030101010101" pitchFamily="2" charset="-122"/>
                <a:ea typeface="楷体" panose="02010609060101010101" pitchFamily="49" charset="-122"/>
              </a:rPr>
              <a:t>                       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李攀龙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4035" name="组 2"/>
          <p:cNvGrpSpPr/>
          <p:nvPr/>
        </p:nvGrpSpPr>
        <p:grpSpPr>
          <a:xfrm rot="16200000">
            <a:off x="3673475" y="-725487"/>
            <a:ext cx="2624138" cy="6977062"/>
            <a:chOff x="1023664" y="710517"/>
            <a:chExt cx="4291716" cy="11419590"/>
          </a:xfrm>
        </p:grpSpPr>
        <p:pic>
          <p:nvPicPr>
            <p:cNvPr id="44036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23664" y="710517"/>
              <a:ext cx="1085745" cy="96577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44037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0800000">
              <a:off x="4229635" y="11164334"/>
              <a:ext cx="1085745" cy="96577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云形 8"/>
          <p:cNvSpPr/>
          <p:nvPr/>
        </p:nvSpPr>
        <p:spPr>
          <a:xfrm>
            <a:off x="2051050" y="990600"/>
            <a:ext cx="5111750" cy="1050925"/>
          </a:xfrm>
          <a:prstGeom prst="cloud">
            <a:avLst/>
          </a:prstGeom>
          <a:solidFill>
            <a:srgbClr val="0E7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5058" name="文本框 5"/>
          <p:cNvSpPr txBox="1">
            <a:spLocks noChangeArrowheads="1"/>
          </p:cNvSpPr>
          <p:nvPr/>
        </p:nvSpPr>
        <p:spPr bwMode="auto">
          <a:xfrm>
            <a:off x="2439988" y="1177925"/>
            <a:ext cx="4765675" cy="5715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六月二十七日望湖楼醉书</a:t>
            </a:r>
            <a:endParaRPr lang="en-US" altLang="zh-CN" sz="30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文本框 3"/>
          <p:cNvSpPr txBox="1"/>
          <p:nvPr/>
        </p:nvSpPr>
        <p:spPr>
          <a:xfrm>
            <a:off x="2735263" y="2133600"/>
            <a:ext cx="136683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黑 云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5060" name="文本框 4"/>
          <p:cNvSpPr txBox="1"/>
          <p:nvPr/>
        </p:nvSpPr>
        <p:spPr>
          <a:xfrm>
            <a:off x="5399088" y="2133600"/>
            <a:ext cx="13684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白 雨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5061" name="文本框 5"/>
          <p:cNvSpPr txBox="1"/>
          <p:nvPr/>
        </p:nvSpPr>
        <p:spPr>
          <a:xfrm>
            <a:off x="4316413" y="2984500"/>
            <a:ext cx="7207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醉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5062" name="文本框 6"/>
          <p:cNvSpPr txBox="1"/>
          <p:nvPr/>
        </p:nvSpPr>
        <p:spPr>
          <a:xfrm>
            <a:off x="2590800" y="3689350"/>
            <a:ext cx="13684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卷地风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5063" name="文本框 7"/>
          <p:cNvSpPr txBox="1"/>
          <p:nvPr/>
        </p:nvSpPr>
        <p:spPr>
          <a:xfrm>
            <a:off x="5394325" y="3689350"/>
            <a:ext cx="1366838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水如天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grpSp>
        <p:nvGrpSpPr>
          <p:cNvPr id="45064" name="组合 13"/>
          <p:cNvGrpSpPr/>
          <p:nvPr/>
        </p:nvGrpSpPr>
        <p:grpSpPr>
          <a:xfrm>
            <a:off x="3667125" y="2757488"/>
            <a:ext cx="1801813" cy="1130300"/>
            <a:chOff x="3416349" y="2631652"/>
            <a:chExt cx="1802165" cy="1130013"/>
          </a:xfrm>
        </p:grpSpPr>
        <p:sp>
          <p:nvSpPr>
            <p:cNvPr id="45065" name="箭头: 右 9"/>
            <p:cNvSpPr/>
            <p:nvPr/>
          </p:nvSpPr>
          <p:spPr>
            <a:xfrm rot="2520000">
              <a:off x="3416349" y="2631652"/>
              <a:ext cx="576376" cy="215845"/>
            </a:xfrm>
            <a:prstGeom prst="rightArrow">
              <a:avLst>
                <a:gd name="adj1" fmla="val 50000"/>
                <a:gd name="adj2" fmla="val 49994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45066" name="箭头: 右 10"/>
            <p:cNvSpPr/>
            <p:nvPr/>
          </p:nvSpPr>
          <p:spPr>
            <a:xfrm rot="8340000">
              <a:off x="4573863" y="2649110"/>
              <a:ext cx="576375" cy="215845"/>
            </a:xfrm>
            <a:prstGeom prst="rightArrow">
              <a:avLst>
                <a:gd name="adj1" fmla="val 50000"/>
                <a:gd name="adj2" fmla="val 49994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45067" name="箭头: 右 11"/>
            <p:cNvSpPr/>
            <p:nvPr/>
          </p:nvSpPr>
          <p:spPr>
            <a:xfrm rot="19080000" flipV="1">
              <a:off x="3484625" y="3528361"/>
              <a:ext cx="576375" cy="215845"/>
            </a:xfrm>
            <a:prstGeom prst="rightArrow">
              <a:avLst>
                <a:gd name="adj1" fmla="val 50000"/>
                <a:gd name="adj2" fmla="val 49994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45068" name="箭头: 右 12"/>
            <p:cNvSpPr/>
            <p:nvPr/>
          </p:nvSpPr>
          <p:spPr>
            <a:xfrm rot="13260000" flipV="1">
              <a:off x="4642138" y="3545820"/>
              <a:ext cx="576376" cy="215845"/>
            </a:xfrm>
            <a:prstGeom prst="rightArrow">
              <a:avLst>
                <a:gd name="adj1" fmla="val 50000"/>
                <a:gd name="adj2" fmla="val 49994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sp>
        <p:nvSpPr>
          <p:cNvPr id="45069" name="文本框 14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/>
      <p:bldP spid="45061" grpId="0"/>
      <p:bldP spid="45062" grpId="0"/>
      <p:bldP spid="4506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图片 1"/>
          <p:cNvPicPr>
            <a:picLocks noChangeAspect="1"/>
          </p:cNvPicPr>
          <p:nvPr/>
        </p:nvPicPr>
        <p:blipFill>
          <a:blip r:embed="rId1"/>
          <a:srcRect r="20693"/>
          <a:stretch>
            <a:fillRect/>
          </a:stretch>
        </p:blipFill>
        <p:spPr>
          <a:xfrm>
            <a:off x="1246188" y="949325"/>
            <a:ext cx="6689725" cy="3311525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  <p:grpSp>
        <p:nvGrpSpPr>
          <p:cNvPr id="46082" name="组合 14"/>
          <p:cNvGrpSpPr/>
          <p:nvPr/>
        </p:nvGrpSpPr>
        <p:grpSpPr>
          <a:xfrm>
            <a:off x="8135938" y="1163638"/>
            <a:ext cx="792162" cy="3097212"/>
            <a:chOff x="720726" y="1131590"/>
            <a:chExt cx="792089" cy="3096345"/>
          </a:xfrm>
        </p:grpSpPr>
        <p:pic>
          <p:nvPicPr>
            <p:cNvPr id="46083" name="图片 10"/>
            <p:cNvPicPr>
              <a:picLocks noChangeAspect="1"/>
            </p:cNvPicPr>
            <p:nvPr/>
          </p:nvPicPr>
          <p:blipFill>
            <a:blip r:embed="rId2"/>
            <a:srcRect l="28362" t="4285" r="28400" b="6395"/>
            <a:stretch>
              <a:fillRect/>
            </a:stretch>
          </p:blipFill>
          <p:spPr>
            <a:xfrm>
              <a:off x="720726" y="1131590"/>
              <a:ext cx="792089" cy="309634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46084" name="文本框 13"/>
            <p:cNvSpPr txBox="1"/>
            <p:nvPr/>
          </p:nvSpPr>
          <p:spPr>
            <a:xfrm>
              <a:off x="778625" y="1691036"/>
              <a:ext cx="677046" cy="206152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3200" b="1">
                  <a:solidFill>
                    <a:srgbClr val="AB7B3B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lang="en-US" altLang="zh-CN" sz="3200" b="1">
                  <a:solidFill>
                    <a:srgbClr val="AB7B3B"/>
                  </a:solidFill>
                  <a:latin typeface="宋体" panose="02010600030101010101" pitchFamily="2" charset="-122"/>
                </a:rPr>
                <a:t>2</a:t>
              </a:r>
              <a:r>
                <a:rPr lang="zh-CN" altLang="en-US" sz="3200" b="1">
                  <a:solidFill>
                    <a:srgbClr val="AB7B3B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lang="zh-CN" altLang="en-US" sz="3200" b="1">
                <a:solidFill>
                  <a:srgbClr val="AB7B3B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6085" name="矩形 3"/>
          <p:cNvSpPr/>
          <p:nvPr/>
        </p:nvSpPr>
        <p:spPr>
          <a:xfrm>
            <a:off x="969963" y="1824038"/>
            <a:ext cx="680402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西江月</a:t>
            </a:r>
            <a:r>
              <a:rPr lang="en-US" altLang="zh-CN" sz="4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夜行黄沙道中</a:t>
            </a:r>
            <a:endParaRPr lang="zh-CN" altLang="en-US" sz="4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086" name="组合 8"/>
          <p:cNvGrpSpPr/>
          <p:nvPr/>
        </p:nvGrpSpPr>
        <p:grpSpPr>
          <a:xfrm>
            <a:off x="5092700" y="2655888"/>
            <a:ext cx="2611438" cy="1552575"/>
            <a:chOff x="3287848" y="2571750"/>
            <a:chExt cx="2612616" cy="1552850"/>
          </a:xfrm>
        </p:grpSpPr>
        <p:grpSp>
          <p:nvGrpSpPr>
            <p:cNvPr id="46087" name="组合 9"/>
            <p:cNvGrpSpPr/>
            <p:nvPr/>
          </p:nvGrpSpPr>
          <p:grpSpPr>
            <a:xfrm>
              <a:off x="3895844" y="2571750"/>
              <a:ext cx="2004620" cy="1084682"/>
              <a:chOff x="550222" y="160480"/>
              <a:chExt cx="2004620" cy="1084682"/>
            </a:xfrm>
          </p:grpSpPr>
          <p:sp>
            <p:nvSpPr>
              <p:cNvPr id="46088" name="矩形 13"/>
              <p:cNvSpPr/>
              <p:nvPr/>
            </p:nvSpPr>
            <p:spPr>
              <a:xfrm>
                <a:off x="566865" y="249421"/>
                <a:ext cx="1899294" cy="769441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r>
                  <a:rPr lang="zh-CN" altLang="en-US" sz="44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辛弃疾</a:t>
                </a:r>
                <a:endPara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46089" name="图片 1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6200000">
                <a:off x="513568" y="618406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46090" name="图片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1928087" y="197130"/>
                <a:ext cx="663406" cy="59010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46091" name="组合 10"/>
            <p:cNvGrpSpPr/>
            <p:nvPr/>
          </p:nvGrpSpPr>
          <p:grpSpPr>
            <a:xfrm>
              <a:off x="3287848" y="3209009"/>
              <a:ext cx="596638" cy="915591"/>
              <a:chOff x="5833450" y="2958383"/>
              <a:chExt cx="596638" cy="915591"/>
            </a:xfrm>
          </p:grpSpPr>
          <p:pic>
            <p:nvPicPr>
              <p:cNvPr id="46092" name="图片 11"/>
              <p:cNvPicPr>
                <a:picLocks noChangeAspect="1"/>
              </p:cNvPicPr>
              <p:nvPr/>
            </p:nvPicPr>
            <p:blipFill>
              <a:blip r:embed="rId4"/>
              <a:srcRect l="31101" t="15351" r="32676" b="24800"/>
              <a:stretch>
                <a:fillRect/>
              </a:stretch>
            </p:blipFill>
            <p:spPr>
              <a:xfrm>
                <a:off x="5854682" y="2958383"/>
                <a:ext cx="554174" cy="91559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46093" name="矩形 12"/>
              <p:cNvSpPr/>
              <p:nvPr/>
            </p:nvSpPr>
            <p:spPr>
              <a:xfrm>
                <a:off x="5833450" y="3123791"/>
                <a:ext cx="596638" cy="58477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0" hangingPunct="0"/>
                <a:r>
                  <a:rPr lang="zh-CN" altLang="en-US" sz="32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宋</a:t>
                </a:r>
                <a:endParaRPr lang="zh-CN" altLang="en-US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cxnSp>
        <p:nvCxnSpPr>
          <p:cNvPr id="46094" name="直接连接符 18"/>
          <p:cNvCxnSpPr/>
          <p:nvPr/>
        </p:nvCxnSpPr>
        <p:spPr>
          <a:xfrm>
            <a:off x="1296988" y="2586038"/>
            <a:ext cx="1728787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6095" name="矩形 19"/>
          <p:cNvSpPr/>
          <p:nvPr/>
        </p:nvSpPr>
        <p:spPr>
          <a:xfrm>
            <a:off x="1452563" y="2632075"/>
            <a:ext cx="1727200" cy="757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en-US" sz="36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词牌</a:t>
            </a:r>
            <a:endParaRPr lang="zh-CN" altLang="en-US" sz="3600" b="1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6096" name="直接连接符 20"/>
          <p:cNvCxnSpPr/>
          <p:nvPr/>
        </p:nvCxnSpPr>
        <p:spPr>
          <a:xfrm>
            <a:off x="3679825" y="2586038"/>
            <a:ext cx="3600450" cy="0"/>
          </a:xfrm>
          <a:prstGeom prst="line">
            <a:avLst/>
          </a:prstGeom>
          <a:ln>
            <a:solidFill>
              <a:srgbClr val="00FFFF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6097" name="矩形 21"/>
          <p:cNvSpPr/>
          <p:nvPr/>
        </p:nvSpPr>
        <p:spPr>
          <a:xfrm>
            <a:off x="5551488" y="1233488"/>
            <a:ext cx="1728787" cy="757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en-US" sz="3600" b="1">
                <a:solidFill>
                  <a:srgbClr val="00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题目</a:t>
            </a:r>
            <a:endParaRPr lang="zh-CN" altLang="en-US" sz="3600" b="1">
              <a:solidFill>
                <a:srgbClr val="00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98" name="文本框 22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5" grpId="0"/>
      <p:bldP spid="4609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文本框 5"/>
          <p:cNvSpPr txBox="1"/>
          <p:nvPr/>
        </p:nvSpPr>
        <p:spPr>
          <a:xfrm>
            <a:off x="1258888" y="842963"/>
            <a:ext cx="6856412" cy="3446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　　辛弃疾，南宋词人。这首词是辛弃疾遭贬职后，闲居江西上饶时所写。上饶风景优美，农田水利条件好。有一天晚上，词人到黄沙岭的一条小路上欣赏风景，即兴写下了这首词。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06" name="文本框 3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5"/>
          <p:cNvSpPr txBox="1"/>
          <p:nvPr/>
        </p:nvSpPr>
        <p:spPr>
          <a:xfrm>
            <a:off x="1425575" y="466725"/>
            <a:ext cx="65214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大声朗读，读准字音，读出节奏。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48130" name="文本框 4"/>
          <p:cNvSpPr txBox="1"/>
          <p:nvPr/>
        </p:nvSpPr>
        <p:spPr>
          <a:xfrm>
            <a:off x="708025" y="1223963"/>
            <a:ext cx="8064500" cy="355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西江月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夜行黄沙道中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辛弃疾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明月别枝惊鹊，清风半夜鸣蝉。稻花香里说丰年，听取蛙声一片。    七八个星天外，两三点雨山前。旧时茅店社林边，路转溪桥忽见。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131" name="直接连接符 6"/>
          <p:cNvCxnSpPr/>
          <p:nvPr/>
        </p:nvCxnSpPr>
        <p:spPr>
          <a:xfrm flipH="1">
            <a:off x="2368550" y="2530475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48132" name="直接连接符 7"/>
          <p:cNvCxnSpPr/>
          <p:nvPr/>
        </p:nvCxnSpPr>
        <p:spPr>
          <a:xfrm flipH="1">
            <a:off x="3203575" y="2530475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48133" name="直接连接符 8"/>
          <p:cNvCxnSpPr/>
          <p:nvPr/>
        </p:nvCxnSpPr>
        <p:spPr>
          <a:xfrm flipH="1">
            <a:off x="5267325" y="2524125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48134" name="直接连接符 9"/>
          <p:cNvCxnSpPr/>
          <p:nvPr/>
        </p:nvCxnSpPr>
        <p:spPr>
          <a:xfrm flipH="1">
            <a:off x="6092825" y="2524125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48135" name="直接连接符 10"/>
          <p:cNvCxnSpPr/>
          <p:nvPr/>
        </p:nvCxnSpPr>
        <p:spPr>
          <a:xfrm flipH="1">
            <a:off x="1187450" y="3089275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48136" name="直接连接符 11"/>
          <p:cNvCxnSpPr/>
          <p:nvPr/>
        </p:nvCxnSpPr>
        <p:spPr>
          <a:xfrm flipH="1">
            <a:off x="3635375" y="3089275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48137" name="直接连接符 12"/>
          <p:cNvCxnSpPr/>
          <p:nvPr/>
        </p:nvCxnSpPr>
        <p:spPr>
          <a:xfrm flipH="1">
            <a:off x="4427538" y="3090863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48138" name="直接连接符 13"/>
          <p:cNvCxnSpPr/>
          <p:nvPr/>
        </p:nvCxnSpPr>
        <p:spPr>
          <a:xfrm flipH="1">
            <a:off x="8148638" y="3089275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48139" name="直接连接符 14"/>
          <p:cNvCxnSpPr/>
          <p:nvPr/>
        </p:nvCxnSpPr>
        <p:spPr>
          <a:xfrm flipH="1">
            <a:off x="3203575" y="3687763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48140" name="直接连接符 15"/>
          <p:cNvCxnSpPr/>
          <p:nvPr/>
        </p:nvCxnSpPr>
        <p:spPr>
          <a:xfrm flipH="1">
            <a:off x="6062663" y="3652838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48141" name="直接连接符 16"/>
          <p:cNvCxnSpPr/>
          <p:nvPr/>
        </p:nvCxnSpPr>
        <p:spPr>
          <a:xfrm flipH="1">
            <a:off x="1600200" y="4243388"/>
            <a:ext cx="79375" cy="46355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sp>
        <p:nvSpPr>
          <p:cNvPr id="48142" name="文本框 5"/>
          <p:cNvSpPr txBox="1"/>
          <p:nvPr/>
        </p:nvSpPr>
        <p:spPr>
          <a:xfrm>
            <a:off x="6132513" y="2092325"/>
            <a:ext cx="1223962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43" name="文本框 5"/>
          <p:cNvSpPr txBox="1"/>
          <p:nvPr/>
        </p:nvSpPr>
        <p:spPr>
          <a:xfrm>
            <a:off x="1654175" y="3871913"/>
            <a:ext cx="122396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44" name="文本框 5"/>
          <p:cNvSpPr txBox="1"/>
          <p:nvPr/>
        </p:nvSpPr>
        <p:spPr>
          <a:xfrm>
            <a:off x="2790825" y="4175125"/>
            <a:ext cx="12239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出现。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45" name="文本框 5"/>
          <p:cNvSpPr txBox="1"/>
          <p:nvPr/>
        </p:nvSpPr>
        <p:spPr>
          <a:xfrm>
            <a:off x="3249613" y="2106613"/>
            <a:ext cx="122396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qu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è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46" name="文本框 21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读出节奏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2" grpId="0"/>
      <p:bldP spid="48143" grpId="0"/>
      <p:bldP spid="48144" grpId="0"/>
      <p:bldP spid="4814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3" name="鹊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31913" y="627063"/>
            <a:ext cx="1758950" cy="1801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9154" name="蝉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913" y="2859088"/>
            <a:ext cx="1758950" cy="18018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9155" name="文本框 5"/>
          <p:cNvSpPr txBox="1"/>
          <p:nvPr/>
        </p:nvSpPr>
        <p:spPr>
          <a:xfrm>
            <a:off x="3244850" y="982663"/>
            <a:ext cx="56165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左右等宽，横画错落有致。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9156" name="文本框 5"/>
          <p:cNvSpPr txBox="1"/>
          <p:nvPr/>
        </p:nvSpPr>
        <p:spPr>
          <a:xfrm>
            <a:off x="3090863" y="3363913"/>
            <a:ext cx="561657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　　左窄右宽，收左让右，注意第五笔是提，不是横。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9157" name="文本框 6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书写指导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560" fill="hold"/>
                                        <p:tgtEl>
                                          <p:spTgt spid="491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0880" fill="hold"/>
                                        <p:tgtEl>
                                          <p:spTgt spid="49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49153"/>
                </p:tgtEl>
              </p:cMediaNode>
            </p:video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49154"/>
                </p:tgtEl>
              </p:cMediaNode>
            </p:video>
          </p:childTnLst>
        </p:cTn>
      </p:par>
    </p:tnLst>
    <p:bldLst>
      <p:bldP spid="49155" grpId="0"/>
      <p:bldP spid="4915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5"/>
          <p:cNvSpPr txBox="1"/>
          <p:nvPr/>
        </p:nvSpPr>
        <p:spPr>
          <a:xfrm>
            <a:off x="1187450" y="595313"/>
            <a:ext cx="7408863" cy="1681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默读整首词，请借助注释、插图及其他资料，还可以和同桌交流，弄懂整首词的意思。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50178" name="文本框 5"/>
          <p:cNvSpPr txBox="1"/>
          <p:nvPr/>
        </p:nvSpPr>
        <p:spPr>
          <a:xfrm>
            <a:off x="1908175" y="2914650"/>
            <a:ext cx="180022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乡村夏夜</a:t>
            </a:r>
            <a:endParaRPr lang="en-US" altLang="zh-CN" sz="30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179" name="图片 2"/>
          <p:cNvPicPr>
            <a:picLocks noChangeAspect="1"/>
          </p:cNvPicPr>
          <p:nvPr/>
        </p:nvPicPr>
        <p:blipFill>
          <a:blip r:embed="rId1"/>
          <a:srcRect l="13602" t="16402" r="3799" b="3334"/>
          <a:stretch>
            <a:fillRect/>
          </a:stretch>
        </p:blipFill>
        <p:spPr>
          <a:xfrm>
            <a:off x="4246563" y="2049463"/>
            <a:ext cx="3565525" cy="2598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0180" name="文本框 5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理解词意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5"/>
          <p:cNvSpPr txBox="1"/>
          <p:nvPr/>
        </p:nvSpPr>
        <p:spPr>
          <a:xfrm>
            <a:off x="1042988" y="1131888"/>
            <a:ext cx="7416800" cy="2774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大意：明月升上树梢，惊飞了枝头喜鹊，清凉的晚风中，传来蝉鸣声声。在稻花的香气里，人们谈论着丰收的年景，耳边传来阵阵蛙声。天空中星星时隐时现，山前落下稀疏的雨点。过去在土地庙树林旁边的茅店，拐了个弯就忽然出现在眼前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组合 12"/>
          <p:cNvGrpSpPr/>
          <p:nvPr/>
        </p:nvGrpSpPr>
        <p:grpSpPr>
          <a:xfrm>
            <a:off x="0" y="0"/>
            <a:ext cx="9144000" cy="5143500"/>
            <a:chOff x="7573549" y="3329122"/>
            <a:chExt cx="9144000" cy="5143500"/>
          </a:xfrm>
        </p:grpSpPr>
        <p:pic>
          <p:nvPicPr>
            <p:cNvPr id="1536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573549" y="3329122"/>
              <a:ext cx="9144000" cy="5143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63" name="文本框 5"/>
            <p:cNvSpPr txBox="1"/>
            <p:nvPr/>
          </p:nvSpPr>
          <p:spPr>
            <a:xfrm>
              <a:off x="9900592" y="5668094"/>
              <a:ext cx="3221819" cy="13336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20000"/>
                </a:lnSpc>
              </a:pPr>
              <a:r>
                <a:rPr lang="zh-CN" altLang="en-US" sz="36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人有悲欢离合，月有阴晴圆缺。</a:t>
              </a:r>
              <a:endPara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364" name="组合 11"/>
          <p:cNvGrpSpPr/>
          <p:nvPr/>
        </p:nvGrpSpPr>
        <p:grpSpPr>
          <a:xfrm>
            <a:off x="-3175" y="0"/>
            <a:ext cx="9144000" cy="5165725"/>
            <a:chOff x="-2988840" y="5688210"/>
            <a:chExt cx="9144000" cy="5166300"/>
          </a:xfrm>
        </p:grpSpPr>
        <p:pic>
          <p:nvPicPr>
            <p:cNvPr id="15365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988840" y="5688210"/>
              <a:ext cx="9144000" cy="51663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66" name="文本框 5"/>
            <p:cNvSpPr txBox="1"/>
            <p:nvPr/>
          </p:nvSpPr>
          <p:spPr>
            <a:xfrm>
              <a:off x="152062" y="7604542"/>
              <a:ext cx="3221819" cy="13336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20000"/>
                </a:lnSpc>
              </a:pPr>
              <a:r>
                <a:rPr lang="zh-CN" altLang="en-US" sz="36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露从今夜白，</a:t>
              </a:r>
              <a:endPara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lnSpc>
                  <a:spcPct val="120000"/>
                </a:lnSpc>
              </a:pPr>
              <a:r>
                <a:rPr lang="zh-CN" altLang="en-US" sz="36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月是故乡明。</a:t>
              </a:r>
              <a:endPara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367" name="组合 13"/>
          <p:cNvGrpSpPr/>
          <p:nvPr/>
        </p:nvGrpSpPr>
        <p:grpSpPr>
          <a:xfrm>
            <a:off x="-7937" y="22225"/>
            <a:ext cx="9144000" cy="5143500"/>
            <a:chOff x="-1" y="0"/>
            <a:chExt cx="9144001" cy="5143500"/>
          </a:xfrm>
        </p:grpSpPr>
        <p:pic>
          <p:nvPicPr>
            <p:cNvPr id="15368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9144001" cy="51435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69" name="文本框 5"/>
            <p:cNvSpPr txBox="1"/>
            <p:nvPr/>
          </p:nvSpPr>
          <p:spPr>
            <a:xfrm>
              <a:off x="2051720" y="1995487"/>
              <a:ext cx="3221819" cy="13336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20000"/>
                </a:lnSpc>
              </a:pPr>
              <a:r>
                <a:rPr lang="zh-CN" altLang="en-US" sz="36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明月几时有？</a:t>
              </a:r>
              <a:endPara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>
                <a:lnSpc>
                  <a:spcPct val="120000"/>
                </a:lnSpc>
              </a:pPr>
              <a:r>
                <a:rPr lang="zh-CN" altLang="en-US" sz="36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把酒问青天。</a:t>
              </a: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en-US" altLang="zh-CN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矩形: 圆角 23"/>
          <p:cNvSpPr/>
          <p:nvPr/>
        </p:nvSpPr>
        <p:spPr>
          <a:xfrm>
            <a:off x="1903413" y="954088"/>
            <a:ext cx="2233613" cy="550863"/>
          </a:xfrm>
          <a:prstGeom prst="roundRect">
            <a:avLst/>
          </a:prstGeom>
          <a:solidFill>
            <a:srgbClr val="F7F1D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52226" name="矩形: 圆角 26"/>
          <p:cNvSpPr/>
          <p:nvPr/>
        </p:nvSpPr>
        <p:spPr>
          <a:xfrm>
            <a:off x="668338" y="971550"/>
            <a:ext cx="1138238" cy="508000"/>
          </a:xfrm>
          <a:prstGeom prst="roundRect">
            <a:avLst/>
          </a:prstGeom>
          <a:solidFill>
            <a:srgbClr val="B0D0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52227" name="矩形: 圆角 22"/>
          <p:cNvSpPr/>
          <p:nvPr/>
        </p:nvSpPr>
        <p:spPr>
          <a:xfrm>
            <a:off x="6800850" y="384175"/>
            <a:ext cx="1138238" cy="506413"/>
          </a:xfrm>
          <a:prstGeom prst="roundRect">
            <a:avLst/>
          </a:prstGeom>
          <a:solidFill>
            <a:srgbClr val="B0D09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52228" name="矩形: 圆角 20"/>
          <p:cNvSpPr/>
          <p:nvPr/>
        </p:nvSpPr>
        <p:spPr>
          <a:xfrm>
            <a:off x="4533900" y="384175"/>
            <a:ext cx="1979613" cy="519113"/>
          </a:xfrm>
          <a:prstGeom prst="round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52229" name="文本框 5"/>
          <p:cNvSpPr txBox="1"/>
          <p:nvPr/>
        </p:nvSpPr>
        <p:spPr>
          <a:xfrm>
            <a:off x="176213" y="341313"/>
            <a:ext cx="7964487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想象：自由读上阕，你看到了什么，听到了什么，又闻到了什么？􀪎􀪎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52230" name="文本框 5"/>
          <p:cNvSpPr txBox="1"/>
          <p:nvPr/>
        </p:nvSpPr>
        <p:spPr>
          <a:xfrm>
            <a:off x="6405563" y="3176588"/>
            <a:ext cx="18002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　迷人</a:t>
            </a:r>
            <a:endParaRPr lang="en-US" altLang="zh-CN" sz="30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1" name="椭圆 9"/>
          <p:cNvSpPr/>
          <p:nvPr/>
        </p:nvSpPr>
        <p:spPr>
          <a:xfrm>
            <a:off x="2347913" y="2478088"/>
            <a:ext cx="865188" cy="576263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32" name="矩形: 圆角 1"/>
          <p:cNvSpPr/>
          <p:nvPr/>
        </p:nvSpPr>
        <p:spPr>
          <a:xfrm>
            <a:off x="1544638" y="2466975"/>
            <a:ext cx="2517775" cy="550863"/>
          </a:xfrm>
          <a:prstGeom prst="round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33" name="矩形: 圆角 16"/>
          <p:cNvSpPr/>
          <p:nvPr/>
        </p:nvSpPr>
        <p:spPr>
          <a:xfrm>
            <a:off x="4459288" y="2466975"/>
            <a:ext cx="2517775" cy="550863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34" name="矩形: 圆角 17"/>
          <p:cNvSpPr/>
          <p:nvPr/>
        </p:nvSpPr>
        <p:spPr>
          <a:xfrm>
            <a:off x="7305675" y="2492375"/>
            <a:ext cx="1319213" cy="550863"/>
          </a:xfrm>
          <a:prstGeom prst="roundRect">
            <a:avLst/>
          </a:prstGeom>
          <a:solidFill>
            <a:srgbClr val="F7F1D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35" name="矩形: 圆角 18"/>
          <p:cNvSpPr/>
          <p:nvPr/>
        </p:nvSpPr>
        <p:spPr>
          <a:xfrm>
            <a:off x="773113" y="3187700"/>
            <a:ext cx="1708150" cy="550863"/>
          </a:xfrm>
          <a:prstGeom prst="roundRect">
            <a:avLst/>
          </a:prstGeom>
          <a:solidFill>
            <a:srgbClr val="B1D19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36" name="矩形: 圆角 19"/>
          <p:cNvSpPr/>
          <p:nvPr/>
        </p:nvSpPr>
        <p:spPr>
          <a:xfrm>
            <a:off x="2755900" y="3209925"/>
            <a:ext cx="2517775" cy="550863"/>
          </a:xfrm>
          <a:prstGeom prst="roundRect">
            <a:avLst/>
          </a:prstGeom>
          <a:solidFill>
            <a:srgbClr val="B1D19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2237" name="文本框 4"/>
          <p:cNvSpPr txBox="1"/>
          <p:nvPr/>
        </p:nvSpPr>
        <p:spPr>
          <a:xfrm>
            <a:off x="684213" y="2284413"/>
            <a:ext cx="813752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明月别枝惊鹊，清风半夜鸣蝉。稻花香里说丰年，听取蛙声一片。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8" name="矩形 27"/>
          <p:cNvSpPr>
            <a:spLocks noChangeArrowheads="1"/>
          </p:cNvSpPr>
          <p:nvPr/>
        </p:nvSpPr>
        <p:spPr bwMode="auto">
          <a:xfrm>
            <a:off x="906463" y="1731963"/>
            <a:ext cx="2306638" cy="5730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横斜的树枝。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52239" name="椭圆 10"/>
          <p:cNvSpPr/>
          <p:nvPr/>
        </p:nvSpPr>
        <p:spPr>
          <a:xfrm>
            <a:off x="1143000" y="3151188"/>
            <a:ext cx="1338263" cy="576263"/>
          </a:xfrm>
          <a:prstGeom prst="ellipse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C55A11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52240" name="组合 3"/>
          <p:cNvGrpSpPr/>
          <p:nvPr/>
        </p:nvGrpSpPr>
        <p:grpSpPr>
          <a:xfrm>
            <a:off x="701675" y="3940175"/>
            <a:ext cx="3549650" cy="701675"/>
            <a:chOff x="179388" y="3867894"/>
            <a:chExt cx="3549650" cy="700931"/>
          </a:xfrm>
        </p:grpSpPr>
        <p:sp>
          <p:nvSpPr>
            <p:cNvPr id="52241" name="对话气泡: 圆角矩形 2"/>
            <p:cNvSpPr/>
            <p:nvPr/>
          </p:nvSpPr>
          <p:spPr>
            <a:xfrm>
              <a:off x="250826" y="3867894"/>
              <a:ext cx="3313112" cy="700931"/>
            </a:xfrm>
            <a:prstGeom prst="wedgeRoundRectCallout">
              <a:avLst>
                <a:gd name="adj1" fmla="val -20764"/>
                <a:gd name="adj2" fmla="val -72250"/>
                <a:gd name="adj3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00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52242" name="文本框 5"/>
            <p:cNvSpPr txBox="1"/>
            <p:nvPr/>
          </p:nvSpPr>
          <p:spPr>
            <a:xfrm>
              <a:off x="179388" y="3898900"/>
              <a:ext cx="3549650" cy="57308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20000"/>
                </a:lnSpc>
              </a:pPr>
              <a:r>
                <a:rPr lang="zh-CN" altLang="en-US" sz="3000" b="1">
                  <a:latin typeface="宋体" panose="02010600030101010101" pitchFamily="2" charset="-122"/>
                  <a:ea typeface="宋体" panose="02010600030101010101" pitchFamily="2" charset="-122"/>
                </a:rPr>
                <a:t>是谁在说丰年呢？</a:t>
              </a:r>
              <a:endParaRPr lang="en-US" altLang="zh-CN" sz="30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1" grpId="0" animBg="1"/>
      <p:bldP spid="52232" grpId="0" animBg="1"/>
      <p:bldP spid="52233" grpId="0" animBg="1"/>
      <p:bldP spid="52234" grpId="0" animBg="1"/>
      <p:bldP spid="52235" grpId="0" animBg="1"/>
      <p:bldP spid="52236" grpId="0" animBg="1"/>
      <p:bldP spid="52238" grpId="0" animBg="1"/>
      <p:bldP spid="5223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4"/>
          <p:cNvSpPr txBox="1"/>
          <p:nvPr/>
        </p:nvSpPr>
        <p:spPr>
          <a:xfrm>
            <a:off x="827088" y="2079625"/>
            <a:ext cx="7672387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明月别枝惊鹊，清风半夜鸣蝉。稻花香里说丰年，听取蛙声一片。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0" name="文本框 5"/>
          <p:cNvSpPr txBox="1"/>
          <p:nvPr/>
        </p:nvSpPr>
        <p:spPr>
          <a:xfrm>
            <a:off x="827088" y="1347788"/>
            <a:ext cx="8316912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如此美好的夏夜，词人的心情怎样？􀪎􀪎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53251" name="文本框 5"/>
          <p:cNvSpPr txBox="1"/>
          <p:nvPr/>
        </p:nvSpPr>
        <p:spPr>
          <a:xfrm>
            <a:off x="6300788" y="2946400"/>
            <a:ext cx="18002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　喜悦</a:t>
            </a:r>
            <a:endParaRPr lang="en-US" altLang="zh-CN" sz="30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  <p:bldP spid="53250" grpId="0"/>
      <p:bldP spid="5325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框 5"/>
          <p:cNvSpPr txBox="1"/>
          <p:nvPr/>
        </p:nvSpPr>
        <p:spPr>
          <a:xfrm>
            <a:off x="539750" y="304800"/>
            <a:ext cx="7418388" cy="1125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明月出来真的惊飞了枝头的鸟儿吗？这种写法叫什么？</a:t>
            </a:r>
            <a:r>
              <a:rPr lang="en-US" altLang="zh-CN" sz="3000" b="1">
                <a:latin typeface="宋体" panose="02010600030101010101" pitchFamily="2" charset="-122"/>
              </a:rPr>
              <a:t> 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54274" name="文本框 5"/>
          <p:cNvSpPr txBox="1"/>
          <p:nvPr/>
        </p:nvSpPr>
        <p:spPr>
          <a:xfrm>
            <a:off x="963613" y="1477963"/>
            <a:ext cx="7418387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半夜的蝉鸣和蛙声更显得夜晚的宁静，    以动衬静。</a:t>
            </a:r>
            <a:endParaRPr lang="en-US" altLang="zh-CN" sz="30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5" name="文本框 5"/>
          <p:cNvSpPr txBox="1"/>
          <p:nvPr/>
        </p:nvSpPr>
        <p:spPr>
          <a:xfrm>
            <a:off x="539750" y="2647950"/>
            <a:ext cx="5618163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你们还知道类似的诗句吗？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54276" name="文本框 5"/>
          <p:cNvSpPr txBox="1"/>
          <p:nvPr/>
        </p:nvSpPr>
        <p:spPr>
          <a:xfrm>
            <a:off x="1620838" y="3151188"/>
            <a:ext cx="633730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月出惊山鸟，时鸣春涧中。</a:t>
            </a:r>
            <a:endParaRPr lang="en-US" altLang="zh-CN" sz="30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7" name="文本框 5"/>
          <p:cNvSpPr txBox="1"/>
          <p:nvPr/>
        </p:nvSpPr>
        <p:spPr>
          <a:xfrm>
            <a:off x="539750" y="3724275"/>
            <a:ext cx="796607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这首词和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宿建德江</a:t>
            </a:r>
            <a:r>
              <a:rPr lang="en-US" altLang="zh-CN" sz="3000" b="1"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中都写了月夜的景色，同是明月，所表达的情感有什么不一样？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  <p:bldP spid="5427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文本框 4"/>
          <p:cNvSpPr txBox="1"/>
          <p:nvPr/>
        </p:nvSpPr>
        <p:spPr>
          <a:xfrm>
            <a:off x="719138" y="1995488"/>
            <a:ext cx="7704137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七八个星天外，两三点雨山前。旧时茅店社林边，路转溪桥忽见。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298" name="文本框 5"/>
          <p:cNvSpPr txBox="1"/>
          <p:nvPr/>
        </p:nvSpPr>
        <p:spPr>
          <a:xfrm>
            <a:off x="395288" y="304800"/>
            <a:ext cx="7561262" cy="1681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自读下阕，在脑海中勾勒画面，也可以和同伴交流感受，如果有不理解的地方，可以相互讨论。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55299" name="文本框 5"/>
          <p:cNvSpPr txBox="1"/>
          <p:nvPr/>
        </p:nvSpPr>
        <p:spPr>
          <a:xfrm>
            <a:off x="439738" y="3668713"/>
            <a:ext cx="8137525" cy="1125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从这一句中你仿佛看到了什么？仿佛听到了什么？由此想到了什么？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55300" name="文本框 4"/>
          <p:cNvSpPr txBox="1"/>
          <p:nvPr/>
        </p:nvSpPr>
        <p:spPr>
          <a:xfrm>
            <a:off x="1536700" y="1990725"/>
            <a:ext cx="5942013" cy="71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七八个星天外，两三点雨山前。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5530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5"/>
          <p:cNvSpPr txBox="1"/>
          <p:nvPr/>
        </p:nvSpPr>
        <p:spPr>
          <a:xfrm>
            <a:off x="755650" y="771525"/>
            <a:ext cx="7777163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词人疾步向前走，想找个避雨的地方，过去熟悉的茅店就在社林的旁边，词人为什么找不到了呢？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56322" name="文本框 5"/>
          <p:cNvSpPr txBox="1"/>
          <p:nvPr/>
        </p:nvSpPr>
        <p:spPr>
          <a:xfrm>
            <a:off x="1187450" y="2606675"/>
            <a:ext cx="7296150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solidFill>
                  <a:srgbClr val="00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词人刚开始可能因为天黑、心急、树林茂密而没发现，而后来路转溪桥忽然看见的喜出望外之情。</a:t>
            </a:r>
            <a:endParaRPr lang="en-US" altLang="zh-CN" sz="3000" b="1">
              <a:solidFill>
                <a:srgbClr val="00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5"/>
          <p:cNvSpPr txBox="1"/>
          <p:nvPr/>
        </p:nvSpPr>
        <p:spPr>
          <a:xfrm>
            <a:off x="539750" y="1150938"/>
            <a:ext cx="7964488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陆游有两句诗，写的也是这种峰回路转的惊喜，你知道是哪两句吗？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57346" name="文本框 5"/>
          <p:cNvSpPr txBox="1"/>
          <p:nvPr/>
        </p:nvSpPr>
        <p:spPr>
          <a:xfrm>
            <a:off x="539750" y="2716213"/>
            <a:ext cx="7964488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请同学们想象词人在看到旧时茅店后的神态、动作、语言会是怎样的。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文本框 1"/>
          <p:cNvSpPr txBox="1"/>
          <p:nvPr/>
        </p:nvSpPr>
        <p:spPr>
          <a:xfrm>
            <a:off x="755650" y="1131888"/>
            <a:ext cx="73818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带着这份喜悦的心情齐读下阕。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58370" name="矩形 2"/>
          <p:cNvSpPr/>
          <p:nvPr/>
        </p:nvSpPr>
        <p:spPr>
          <a:xfrm>
            <a:off x="1692275" y="1982788"/>
            <a:ext cx="712787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七八个星天外，两三点雨山前。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旧时茅店社林边，路转溪桥忽见。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371" name="于秋旋 - 渔舟唱晚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092950" y="11636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583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371"/>
                </p:tgtEl>
              </p:cMediaNode>
            </p:audio>
          </p:childTnLst>
        </p:cTn>
      </p:par>
    </p:tnLst>
    <p:bldLst>
      <p:bldP spid="5837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1"/>
          <p:cNvSpPr txBox="1"/>
          <p:nvPr/>
        </p:nvSpPr>
        <p:spPr>
          <a:xfrm>
            <a:off x="1258888" y="977900"/>
            <a:ext cx="7129462" cy="3343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辛弃疾号稼轩，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稼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就是种植庄稼的意思，他一直很看重农事，关心农民忧乐，这首词就很鲜明地体现了这一点。让我们再来读整首词，体会作者夜行黄沙道中时的眼中之景、心中之情，读出词独有的韵味。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4" name="文本框 3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升华情感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文本框 4"/>
          <p:cNvSpPr txBox="1"/>
          <p:nvPr/>
        </p:nvSpPr>
        <p:spPr>
          <a:xfrm>
            <a:off x="539750" y="268288"/>
            <a:ext cx="8064500" cy="4408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西江月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夜行黄沙道中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辛弃疾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明月别枝惊鹊，清风半夜鸣蝉。稻花香里说丰年，听取蛙声一片。    七八个星天外，两三点雨山前。旧时茅店社林边，路转溪桥忽见。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418" name="渔舟唱晚">
            <a:hlinkClick r:id="" action="ppaction://media"/>
          </p:cNvPr>
          <p:cNvPicPr/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294563" y="3860800"/>
            <a:ext cx="1030287" cy="815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05" fill="hold"/>
                                        <p:tgtEl>
                                          <p:spTgt spid="604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0418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文本框 1"/>
          <p:cNvSpPr txBox="1"/>
          <p:nvPr/>
        </p:nvSpPr>
        <p:spPr>
          <a:xfrm>
            <a:off x="1116013" y="630238"/>
            <a:ext cx="7272337" cy="3883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400" b="1"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西江月</a:t>
            </a:r>
            <a:r>
              <a:rPr lang="en-US" altLang="zh-CN" sz="2400" b="1">
                <a:latin typeface="宋体" panose="02010600030101010101" pitchFamily="2" charset="-122"/>
              </a:rPr>
              <a:t>·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夜行黄沙道中</a:t>
            </a:r>
            <a:r>
              <a:rPr lang="en-US" altLang="zh-CN" sz="2400" b="1"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这首词描写的既不是名山胜水，也不是引人注目的奇观壮景，但是这支醉人的乡间夜行曲却让我们得到了一种美的享受，唤起了我们对农村田野风光的热爱。这源于词人自然清新的语言、真挚朴实的情感、精湛的创作技法。我们学习古诗词就是要从诗词美妙的语言中领会作者细腻、真切的情感，学习他独特的创作技法。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61442" name="文本框 3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回味拓展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73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6" name="文本框 5"/>
          <p:cNvSpPr txBox="1">
            <a:spLocks noChangeArrowheads="1"/>
          </p:cNvSpPr>
          <p:nvPr/>
        </p:nvSpPr>
        <p:spPr bwMode="auto">
          <a:xfrm>
            <a:off x="5148263" y="2932113"/>
            <a:ext cx="3117850" cy="10763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1" i="0" u="none" baseline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/>
            </a:lvl9pPr>
          </a:lstStyle>
          <a:p>
            <a:pPr marL="0" lvl="0" indent="0" hangingPunct="0"/>
            <a:r>
              <a:rPr lang="zh-CN" altLang="en-US" sz="3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清明时节雨纷纷，路上行人欲断魂。</a:t>
            </a:r>
            <a:endParaRPr lang="en-US" altLang="zh-CN" sz="3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87" name="组合 17"/>
          <p:cNvGrpSpPr/>
          <p:nvPr/>
        </p:nvGrpSpPr>
        <p:grpSpPr>
          <a:xfrm>
            <a:off x="0" y="-7937"/>
            <a:ext cx="9167813" cy="5164137"/>
            <a:chOff x="0" y="-21332"/>
            <a:chExt cx="9168257" cy="5164832"/>
          </a:xfrm>
        </p:grpSpPr>
        <p:pic>
          <p:nvPicPr>
            <p:cNvPr id="16388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21332"/>
              <a:ext cx="9168257" cy="516483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6389" name="文本框 16"/>
            <p:cNvSpPr txBox="1">
              <a:spLocks noChangeArrowheads="1"/>
            </p:cNvSpPr>
            <p:nvPr/>
          </p:nvSpPr>
          <p:spPr bwMode="auto">
            <a:xfrm>
              <a:off x="1187508" y="4308363"/>
              <a:ext cx="6769428" cy="603331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3200" b="1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/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/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/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/>
              </a:lvl9pPr>
            </a:lstStyle>
            <a:p>
              <a:pPr marL="0" lvl="0" indent="0" hangingPunct="0"/>
              <a:r>
                <a:rPr lang="zh-CN" altLang="en-US" sz="3200" b="1" spc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天街小雨润如酥，草色遥看近却无。</a:t>
              </a:r>
              <a:endParaRPr lang="en-US" altLang="zh-CN" sz="3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0" name="组合 12"/>
          <p:cNvGrpSpPr/>
          <p:nvPr/>
        </p:nvGrpSpPr>
        <p:grpSpPr>
          <a:xfrm>
            <a:off x="12700" y="-19050"/>
            <a:ext cx="9163050" cy="5211763"/>
            <a:chOff x="-4356992" y="5143500"/>
            <a:chExt cx="9163472" cy="5211978"/>
          </a:xfrm>
        </p:grpSpPr>
        <p:pic>
          <p:nvPicPr>
            <p:cNvPr id="16391" name="图片 8"/>
            <p:cNvPicPr>
              <a:picLocks noChangeAspect="1"/>
            </p:cNvPicPr>
            <p:nvPr/>
          </p:nvPicPr>
          <p:blipFill>
            <a:blip r:embed="rId3"/>
            <a:srcRect t="10658"/>
            <a:stretch>
              <a:fillRect/>
            </a:stretch>
          </p:blipFill>
          <p:spPr>
            <a:xfrm>
              <a:off x="-4356992" y="5143500"/>
              <a:ext cx="9163472" cy="521197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6392" name="文本框 10"/>
            <p:cNvSpPr txBox="1">
              <a:spLocks noChangeArrowheads="1"/>
            </p:cNvSpPr>
            <p:nvPr/>
          </p:nvSpPr>
          <p:spPr bwMode="auto">
            <a:xfrm>
              <a:off x="-3863256" y="8883804"/>
              <a:ext cx="5077059" cy="822359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hangingPunct="0"/>
              <a:r>
                <a:rPr lang="zh-CN" altLang="en-US" sz="3200" b="1" spc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好雨知时节，当春乃发生。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3" name="组合 14"/>
          <p:cNvGrpSpPr/>
          <p:nvPr/>
        </p:nvGrpSpPr>
        <p:grpSpPr>
          <a:xfrm>
            <a:off x="23813" y="6350"/>
            <a:ext cx="9144000" cy="5173663"/>
            <a:chOff x="0" y="-56647"/>
            <a:chExt cx="9144000" cy="5174390"/>
          </a:xfrm>
        </p:grpSpPr>
        <p:pic>
          <p:nvPicPr>
            <p:cNvPr id="16394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-56647"/>
              <a:ext cx="9144000" cy="51743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6395" name="文本框 11"/>
            <p:cNvSpPr txBox="1">
              <a:spLocks noChangeArrowheads="1"/>
            </p:cNvSpPr>
            <p:nvPr/>
          </p:nvSpPr>
          <p:spPr bwMode="auto">
            <a:xfrm>
              <a:off x="1979612" y="4155583"/>
              <a:ext cx="6769100" cy="58586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3200" b="1" i="0" u="none" baseline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/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/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/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/>
              </a:lvl9pPr>
            </a:lstStyle>
            <a:p>
              <a:pPr marL="0" lvl="0" indent="0" hangingPunct="0"/>
              <a:r>
                <a:rPr lang="zh-CN" altLang="en-US" sz="3200" b="1" spc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沾衣欲湿杏花雨，吹面不寒杨柳风。</a:t>
              </a:r>
              <a:endParaRPr lang="zh-CN" altLang="en-US" sz="32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96" name="组合 2"/>
          <p:cNvGrpSpPr/>
          <p:nvPr/>
        </p:nvGrpSpPr>
        <p:grpSpPr>
          <a:xfrm>
            <a:off x="3203575" y="242888"/>
            <a:ext cx="3117850" cy="877887"/>
            <a:chOff x="3505990" y="1075332"/>
            <a:chExt cx="3118121" cy="878108"/>
          </a:xfrm>
        </p:grpSpPr>
        <p:pic>
          <p:nvPicPr>
            <p:cNvPr id="16397" name="图片 10">
              <a:hlinkClick r:id="rId5" action="ppaction://hlinksldjump"/>
            </p:cNvPr>
            <p:cNvPicPr>
              <a:picLocks noGrp="1"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05991" y="1075332"/>
              <a:ext cx="3118635" cy="87796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6398" name="文本框 5"/>
            <p:cNvSpPr txBox="1"/>
            <p:nvPr/>
          </p:nvSpPr>
          <p:spPr>
            <a:xfrm>
              <a:off x="3839404" y="1198889"/>
              <a:ext cx="2507506" cy="5727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>
                <a:lnSpc>
                  <a:spcPct val="120000"/>
                </a:lnSpc>
              </a:pPr>
              <a:r>
                <a:rPr lang="zh-CN" altLang="en-US" sz="3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飞花令</a:t>
              </a:r>
              <a:r>
                <a:rPr lang="en-US" altLang="zh-CN" sz="3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lang="zh-CN" altLang="en-US" sz="3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雨 </a:t>
              </a:r>
              <a:endParaRPr lang="zh-CN" altLang="en-US" sz="3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文本框 2"/>
          <p:cNvSpPr txBox="1"/>
          <p:nvPr/>
        </p:nvSpPr>
        <p:spPr>
          <a:xfrm>
            <a:off x="1547813" y="1492250"/>
            <a:ext cx="6816725" cy="206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>
              <a:lnSpc>
                <a:spcPct val="150000"/>
              </a:lnSpc>
              <a:buFont typeface="等线 Light" pitchFamily="2" charset="-122"/>
              <a:buAutoNum type="arabicPeriod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默写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西江月</a:t>
            </a:r>
            <a:r>
              <a:rPr lang="en-US" altLang="zh-CN" sz="3000" b="1">
                <a:latin typeface="宋体" panose="02010600030101010101" pitchFamily="2" charset="-122"/>
              </a:rPr>
              <a:t>·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夜行黄沙道中</a:t>
            </a:r>
            <a:r>
              <a:rPr lang="en-US" altLang="zh-CN" sz="3000" b="1"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000" b="1">
              <a:latin typeface="宋体" panose="02010600030101010101" pitchFamily="2" charset="-122"/>
            </a:endParaRPr>
          </a:p>
          <a:p>
            <a:pPr marL="514350" lvl="0" indent="-514350">
              <a:lnSpc>
                <a:spcPct val="150000"/>
              </a:lnSpc>
              <a:buFont typeface="等线 Light" pitchFamily="2" charset="-122"/>
              <a:buAutoNum type="arabicPeriod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把</a:t>
            </a:r>
            <a:r>
              <a:rPr lang="en-US" altLang="zh-CN" sz="3000" b="1">
                <a:latin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西江月</a:t>
            </a:r>
            <a:r>
              <a:rPr lang="en-US" altLang="zh-CN" sz="3000" b="1">
                <a:latin typeface="宋体" panose="02010600030101010101" pitchFamily="2" charset="-122"/>
              </a:rPr>
              <a:t>·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夜行黄沙道中</a:t>
            </a:r>
            <a:r>
              <a:rPr lang="en-US" altLang="zh-CN" sz="3000" b="1">
                <a:latin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改写成一篇美文。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62466" name="文本框 3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云形 8"/>
          <p:cNvSpPr/>
          <p:nvPr/>
        </p:nvSpPr>
        <p:spPr>
          <a:xfrm>
            <a:off x="2124075" y="981075"/>
            <a:ext cx="5111750" cy="1050925"/>
          </a:xfrm>
          <a:prstGeom prst="cloud">
            <a:avLst/>
          </a:prstGeom>
          <a:solidFill>
            <a:srgbClr val="0E75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63490" name="文本框 5"/>
          <p:cNvSpPr txBox="1">
            <a:spLocks noChangeArrowheads="1"/>
          </p:cNvSpPr>
          <p:nvPr/>
        </p:nvSpPr>
        <p:spPr bwMode="auto">
          <a:xfrm>
            <a:off x="2663825" y="1166813"/>
            <a:ext cx="4765675" cy="5715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hangingPunct="0">
              <a:lnSpc>
                <a:spcPct val="120000"/>
              </a:lnSpc>
            </a:pPr>
            <a:r>
              <a:rPr lang="zh-CN" altLang="en-US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西江月</a:t>
            </a:r>
            <a:r>
              <a:rPr lang="en-US" altLang="zh-CN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夜行黄沙道中</a:t>
            </a:r>
            <a:endParaRPr lang="zh-CN" altLang="en-US" sz="30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491" name="文本框 3"/>
          <p:cNvSpPr txBox="1"/>
          <p:nvPr/>
        </p:nvSpPr>
        <p:spPr>
          <a:xfrm>
            <a:off x="1335088" y="2486025"/>
            <a:ext cx="223043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景（迷人）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63492" name="文本框 4"/>
          <p:cNvSpPr txBox="1"/>
          <p:nvPr/>
        </p:nvSpPr>
        <p:spPr>
          <a:xfrm>
            <a:off x="3348038" y="2500313"/>
            <a:ext cx="205263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乡村夏夜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63493" name="文本框 6"/>
          <p:cNvSpPr txBox="1"/>
          <p:nvPr/>
        </p:nvSpPr>
        <p:spPr>
          <a:xfrm>
            <a:off x="1335088" y="3352800"/>
            <a:ext cx="206533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情（喜悦）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63494" name="文本框 7"/>
          <p:cNvSpPr txBox="1"/>
          <p:nvPr/>
        </p:nvSpPr>
        <p:spPr>
          <a:xfrm>
            <a:off x="3530600" y="3325813"/>
            <a:ext cx="136842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说丰年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63495" name="文本框 14"/>
          <p:cNvSpPr txBox="1"/>
          <p:nvPr/>
        </p:nvSpPr>
        <p:spPr>
          <a:xfrm>
            <a:off x="5740400" y="2676525"/>
            <a:ext cx="257810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热爱大自然，关心农民生活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63496" name="新月形 15"/>
          <p:cNvSpPr/>
          <p:nvPr/>
        </p:nvSpPr>
        <p:spPr>
          <a:xfrm flipH="1">
            <a:off x="5054600" y="2722563"/>
            <a:ext cx="358775" cy="957262"/>
          </a:xfrm>
          <a:prstGeom prst="moon">
            <a:avLst>
              <a:gd name="adj" fmla="val 31481"/>
            </a:avLst>
          </a:prstGeom>
          <a:solidFill>
            <a:srgbClr val="9DC3E6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63497" name="文本框 10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3494" grpId="0"/>
      <p:bldP spid="63495" grpId="0"/>
      <p:bldP spid="6349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4"/>
          <p:cNvPicPr>
            <a:picLocks noChangeAspect="1"/>
          </p:cNvPicPr>
          <p:nvPr/>
        </p:nvPicPr>
        <p:blipFill>
          <a:blip r:embed="rId1"/>
          <a:srcRect r="3429" b="2200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0" name="矩形 3"/>
          <p:cNvSpPr/>
          <p:nvPr/>
        </p:nvSpPr>
        <p:spPr>
          <a:xfrm>
            <a:off x="2192338" y="993775"/>
            <a:ext cx="923925" cy="2516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宿建德江</a:t>
            </a:r>
            <a:endParaRPr lang="zh-CN" altLang="en-US" sz="4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411" name="直线连接符 8"/>
          <p:cNvCxnSpPr/>
          <p:nvPr/>
        </p:nvCxnSpPr>
        <p:spPr>
          <a:xfrm flipH="1">
            <a:off x="3348038" y="0"/>
            <a:ext cx="0" cy="24511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12" name="直线连接符 9"/>
          <p:cNvCxnSpPr/>
          <p:nvPr/>
        </p:nvCxnSpPr>
        <p:spPr>
          <a:xfrm flipH="1">
            <a:off x="2192338" y="3148013"/>
            <a:ext cx="0" cy="199548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3" name="组合 16"/>
          <p:cNvGrpSpPr/>
          <p:nvPr/>
        </p:nvGrpSpPr>
        <p:grpSpPr>
          <a:xfrm>
            <a:off x="366713" y="1492250"/>
            <a:ext cx="1585912" cy="2794000"/>
            <a:chOff x="600876" y="1088133"/>
            <a:chExt cx="1586035" cy="2794396"/>
          </a:xfrm>
        </p:grpSpPr>
        <p:grpSp>
          <p:nvGrpSpPr>
            <p:cNvPr id="17414" name="组合 14"/>
            <p:cNvGrpSpPr/>
            <p:nvPr/>
          </p:nvGrpSpPr>
          <p:grpSpPr>
            <a:xfrm>
              <a:off x="861833" y="1088133"/>
              <a:ext cx="1325078" cy="2397130"/>
              <a:chOff x="861833" y="1088133"/>
              <a:chExt cx="1325078" cy="2397130"/>
            </a:xfrm>
          </p:grpSpPr>
          <p:sp>
            <p:nvSpPr>
              <p:cNvPr id="17415" name="矩形 9"/>
              <p:cNvSpPr/>
              <p:nvPr/>
            </p:nvSpPr>
            <p:spPr>
              <a:xfrm>
                <a:off x="1181754" y="1467726"/>
                <a:ext cx="738664" cy="1503363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vert="eaVert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algn="ctr"/>
                <a:r>
                  <a:rPr lang="zh-CN" altLang="en-US" sz="36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孟浩然</a:t>
                </a:r>
                <a:endParaRPr lang="zh-CN" altLang="en-US" sz="36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17416" name="图片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61833" y="1088133"/>
                <a:ext cx="1085746" cy="965774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7417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0800000">
                <a:off x="1101165" y="2519489"/>
                <a:ext cx="1085746" cy="965774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grpSp>
          <p:nvGrpSpPr>
            <p:cNvPr id="17418" name="组合 15"/>
            <p:cNvGrpSpPr/>
            <p:nvPr/>
          </p:nvGrpSpPr>
          <p:grpSpPr>
            <a:xfrm>
              <a:off x="600876" y="2966938"/>
              <a:ext cx="596638" cy="915591"/>
              <a:chOff x="520287" y="3398790"/>
              <a:chExt cx="596638" cy="915591"/>
            </a:xfrm>
          </p:grpSpPr>
          <p:pic>
            <p:nvPicPr>
              <p:cNvPr id="17419" name="图片 3"/>
              <p:cNvPicPr>
                <a:picLocks noChangeAspect="1"/>
              </p:cNvPicPr>
              <p:nvPr/>
            </p:nvPicPr>
            <p:blipFill>
              <a:blip r:embed="rId3"/>
              <a:srcRect l="31101" t="15351" r="32676" b="24800"/>
              <a:stretch>
                <a:fillRect/>
              </a:stretch>
            </p:blipFill>
            <p:spPr>
              <a:xfrm>
                <a:off x="541519" y="3398790"/>
                <a:ext cx="554174" cy="915591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sp>
            <p:nvSpPr>
              <p:cNvPr id="17420" name="矩形 13"/>
              <p:cNvSpPr/>
              <p:nvPr/>
            </p:nvSpPr>
            <p:spPr>
              <a:xfrm>
                <a:off x="520287" y="3564198"/>
                <a:ext cx="596638" cy="584775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wrap="none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 eaLnBrk="0" hangingPunct="0"/>
                <a:r>
                  <a:rPr lang="zh-CN" altLang="en-US" sz="3200" b="1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唐</a:t>
                </a:r>
                <a:endParaRPr lang="zh-CN" altLang="en-US" sz="320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79588"/>
            <a:ext cx="1890713" cy="2222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8434" name="文本框 5"/>
          <p:cNvSpPr txBox="1"/>
          <p:nvPr/>
        </p:nvSpPr>
        <p:spPr>
          <a:xfrm>
            <a:off x="2051050" y="771525"/>
            <a:ext cx="6853238" cy="3643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孟浩然，唐代诗人，襄州襄阳（今属湖北）人，世称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孟襄阳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，与王维并称盛唐山水田园诗派的代表。孟浩然的一生中交织着复杂的出仕与归隐的矛盾，早年他热心功名，然而科举失利，饱受打击，终因没有得力的引荐，不得不在隐居和漫游中度过人生的大多数时间。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5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5"/>
          <p:cNvSpPr txBox="1">
            <a:spLocks noChangeArrowheads="1"/>
          </p:cNvSpPr>
          <p:nvPr/>
        </p:nvSpPr>
        <p:spPr bwMode="auto">
          <a:xfrm>
            <a:off x="798513" y="1179513"/>
            <a:ext cx="8074025" cy="3494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60000"/>
              </a:lnSpc>
            </a:pPr>
            <a:r>
              <a:rPr lang="zh-CN" altLang="en-US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宿建德江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hangingPunct="0">
              <a:lnSpc>
                <a:spcPct val="160000"/>
              </a:lnSpc>
            </a:pPr>
            <a:r>
              <a:rPr lang="en-US" altLang="zh-CN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孟浩然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hangingPunct="0">
              <a:lnSpc>
                <a:spcPct val="160000"/>
              </a:lnSpc>
            </a:pPr>
            <a:r>
              <a:rPr lang="zh-CN" altLang="en-US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移舟泊烟渚，日暮客愁新。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hangingPunct="0">
              <a:lnSpc>
                <a:spcPct val="160000"/>
              </a:lnSpc>
            </a:pPr>
            <a:r>
              <a:rPr lang="zh-CN" altLang="en-US" sz="3600" b="1" spc="1200">
                <a:latin typeface="楷体" panose="02010609060101010101" pitchFamily="49" charset="-122"/>
                <a:ea typeface="楷体" panose="02010609060101010101" pitchFamily="49" charset="-122"/>
              </a:rPr>
              <a:t>野旷天低树，江清月近人。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8" name="文本框 8"/>
          <p:cNvSpPr txBox="1"/>
          <p:nvPr/>
        </p:nvSpPr>
        <p:spPr>
          <a:xfrm>
            <a:off x="3257550" y="2725738"/>
            <a:ext cx="1135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zhǔ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9459" name="直接连接符 12"/>
          <p:cNvCxnSpPr/>
          <p:nvPr/>
        </p:nvCxnSpPr>
        <p:spPr>
          <a:xfrm flipH="1">
            <a:off x="2281238" y="3249613"/>
            <a:ext cx="141287" cy="4349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19460" name="直接连接符 13"/>
          <p:cNvCxnSpPr/>
          <p:nvPr/>
        </p:nvCxnSpPr>
        <p:spPr>
          <a:xfrm flipH="1">
            <a:off x="2897188" y="3249613"/>
            <a:ext cx="142875" cy="4349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19461" name="直接连接符 14"/>
          <p:cNvCxnSpPr/>
          <p:nvPr/>
        </p:nvCxnSpPr>
        <p:spPr>
          <a:xfrm flipH="1">
            <a:off x="5948363" y="3249613"/>
            <a:ext cx="142875" cy="4349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19462" name="直接连接符 15"/>
          <p:cNvCxnSpPr/>
          <p:nvPr/>
        </p:nvCxnSpPr>
        <p:spPr>
          <a:xfrm flipH="1">
            <a:off x="7212013" y="3249613"/>
            <a:ext cx="141287" cy="4349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19463" name="直接连接符 16"/>
          <p:cNvCxnSpPr/>
          <p:nvPr/>
        </p:nvCxnSpPr>
        <p:spPr>
          <a:xfrm flipH="1">
            <a:off x="2281238" y="4167188"/>
            <a:ext cx="141287" cy="4349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19464" name="直接连接符 17"/>
          <p:cNvCxnSpPr/>
          <p:nvPr/>
        </p:nvCxnSpPr>
        <p:spPr>
          <a:xfrm flipH="1">
            <a:off x="2890838" y="4167188"/>
            <a:ext cx="142875" cy="4349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19465" name="直接连接符 18"/>
          <p:cNvCxnSpPr/>
          <p:nvPr/>
        </p:nvCxnSpPr>
        <p:spPr>
          <a:xfrm flipH="1">
            <a:off x="5948363" y="4167188"/>
            <a:ext cx="142875" cy="4349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19466" name="直接连接符 19"/>
          <p:cNvCxnSpPr/>
          <p:nvPr/>
        </p:nvCxnSpPr>
        <p:spPr>
          <a:xfrm flipH="1">
            <a:off x="6565900" y="4167188"/>
            <a:ext cx="141288" cy="4349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19467" name="直接连接符 22"/>
          <p:cNvCxnSpPr/>
          <p:nvPr/>
        </p:nvCxnSpPr>
        <p:spPr>
          <a:xfrm flipH="1">
            <a:off x="4105275" y="1512888"/>
            <a:ext cx="141288" cy="4349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19468" name="直接连接符 23"/>
          <p:cNvCxnSpPr/>
          <p:nvPr/>
        </p:nvCxnSpPr>
        <p:spPr>
          <a:xfrm flipH="1">
            <a:off x="3489325" y="4167188"/>
            <a:ext cx="142875" cy="4349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cxnSp>
        <p:nvCxnSpPr>
          <p:cNvPr id="19469" name="直接连接符 24"/>
          <p:cNvCxnSpPr/>
          <p:nvPr/>
        </p:nvCxnSpPr>
        <p:spPr>
          <a:xfrm flipH="1">
            <a:off x="7142163" y="4167188"/>
            <a:ext cx="141287" cy="434975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</p:spPr>
      </p:cxnSp>
      <p:sp>
        <p:nvSpPr>
          <p:cNvPr id="19470" name="矩形 25"/>
          <p:cNvSpPr/>
          <p:nvPr/>
        </p:nvSpPr>
        <p:spPr>
          <a:xfrm>
            <a:off x="1116013" y="339725"/>
            <a:ext cx="6369050" cy="676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自由读诗，读准字音，读出节奏。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71" name="椭圆 1"/>
          <p:cNvSpPr/>
          <p:nvPr/>
        </p:nvSpPr>
        <p:spPr>
          <a:xfrm>
            <a:off x="4779963" y="1419225"/>
            <a:ext cx="576263" cy="58578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9472" name="文本框 20"/>
          <p:cNvSpPr txBox="1">
            <a:spLocks noChangeArrowheads="1"/>
          </p:cNvSpPr>
          <p:nvPr/>
        </p:nvSpPr>
        <p:spPr bwMode="auto">
          <a:xfrm>
            <a:off x="3505200" y="3135313"/>
            <a:ext cx="825500" cy="64611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1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渚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73" name="组合 3"/>
          <p:cNvGrpSpPr/>
          <p:nvPr/>
        </p:nvGrpSpPr>
        <p:grpSpPr>
          <a:xfrm>
            <a:off x="6624638" y="1290638"/>
            <a:ext cx="1387475" cy="1314450"/>
            <a:chOff x="7029798" y="-837370"/>
            <a:chExt cx="1388715" cy="1313533"/>
          </a:xfrm>
        </p:grpSpPr>
        <p:sp>
          <p:nvSpPr>
            <p:cNvPr id="19474" name="矩形 25"/>
            <p:cNvSpPr/>
            <p:nvPr/>
          </p:nvSpPr>
          <p:spPr>
            <a:xfrm>
              <a:off x="7084988" y="-837370"/>
              <a:ext cx="1333525" cy="126092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50000"/>
                </a:lnSpc>
              </a:pPr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德</a:t>
              </a:r>
              <a:endParaRPr lang="zh-CN" altLang="en-US" sz="6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475" name="矩形 2"/>
            <p:cNvSpPr/>
            <p:nvPr/>
          </p:nvSpPr>
          <p:spPr>
            <a:xfrm>
              <a:off x="7029798" y="-615275"/>
              <a:ext cx="1094765" cy="109143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pic>
        <p:nvPicPr>
          <p:cNvPr id="1947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7713" y="2116138"/>
            <a:ext cx="271462" cy="79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77" name="文本框 5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初读诗歌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78" name="文本框 26"/>
          <p:cNvSpPr txBox="1"/>
          <p:nvPr/>
        </p:nvSpPr>
        <p:spPr>
          <a:xfrm>
            <a:off x="6596063" y="900113"/>
            <a:ext cx="1135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d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é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71" grpId="0" animBg="1"/>
      <p:bldP spid="19472" grpId="0"/>
      <p:bldP spid="194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5"/>
          <p:cNvSpPr txBox="1"/>
          <p:nvPr/>
        </p:nvSpPr>
        <p:spPr>
          <a:xfrm>
            <a:off x="1004888" y="296863"/>
            <a:ext cx="678180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自读整首诗，结合文中注释和课本插图，说说读完这首诗你知道了什么。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0482" name="文本框 5"/>
          <p:cNvSpPr txBox="1"/>
          <p:nvPr/>
        </p:nvSpPr>
        <p:spPr>
          <a:xfrm>
            <a:off x="1204913" y="2041525"/>
            <a:ext cx="3024187" cy="1681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时间、地点、诗题意思、大致内容等。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3" name="图片 2"/>
          <p:cNvPicPr>
            <a:picLocks noChangeAspect="1"/>
          </p:cNvPicPr>
          <p:nvPr/>
        </p:nvPicPr>
        <p:blipFill>
          <a:blip r:embed="rId1"/>
          <a:srcRect l="14000" t="1665" r="6201" b="5003"/>
          <a:stretch>
            <a:fillRect/>
          </a:stretch>
        </p:blipFill>
        <p:spPr>
          <a:xfrm>
            <a:off x="4445000" y="1460500"/>
            <a:ext cx="3730625" cy="3273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椭圆 6"/>
          <p:cNvSpPr/>
          <p:nvPr/>
        </p:nvSpPr>
        <p:spPr>
          <a:xfrm>
            <a:off x="4589463" y="3736975"/>
            <a:ext cx="503238" cy="288925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0485" name="椭圆 7"/>
          <p:cNvSpPr/>
          <p:nvPr/>
        </p:nvSpPr>
        <p:spPr>
          <a:xfrm>
            <a:off x="5014913" y="2690813"/>
            <a:ext cx="647700" cy="287338"/>
          </a:xfrm>
          <a:prstGeom prst="ellipse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0486" name="文本框 5"/>
          <p:cNvSpPr txBox="1">
            <a:spLocks noChangeArrowheads="1"/>
          </p:cNvSpPr>
          <p:nvPr/>
        </p:nvSpPr>
        <p:spPr bwMode="auto">
          <a:xfrm>
            <a:off x="266700" y="-20637"/>
            <a:ext cx="738188" cy="2062163"/>
          </a:xfrm>
          <a:prstGeom prst="rect">
            <a:avLst/>
          </a:prstGeom>
          <a:noFill/>
          <a:ln>
            <a:noFill/>
          </a:ln>
        </p:spPr>
        <p:txBody>
          <a:bodyPr vert="eaVert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/>
            <a:r>
              <a:rPr lang="zh-CN" altLang="en-US" sz="36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 animBg="1"/>
      <p:bldP spid="20485" grpId="0" animBg="1"/>
    </p:bldLst>
  </p:timing>
</p:sld>
</file>

<file path=ppt/tags/tag1.xml><?xml version="1.0" encoding="utf-8"?>
<p:tagLst xmlns:p="http://schemas.openxmlformats.org/presentationml/2006/main">
  <p:tag name="MH" val="20190606114829"/>
  <p:tag name="MH_LIBRARY" val="GRAPHIC"/>
  <p:tag name="MH_ORDER" val="2"/>
  <p:tag name="MH_TYPE" val="Other"/>
</p:tagLst>
</file>

<file path=ppt/tags/tag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3568</Words>
  <Application>WPS 演示</Application>
  <PresentationFormat>全屏显示(16:9)</PresentationFormat>
  <Paragraphs>399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66" baseType="lpstr">
      <vt:lpstr>Arial</vt:lpstr>
      <vt:lpstr>宋体</vt:lpstr>
      <vt:lpstr>Wingdings</vt:lpstr>
      <vt:lpstr>Calibri</vt:lpstr>
      <vt:lpstr>等线</vt:lpstr>
      <vt:lpstr>等线 Light</vt:lpstr>
      <vt:lpstr>楷体</vt:lpstr>
      <vt:lpstr>黑体</vt:lpstr>
      <vt:lpstr>微软雅黑</vt:lpstr>
      <vt:lpstr>Arial Unicode MS</vt:lpstr>
      <vt:lpstr>Cambria</vt:lpstr>
      <vt:lpstr>Arial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2021-08-01T15:53:00Z</dcterms:created>
  <dcterms:modified xsi:type="dcterms:W3CDTF">2023-09-25T17:30:30Z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内容">
    <vt:lpwstr>状元成才路</vt:lpwstr>
  </property>
  <property fmtid="{D5CDD505-2E9C-101B-9397-08002B2CF9AE}" pid="4" name="ICV">
    <vt:lpwstr>5F59362A0D67459480905F020B91912C_12</vt:lpwstr>
  </property>
</Properties>
</file>