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21"/>
  </p:notes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61" r:id="rId18"/>
    <p:sldId id="262" r:id="rId19"/>
    <p:sldId id="279" r:id="rId20"/>
  </p:sldIdLst>
  <p:sldSz cx="9144000" cy="5143500" type="screen16x9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18CD42-FFE2-4AB6-AA47-716FD1CD6D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D9E0F2-4737-4CEA-9FF2-FDC8A360804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9.GIF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0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GIF"/><Relationship Id="rId1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分数的初步认识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2" name="组合 11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6" name="组合 15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练习二十二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46411" y="644839"/>
                <a:ext cx="7651177" cy="12187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图书角有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45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本图书。其中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是故事书，故事书有多少本？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411" y="644839"/>
                <a:ext cx="7651177" cy="1218795"/>
              </a:xfrm>
              <a:prstGeom prst="rect">
                <a:avLst/>
              </a:prstGeom>
              <a:blipFill rotWithShape="1">
                <a:blip r:embed="rId1"/>
                <a:stretch>
                  <a:fillRect l="-4" t="-26" r="5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TextBox 1"/>
          <p:cNvSpPr txBox="1">
            <a:spLocks noChangeArrowheads="1"/>
          </p:cNvSpPr>
          <p:nvPr/>
        </p:nvSpPr>
        <p:spPr bwMode="auto">
          <a:xfrm>
            <a:off x="1693863" y="2896412"/>
            <a:ext cx="38830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45÷5=9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（本）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Wingdings 2" panose="05020102010507070707" pitchFamily="18" charset="2"/>
              </a:rPr>
              <a:t>2=18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Wingdings 2" panose="05020102010507070707" pitchFamily="18" charset="2"/>
              </a:rPr>
              <a:t>（本）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0" name="Rectangle 18"/>
          <p:cNvSpPr>
            <a:spLocks noChangeArrowheads="1"/>
          </p:cNvSpPr>
          <p:nvPr/>
        </p:nvSpPr>
        <p:spPr bwMode="auto">
          <a:xfrm>
            <a:off x="1197388" y="1852411"/>
            <a:ext cx="406844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想：把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平均分成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份，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取其中的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TextBox 61"/>
          <p:cNvSpPr txBox="1">
            <a:spLocks noChangeArrowheads="1"/>
          </p:cNvSpPr>
          <p:nvPr/>
        </p:nvSpPr>
        <p:spPr bwMode="auto">
          <a:xfrm>
            <a:off x="1250836" y="3975441"/>
            <a:ext cx="45053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答：故事书有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8" name="Picture 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457" y="2112175"/>
            <a:ext cx="4269237" cy="19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5869" y="691262"/>
            <a:ext cx="72369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谁吃的多？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69935" y="1157519"/>
            <a:ext cx="5204130" cy="2412726"/>
          </a:xfrm>
          <a:prstGeom prst="rect">
            <a:avLst/>
          </a:prstGeom>
        </p:spPr>
      </p:pic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2793474" y="3614344"/>
            <a:ext cx="45365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左边小猫：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15÷3=5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（条）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2793474" y="4003187"/>
            <a:ext cx="45365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右边小猫：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15÷5=3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（条）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2790933" y="4493092"/>
            <a:ext cx="45365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答：左边小猫吃的多。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90547" y="686765"/>
                <a:ext cx="8162905" cy="25189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每年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月的第二个星期日是母亲节，在这一天，向阳小学三年级有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的同学为母亲买了康乃馨，还有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的同学为母亲买了萱草花，剩下的同学准备的是贺卡，已知三年级共有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45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人，准备贺卡的同学有多少人？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547" y="686765"/>
                <a:ext cx="8162905" cy="2518959"/>
              </a:xfrm>
              <a:prstGeom prst="rect">
                <a:avLst/>
              </a:prstGeom>
              <a:blipFill rotWithShape="1">
                <a:blip r:embed="rId1"/>
                <a:stretch>
                  <a:fillRect l="-4" t="-13" r="4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对话气泡: 圆角矩形 1"/>
          <p:cNvSpPr/>
          <p:nvPr/>
        </p:nvSpPr>
        <p:spPr>
          <a:xfrm>
            <a:off x="5175847" y="2924551"/>
            <a:ext cx="3804249" cy="919401"/>
          </a:xfrm>
          <a:prstGeom prst="wedgeRoundRectCallout">
            <a:avLst>
              <a:gd name="adj1" fmla="val -63010"/>
              <a:gd name="adj2" fmla="val -82931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小知识：萱草花又叫“忘忧草”、“母亲花”。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372869" y="2944746"/>
            <a:ext cx="25202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45÷9=5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（人）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1372869" y="3482363"/>
            <a:ext cx="39604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5×4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5×2=15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（人）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372869" y="4091642"/>
            <a:ext cx="46085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答：准备贺卡的同学有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95869" y="555526"/>
                <a:ext cx="7548539" cy="7879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在每幅图里涂上颜色，分别表示出它的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en-US" altLang="zh-CN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869" y="555526"/>
                <a:ext cx="7548539" cy="787908"/>
              </a:xfrm>
              <a:prstGeom prst="rect">
                <a:avLst/>
              </a:prstGeom>
              <a:blipFill rotWithShape="1">
                <a:blip r:embed="rId1"/>
                <a:stretch>
                  <a:fillRect l="-7" t="-68" r="3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组合 9"/>
          <p:cNvGrpSpPr/>
          <p:nvPr/>
        </p:nvGrpSpPr>
        <p:grpSpPr>
          <a:xfrm>
            <a:off x="921483" y="1297332"/>
            <a:ext cx="7309154" cy="3145546"/>
            <a:chOff x="921483" y="1297332"/>
            <a:chExt cx="7309154" cy="314554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2245" y="1516654"/>
              <a:ext cx="3528392" cy="26695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516" y="1297332"/>
              <a:ext cx="3259365" cy="117958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483" y="2476912"/>
              <a:ext cx="3559433" cy="1965966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2" t="3716" r="66813" b="70025"/>
          <a:stretch>
            <a:fillRect/>
          </a:stretch>
        </p:blipFill>
        <p:spPr>
          <a:xfrm>
            <a:off x="1187624" y="1419622"/>
            <a:ext cx="1872208" cy="8640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55" t="23156" r="20252" b="6805"/>
          <a:stretch>
            <a:fillRect/>
          </a:stretch>
        </p:blipFill>
        <p:spPr>
          <a:xfrm>
            <a:off x="5004048" y="1699077"/>
            <a:ext cx="1730732" cy="230472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9" t="47482" r="70623" b="4409"/>
          <a:stretch>
            <a:fillRect/>
          </a:stretch>
        </p:blipFill>
        <p:spPr>
          <a:xfrm>
            <a:off x="1190164" y="2715766"/>
            <a:ext cx="1944216" cy="15830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535185"/>
            <a:ext cx="7681923" cy="290000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03291" y="1819517"/>
            <a:ext cx="7271642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atinLnBrk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把一些物体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看作一个整体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进行平均分，其中的一份或几份可以用分数表示。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683568" y="799523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3675" y="2846056"/>
            <a:ext cx="7271642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atinLnBrk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求一个数的几分之几是多少，就是先用这个数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除以分母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，求出一份是多少，再用商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乘分子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116904" y="999862"/>
            <a:ext cx="668767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如何用分数表示一些物体的几分之一或几分之几是多少？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04460" y="2158464"/>
            <a:ext cx="668767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把一些物体看作一个整体进行平均分，其中的一份或几份可以用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19518" y="3258452"/>
            <a:ext cx="668767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平均分成的份数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所取的份数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43608" y="771550"/>
            <a:ext cx="668767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如何计算求一个数的几分之几是多少的实际问题？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17604" y="1996974"/>
            <a:ext cx="668767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已知物体的总数，求它的几分之一是多少，用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平均分的份数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32662" y="3096962"/>
            <a:ext cx="668767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已知物体的总数，求它的几分之几是多少，用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平均分的份数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商乘所占的份数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8205" y="822297"/>
            <a:ext cx="76816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31152" y="1779879"/>
            <a:ext cx="7681695" cy="2089418"/>
            <a:chOff x="755749" y="1834395"/>
            <a:chExt cx="7681695" cy="208941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7" name="矩形 56"/>
                <p:cNvSpPr/>
                <p:nvPr/>
              </p:nvSpPr>
              <p:spPr>
                <a:xfrm>
                  <a:off x="755749" y="1834395"/>
                  <a:ext cx="7681695" cy="208941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atinLnBrk="1"/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把</a:t>
                  </a: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8</a:t>
                  </a:r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个   平均分成</a:t>
                  </a: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份，</a:t>
                  </a: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份是   总数的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zh-CN" altLang="en-US" sz="28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800" b="1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</m:t>
                          </m:r>
                          <m:r>
                            <a:rPr lang="zh-CN" altLang="en-US" sz="28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num>
                        <m:den>
                          <m:r>
                            <a:rPr lang="zh-CN" altLang="en-US" sz="28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800" b="1" i="1" smtClean="0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</m:t>
                          </m:r>
                          <m:r>
                            <a:rPr lang="zh-CN" altLang="en-US" sz="28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den>
                      </m:f>
                    </m:oMath>
                  </a14:m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，有（  ）个；</a:t>
                  </a:r>
                  <a:r>
                    <a: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份是   总数的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zh-CN" altLang="en-US" sz="28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8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</m:t>
                          </m:r>
                          <m:r>
                            <a:rPr lang="zh-CN" altLang="en-US" sz="28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num>
                        <m:den>
                          <m:r>
                            <a:rPr lang="zh-CN" altLang="en-US" sz="28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8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</m:t>
                          </m:r>
                          <m:r>
                            <a:rPr lang="zh-CN" altLang="en-US" sz="28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den>
                      </m:f>
                      <m:r>
                        <a:rPr lang="zh-CN" altLang="en-US" sz="2800" b="1" i="1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，有（  ）个。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57" name="矩形 5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5749" y="1834395"/>
                  <a:ext cx="7681695" cy="2089418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" name="椭圆 1"/>
            <p:cNvSpPr/>
            <p:nvPr/>
          </p:nvSpPr>
          <p:spPr>
            <a:xfrm>
              <a:off x="1837995" y="2106266"/>
              <a:ext cx="432048" cy="432048"/>
            </a:xfrm>
            <a:prstGeom prst="ellipse">
              <a:avLst/>
            </a:prstGeom>
            <a:solidFill>
              <a:srgbClr val="FDC40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5575400" y="2089470"/>
              <a:ext cx="432048" cy="432048"/>
            </a:xfrm>
            <a:prstGeom prst="ellipse">
              <a:avLst/>
            </a:prstGeom>
            <a:solidFill>
              <a:srgbClr val="FDC40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908804" y="2850226"/>
              <a:ext cx="432048" cy="432048"/>
            </a:xfrm>
            <a:prstGeom prst="ellipse">
              <a:avLst/>
            </a:prstGeom>
            <a:solidFill>
              <a:srgbClr val="FDC40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557557" y="1779879"/>
            <a:ext cx="340158" cy="911926"/>
            <a:chOff x="7380312" y="1681317"/>
            <a:chExt cx="340158" cy="911926"/>
          </a:xfrm>
        </p:grpSpPr>
        <p:sp>
          <p:nvSpPr>
            <p:cNvPr id="4" name="矩形 3"/>
            <p:cNvSpPr/>
            <p:nvPr/>
          </p:nvSpPr>
          <p:spPr>
            <a:xfrm>
              <a:off x="7380312" y="213157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380312" y="1681317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725306" y="2555771"/>
            <a:ext cx="340158" cy="911926"/>
            <a:chOff x="7380312" y="1681317"/>
            <a:chExt cx="340158" cy="911926"/>
          </a:xfrm>
        </p:grpSpPr>
        <p:sp>
          <p:nvSpPr>
            <p:cNvPr id="96" name="矩形 95"/>
            <p:cNvSpPr/>
            <p:nvPr/>
          </p:nvSpPr>
          <p:spPr>
            <a:xfrm>
              <a:off x="7380312" y="2131578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7380312" y="1681317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8" name="矩形 97"/>
          <p:cNvSpPr/>
          <p:nvPr/>
        </p:nvSpPr>
        <p:spPr>
          <a:xfrm>
            <a:off x="1473240" y="2750595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7557557" y="279571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20368" y="756862"/>
            <a:ext cx="72369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涂色表示各图下面的分数。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27" y="1308458"/>
            <a:ext cx="8658225" cy="28860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34" b="32535"/>
          <a:stretch>
            <a:fillRect/>
          </a:stretch>
        </p:blipFill>
        <p:spPr>
          <a:xfrm>
            <a:off x="230761" y="1308458"/>
            <a:ext cx="2888953" cy="19470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lum bright="-6000"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0" t="7585" r="51663" b="30040"/>
          <a:stretch>
            <a:fillRect/>
          </a:stretch>
        </p:blipFill>
        <p:spPr>
          <a:xfrm>
            <a:off x="3275855" y="1515393"/>
            <a:ext cx="1152128" cy="180020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60" b="74950"/>
          <a:stretch>
            <a:fillRect/>
          </a:stretch>
        </p:blipFill>
        <p:spPr>
          <a:xfrm>
            <a:off x="6308581" y="1304882"/>
            <a:ext cx="2600920" cy="7229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6714" y="730579"/>
            <a:ext cx="72369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涂色部分占总数的几分之几？说一说。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6" name="Picture 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42" y="1385887"/>
            <a:ext cx="8496573" cy="2949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7" name="Group 44"/>
          <p:cNvGrpSpPr/>
          <p:nvPr/>
        </p:nvGrpSpPr>
        <p:grpSpPr bwMode="auto">
          <a:xfrm>
            <a:off x="1485573" y="3271838"/>
            <a:ext cx="517525" cy="1009650"/>
            <a:chOff x="1773" y="1890"/>
            <a:chExt cx="326" cy="636"/>
          </a:xfrm>
        </p:grpSpPr>
        <p:sp>
          <p:nvSpPr>
            <p:cNvPr id="68" name="Text Box 42"/>
            <p:cNvSpPr txBox="1">
              <a:spLocks noChangeArrowheads="1"/>
            </p:cNvSpPr>
            <p:nvPr/>
          </p:nvSpPr>
          <p:spPr bwMode="auto">
            <a:xfrm>
              <a:off x="1776" y="1890"/>
              <a:ext cx="32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9" name="Text Box 43"/>
            <p:cNvSpPr txBox="1">
              <a:spLocks noChangeArrowheads="1"/>
            </p:cNvSpPr>
            <p:nvPr/>
          </p:nvSpPr>
          <p:spPr bwMode="auto">
            <a:xfrm>
              <a:off x="1773" y="2196"/>
              <a:ext cx="32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0" name="Group 44"/>
          <p:cNvGrpSpPr/>
          <p:nvPr/>
        </p:nvGrpSpPr>
        <p:grpSpPr bwMode="auto">
          <a:xfrm>
            <a:off x="4367213" y="3271838"/>
            <a:ext cx="522287" cy="1009650"/>
            <a:chOff x="1770" y="1890"/>
            <a:chExt cx="329" cy="636"/>
          </a:xfrm>
        </p:grpSpPr>
        <p:sp>
          <p:nvSpPr>
            <p:cNvPr id="71" name="Text Box 42"/>
            <p:cNvSpPr txBox="1">
              <a:spLocks noChangeArrowheads="1"/>
            </p:cNvSpPr>
            <p:nvPr/>
          </p:nvSpPr>
          <p:spPr bwMode="auto">
            <a:xfrm>
              <a:off x="1770" y="1890"/>
              <a:ext cx="32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2" name="Text Box 43"/>
            <p:cNvSpPr txBox="1">
              <a:spLocks noChangeArrowheads="1"/>
            </p:cNvSpPr>
            <p:nvPr/>
          </p:nvSpPr>
          <p:spPr bwMode="auto">
            <a:xfrm>
              <a:off x="1773" y="2196"/>
              <a:ext cx="32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3" name="Group 44"/>
          <p:cNvGrpSpPr/>
          <p:nvPr/>
        </p:nvGrpSpPr>
        <p:grpSpPr bwMode="auto">
          <a:xfrm>
            <a:off x="7206319" y="3262313"/>
            <a:ext cx="522287" cy="1009650"/>
            <a:chOff x="1776" y="1890"/>
            <a:chExt cx="329" cy="636"/>
          </a:xfrm>
        </p:grpSpPr>
        <p:sp>
          <p:nvSpPr>
            <p:cNvPr id="74" name="Text Box 42"/>
            <p:cNvSpPr txBox="1">
              <a:spLocks noChangeArrowheads="1"/>
            </p:cNvSpPr>
            <p:nvPr/>
          </p:nvSpPr>
          <p:spPr bwMode="auto">
            <a:xfrm>
              <a:off x="1776" y="1890"/>
              <a:ext cx="32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5" name="Text Box 43"/>
            <p:cNvSpPr txBox="1">
              <a:spLocks noChangeArrowheads="1"/>
            </p:cNvSpPr>
            <p:nvPr/>
          </p:nvSpPr>
          <p:spPr bwMode="auto">
            <a:xfrm>
              <a:off x="1779" y="2196"/>
              <a:ext cx="32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45" b="24052"/>
          <a:stretch>
            <a:fillRect/>
          </a:stretch>
        </p:blipFill>
        <p:spPr bwMode="auto">
          <a:xfrm>
            <a:off x="900552" y="1332132"/>
            <a:ext cx="7903765" cy="1880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95869" y="719838"/>
            <a:ext cx="72369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分一分，算一算。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 Box 28"/>
              <p:cNvSpPr txBox="1">
                <a:spLocks noChangeArrowheads="1"/>
              </p:cNvSpPr>
              <p:nvPr/>
            </p:nvSpPr>
            <p:spPr bwMode="auto">
              <a:xfrm>
                <a:off x="1566904" y="3214736"/>
                <a:ext cx="2724663" cy="12249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这些菠萝的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是（    ）个。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Text 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66904" y="3214736"/>
                <a:ext cx="2724663" cy="1224951"/>
              </a:xfrm>
              <a:prstGeom prst="rect">
                <a:avLst/>
              </a:prstGeom>
              <a:blipFill rotWithShape="1">
                <a:blip r:embed="rId2"/>
                <a:stretch>
                  <a:fillRect l="-13" t="-30" r="9" b="3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 Box 28"/>
              <p:cNvSpPr txBox="1">
                <a:spLocks noChangeArrowheads="1"/>
              </p:cNvSpPr>
              <p:nvPr/>
            </p:nvSpPr>
            <p:spPr bwMode="auto">
              <a:xfrm>
                <a:off x="5561616" y="3213005"/>
                <a:ext cx="3037797" cy="122629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  <a:lvl6pPr marL="25146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6pPr>
                <a:lvl7pPr marL="29718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7pPr>
                <a:lvl8pPr marL="34290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8pPr>
                <a:lvl9pPr marL="3886200" indent="-22860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这些草莓的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是（    ）个。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5" name="Text 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61616" y="3213005"/>
                <a:ext cx="3037797" cy="1226298"/>
              </a:xfrm>
              <a:prstGeom prst="rect">
                <a:avLst/>
              </a:prstGeom>
              <a:blipFill rotWithShape="1">
                <a:blip r:embed="rId3"/>
                <a:stretch>
                  <a:fillRect l="-9" t="-44" r="8" b="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 Box 43"/>
          <p:cNvSpPr txBox="1">
            <a:spLocks noChangeArrowheads="1"/>
          </p:cNvSpPr>
          <p:nvPr/>
        </p:nvSpPr>
        <p:spPr bwMode="auto">
          <a:xfrm>
            <a:off x="2232071" y="3890082"/>
            <a:ext cx="5175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Text Box 43"/>
          <p:cNvSpPr txBox="1">
            <a:spLocks noChangeArrowheads="1"/>
          </p:cNvSpPr>
          <p:nvPr/>
        </p:nvSpPr>
        <p:spPr bwMode="auto">
          <a:xfrm>
            <a:off x="6191638" y="3951662"/>
            <a:ext cx="5175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760090" y="1453551"/>
            <a:ext cx="258937" cy="1666519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2418931" y="1391878"/>
            <a:ext cx="275436" cy="1728192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3094271" y="1402002"/>
            <a:ext cx="253593" cy="1613853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6315332" y="1387027"/>
            <a:ext cx="46748" cy="1737894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208787" y="1380763"/>
            <a:ext cx="46487" cy="1728192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95869" y="555526"/>
                <a:ext cx="7332515" cy="12139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一堆小棒有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18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根。拿出这堆小棒的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，拿出了（    ）根。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869" y="555526"/>
                <a:ext cx="7332515" cy="1213922"/>
              </a:xfrm>
              <a:prstGeom prst="rect">
                <a:avLst/>
              </a:prstGeom>
              <a:blipFill rotWithShape="1">
                <a:blip r:embed="rId1"/>
                <a:stretch>
                  <a:fillRect l="-7" t="-44" r="1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组合 2"/>
          <p:cNvGrpSpPr/>
          <p:nvPr/>
        </p:nvGrpSpPr>
        <p:grpSpPr>
          <a:xfrm>
            <a:off x="2957970" y="1943284"/>
            <a:ext cx="2808312" cy="1172693"/>
            <a:chOff x="2267744" y="1956264"/>
            <a:chExt cx="2808312" cy="1172693"/>
          </a:xfrm>
        </p:grpSpPr>
        <p:sp>
          <p:nvSpPr>
            <p:cNvPr id="2" name="圆柱形 1"/>
            <p:cNvSpPr/>
            <p:nvPr/>
          </p:nvSpPr>
          <p:spPr>
            <a:xfrm>
              <a:off x="2267744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圆柱形 55"/>
            <p:cNvSpPr/>
            <p:nvPr/>
          </p:nvSpPr>
          <p:spPr>
            <a:xfrm>
              <a:off x="2428703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圆柱形 56"/>
            <p:cNvSpPr/>
            <p:nvPr/>
          </p:nvSpPr>
          <p:spPr>
            <a:xfrm>
              <a:off x="2589662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圆柱形 57"/>
            <p:cNvSpPr/>
            <p:nvPr/>
          </p:nvSpPr>
          <p:spPr>
            <a:xfrm>
              <a:off x="2750621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圆柱形 58"/>
            <p:cNvSpPr/>
            <p:nvPr/>
          </p:nvSpPr>
          <p:spPr>
            <a:xfrm>
              <a:off x="2911580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圆柱形 59"/>
            <p:cNvSpPr/>
            <p:nvPr/>
          </p:nvSpPr>
          <p:spPr>
            <a:xfrm>
              <a:off x="3072539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圆柱形 60"/>
            <p:cNvSpPr/>
            <p:nvPr/>
          </p:nvSpPr>
          <p:spPr>
            <a:xfrm>
              <a:off x="3233498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圆柱形 61"/>
            <p:cNvSpPr/>
            <p:nvPr/>
          </p:nvSpPr>
          <p:spPr>
            <a:xfrm>
              <a:off x="3394457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圆柱形 62"/>
            <p:cNvSpPr/>
            <p:nvPr/>
          </p:nvSpPr>
          <p:spPr>
            <a:xfrm>
              <a:off x="3555416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圆柱形 63"/>
            <p:cNvSpPr/>
            <p:nvPr/>
          </p:nvSpPr>
          <p:spPr>
            <a:xfrm>
              <a:off x="3716375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圆柱形 64"/>
            <p:cNvSpPr/>
            <p:nvPr/>
          </p:nvSpPr>
          <p:spPr>
            <a:xfrm>
              <a:off x="3877334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圆柱形 65"/>
            <p:cNvSpPr/>
            <p:nvPr/>
          </p:nvSpPr>
          <p:spPr>
            <a:xfrm>
              <a:off x="4038293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圆柱形 66"/>
            <p:cNvSpPr/>
            <p:nvPr/>
          </p:nvSpPr>
          <p:spPr>
            <a:xfrm>
              <a:off x="4199252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圆柱形 67"/>
            <p:cNvSpPr/>
            <p:nvPr/>
          </p:nvSpPr>
          <p:spPr>
            <a:xfrm>
              <a:off x="4360211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圆柱形 68"/>
            <p:cNvSpPr/>
            <p:nvPr/>
          </p:nvSpPr>
          <p:spPr>
            <a:xfrm>
              <a:off x="4521170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圆柱形 69"/>
            <p:cNvSpPr/>
            <p:nvPr/>
          </p:nvSpPr>
          <p:spPr>
            <a:xfrm>
              <a:off x="4682129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圆柱形 70"/>
            <p:cNvSpPr/>
            <p:nvPr/>
          </p:nvSpPr>
          <p:spPr>
            <a:xfrm>
              <a:off x="4843088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圆柱形 71"/>
            <p:cNvSpPr/>
            <p:nvPr/>
          </p:nvSpPr>
          <p:spPr>
            <a:xfrm>
              <a:off x="5004048" y="1956264"/>
              <a:ext cx="72008" cy="1172693"/>
            </a:xfrm>
            <a:prstGeom prst="can">
              <a:avLst>
                <a:gd name="adj" fmla="val 56641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215584" y="3672587"/>
            <a:ext cx="25506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18÷3=6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（根）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350555" y="124622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885857" y="1636159"/>
            <a:ext cx="46748" cy="1737894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824822" y="1702803"/>
            <a:ext cx="46748" cy="1737894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53714" y="643708"/>
                <a:ext cx="7836571" cy="12139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学校饲养组养了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15 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只兔子。其中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是黑兔，黑兔有多少只？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714" y="643708"/>
                <a:ext cx="7836571" cy="1213922"/>
              </a:xfrm>
              <a:prstGeom prst="rect">
                <a:avLst/>
              </a:prstGeom>
              <a:blipFill rotWithShape="1">
                <a:blip r:embed="rId1"/>
                <a:stretch>
                  <a:fillRect l="-4" t="-37" r="4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8"/>
          <p:cNvSpPr txBox="1">
            <a:spLocks noChangeArrowheads="1"/>
          </p:cNvSpPr>
          <p:nvPr/>
        </p:nvSpPr>
        <p:spPr bwMode="auto">
          <a:xfrm>
            <a:off x="1726639" y="3302992"/>
            <a:ext cx="3711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15÷3=5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（只）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Rectangle 15"/>
          <p:cNvSpPr>
            <a:spLocks noChangeArrowheads="1"/>
          </p:cNvSpPr>
          <p:nvPr/>
        </p:nvSpPr>
        <p:spPr bwMode="auto">
          <a:xfrm>
            <a:off x="1141893" y="2094696"/>
            <a:ext cx="494982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想：把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平均分成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份，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取其中的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TextBox 61"/>
          <p:cNvSpPr txBox="1">
            <a:spLocks noChangeArrowheads="1"/>
          </p:cNvSpPr>
          <p:nvPr/>
        </p:nvSpPr>
        <p:spPr bwMode="auto">
          <a:xfrm>
            <a:off x="1438607" y="4063278"/>
            <a:ext cx="36020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答：黑兔有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3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366" y="2071542"/>
            <a:ext cx="4233280" cy="2114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902</Words>
  <Application>WPS 演示</Application>
  <PresentationFormat>全屏显示(16:9)</PresentationFormat>
  <Paragraphs>115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Cambria Math</vt:lpstr>
      <vt:lpstr>楷体_GB2312</vt:lpstr>
      <vt:lpstr>新宋体</vt:lpstr>
      <vt:lpstr>Wingdings 2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58</cp:revision>
  <dcterms:created xsi:type="dcterms:W3CDTF">2022-08-25T06:19:00Z</dcterms:created>
  <dcterms:modified xsi:type="dcterms:W3CDTF">2023-09-28T13:32:57Z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47899D2892EE4325BF2A6E3ECD400A49_12</vt:lpwstr>
  </property>
</Properties>
</file>