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274" r:id="rId6"/>
    <p:sldId id="275" r:id="rId7"/>
    <p:sldId id="299" r:id="rId8"/>
    <p:sldId id="259" r:id="rId9"/>
    <p:sldId id="262" r:id="rId10"/>
    <p:sldId id="263" r:id="rId11"/>
    <p:sldId id="264" r:id="rId12"/>
    <p:sldId id="302" r:id="rId13"/>
    <p:sldId id="268" r:id="rId14"/>
    <p:sldId id="289" r:id="rId15"/>
    <p:sldId id="290" r:id="rId16"/>
    <p:sldId id="291" r:id="rId17"/>
    <p:sldId id="277" r:id="rId18"/>
    <p:sldId id="278" r:id="rId19"/>
    <p:sldId id="279" r:id="rId20"/>
    <p:sldId id="280" r:id="rId21"/>
    <p:sldId id="271" r:id="rId22"/>
    <p:sldId id="314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ctr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400" b="0" i="0" u="none" kern="1200" baseline="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9900"/>
    <a:srgbClr val="CC66FF"/>
    <a:srgbClr val="FF7C8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fontAlgn="base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fontAlgn="base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/>
            <a:endParaRPr lang="en-US" altLang="x-none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fontAlgn="base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ctr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0" hangingPunct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0" hangingPunct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ctr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://baike.baidu.com/view/10078.htm" TargetMode="External"/><Relationship Id="rId2" Type="http://schemas.openxmlformats.org/officeDocument/2006/relationships/hyperlink" Target="http://baike.baidu.com/view/1525497.htm" TargetMode="Externa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609600"/>
            <a:ext cx="7772400" cy="4267200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7200">
                <a:solidFill>
                  <a:schemeClr val="tx1"/>
                </a:solidFill>
              </a:rPr>
              <a:t>Lesson</a:t>
            </a:r>
            <a:r>
              <a:rPr lang="zh-CN" altLang="en-US" sz="7200" dirty="0">
                <a:solidFill>
                  <a:schemeClr val="tx1"/>
                </a:solidFill>
              </a:rPr>
              <a:t>5</a:t>
            </a:r>
            <a:br>
              <a:rPr lang="en-US" altLang="zh-CN" sz="7200">
                <a:solidFill>
                  <a:schemeClr val="tx1"/>
                </a:solidFill>
              </a:rPr>
            </a:br>
            <a:br>
              <a:rPr lang="zh-CN" altLang="en-US" sz="7200" dirty="0">
                <a:solidFill>
                  <a:schemeClr val="tx1"/>
                </a:solidFill>
              </a:rPr>
            </a:br>
            <a:r>
              <a:rPr lang="en-US" altLang="zh-CN" sz="6600" b="1">
                <a:solidFill>
                  <a:srgbClr val="FF0066"/>
                </a:solidFill>
              </a:rPr>
              <a:t>In the Living Room</a:t>
            </a:r>
            <a:endParaRPr lang="en-US" altLang="zh-CN" sz="6600" b="1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4648200" cy="1143000"/>
          </a:xfrm>
        </p:spPr>
        <p:txBody>
          <a:bodyPr vert="horz" wrap="square" anchor="ctr" anchorCtr="0"/>
          <a:p>
            <a:pPr algn="l" eaLnBrk="1" hangingPunct="1"/>
            <a:r>
              <a:rPr lang="zh-CN" altLang="en-US" sz="6000" dirty="0"/>
              <a:t>语法</a:t>
            </a:r>
            <a:r>
              <a:rPr lang="zh-CN" altLang="en-US" dirty="0"/>
              <a:t>：</a:t>
            </a:r>
            <a:endParaRPr lang="en-US" altLang="zh-CN"/>
          </a:p>
        </p:txBody>
      </p:sp>
      <p:sp>
        <p:nvSpPr>
          <p:cNvPr id="13316" name="Rectangle 4"/>
          <p:cNvSpPr/>
          <p:nvPr/>
        </p:nvSpPr>
        <p:spPr>
          <a:xfrm>
            <a:off x="762000" y="2290763"/>
            <a:ext cx="8113713" cy="2586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fontAlgn="base"/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</a:rPr>
              <a:t>What is he\she doing ?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/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</a:rPr>
              <a:t>What are you\they doing ?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fontAlgn="base"/>
            <a:r>
              <a:rPr lang="en-US" altLang="zh-CN" sz="5400">
                <a:solidFill>
                  <a:srgbClr val="FF0000"/>
                </a:solidFill>
                <a:latin typeface="Arial" panose="020B0604020202020204" pitchFamily="34" charset="0"/>
              </a:rPr>
              <a:t> What  am  I  doing ? 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>
            <a:spLocks noGrp="1"/>
          </p:cNvSpPr>
          <p:nvPr>
            <p:ph type="title" idx="4294967295"/>
          </p:nvPr>
        </p:nvSpPr>
        <p:spPr>
          <a:xfrm>
            <a:off x="1447800" y="274638"/>
            <a:ext cx="8229600" cy="1143000"/>
          </a:xfrm>
        </p:spPr>
        <p:txBody>
          <a:bodyPr vert="horz" wrap="square" anchor="ctr" anchorCtr="0"/>
          <a:p>
            <a:pPr algn="l" eaLnBrk="1" hangingPunct="1"/>
            <a:r>
              <a:rPr lang="zh-CN" altLang="en-US" b="1"/>
              <a:t>现在进行时</a:t>
            </a:r>
            <a:r>
              <a:rPr lang="en-US" altLang="zh-CN" b="1"/>
              <a:t>:</a:t>
            </a:r>
            <a:endParaRPr lang="en-US" altLang="zh-CN" b="1"/>
          </a:p>
        </p:txBody>
      </p:sp>
      <p:sp>
        <p:nvSpPr>
          <p:cNvPr id="14340" name="Rectangle 4"/>
          <p:cNvSpPr/>
          <p:nvPr/>
        </p:nvSpPr>
        <p:spPr>
          <a:xfrm>
            <a:off x="762000" y="1552575"/>
            <a:ext cx="8001000" cy="13096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 anchorCtr="0">
            <a:spAutoFit/>
          </a:bodyPr>
          <a:p>
            <a:pPr fontAlgn="base"/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现在进行时的构成是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:</a:t>
            </a:r>
            <a:endParaRPr lang="en-US" altLang="zh-CN" sz="4000" b="1">
              <a:solidFill>
                <a:srgbClr val="FF0066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主语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+</a:t>
            </a:r>
            <a:r>
              <a:rPr lang="en-US" altLang="zh-CN" sz="4000" b="1" err="1">
                <a:solidFill>
                  <a:srgbClr val="FF0066"/>
                </a:solidFill>
                <a:latin typeface="宋体" panose="02010600030101010101" pitchFamily="2" charset="-122"/>
              </a:rPr>
              <a:t>be+v.ing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〔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现在分词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</a:rPr>
              <a:t>〕</a:t>
            </a:r>
            <a:r>
              <a:rPr lang="zh-CN" altLang="en-US" sz="4000" b="1" dirty="0">
                <a:solidFill>
                  <a:srgbClr val="FF0066"/>
                </a:solidFill>
                <a:latin typeface="宋体" panose="02010600030101010101" pitchFamily="2" charset="-122"/>
              </a:rPr>
              <a:t>形式</a:t>
            </a:r>
            <a:r>
              <a:rPr lang="zh-CN" altLang="en-US" sz="4000" dirty="0">
                <a:latin typeface="宋体" panose="02010600030101010101" pitchFamily="2" charset="-122"/>
              </a:rPr>
              <a:t> 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822325" y="3124200"/>
            <a:ext cx="8183563" cy="3382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</a:rPr>
              <a:t>第一人称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hlinkClick r:id="rId2"/>
              </a:rPr>
              <a:t>单数</a:t>
            </a:r>
            <a:r>
              <a:rPr lang="en-US" altLang="zh-CN" sz="3600" b="1" err="1">
                <a:latin typeface="宋体" panose="02010600030101010101" pitchFamily="2" charset="-122"/>
              </a:rPr>
              <a:t>I+am+v.ing</a:t>
            </a:r>
            <a:r>
              <a:rPr lang="en-US" altLang="zh-CN" sz="3600" b="1">
                <a:latin typeface="宋体" panose="02010600030101010101" pitchFamily="2" charset="-122"/>
              </a:rPr>
              <a:t>.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第一人称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hlinkClick r:id="rId3"/>
              </a:rPr>
              <a:t>复数</a:t>
            </a:r>
            <a:r>
              <a:rPr lang="en-US" altLang="zh-CN" sz="3600" b="1" err="1">
                <a:latin typeface="宋体" panose="02010600030101010101" pitchFamily="2" charset="-122"/>
              </a:rPr>
              <a:t>We+are+v.ing</a:t>
            </a:r>
            <a:r>
              <a:rPr lang="en-US" altLang="zh-CN" sz="3600" b="1">
                <a:latin typeface="宋体" panose="02010600030101010101" pitchFamily="2" charset="-122"/>
              </a:rPr>
              <a:t>.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第二人称单</a:t>
            </a:r>
            <a:r>
              <a:rPr lang="en-US" altLang="zh-CN" sz="3600" b="1">
                <a:latin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</a:rPr>
              <a:t>复</a:t>
            </a:r>
            <a:r>
              <a:rPr lang="en-US" altLang="zh-CN" sz="3600" b="1">
                <a:latin typeface="宋体" panose="02010600030101010101" pitchFamily="2" charset="-122"/>
              </a:rPr>
              <a:t>)</a:t>
            </a:r>
            <a:r>
              <a:rPr lang="zh-CN" altLang="en-US" sz="3600" b="1" dirty="0">
                <a:latin typeface="宋体" panose="02010600030101010101" pitchFamily="2" charset="-122"/>
              </a:rPr>
              <a:t>数 </a:t>
            </a:r>
            <a:r>
              <a:rPr lang="en-US" altLang="zh-CN" sz="3600" b="1" err="1">
                <a:latin typeface="宋体" panose="02010600030101010101" pitchFamily="2" charset="-122"/>
              </a:rPr>
              <a:t>You+are+v.ing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第三人称单数 </a:t>
            </a:r>
            <a:r>
              <a:rPr lang="en-US" altLang="zh-CN" sz="3600" b="1">
                <a:latin typeface="宋体" panose="02010600030101010101" pitchFamily="2" charset="-122"/>
              </a:rPr>
              <a:t>He</a:t>
            </a: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latin typeface="宋体" panose="02010600030101010101" pitchFamily="2" charset="-122"/>
              </a:rPr>
              <a:t>She</a:t>
            </a:r>
            <a:r>
              <a:rPr lang="zh-CN" altLang="en-US" sz="3600" b="1" dirty="0">
                <a:latin typeface="宋体" panose="02010600030101010101" pitchFamily="2" charset="-122"/>
              </a:rPr>
              <a:t>，</a:t>
            </a:r>
            <a:r>
              <a:rPr lang="en-US" altLang="zh-CN" sz="3600" b="1">
                <a:latin typeface="宋体" panose="02010600030101010101" pitchFamily="2" charset="-122"/>
              </a:rPr>
              <a:t>it</a:t>
            </a:r>
            <a:r>
              <a:rPr lang="zh-CN" altLang="en-US" sz="3600" b="1" dirty="0">
                <a:latin typeface="宋体" panose="02010600030101010101" pitchFamily="2" charset="-122"/>
              </a:rPr>
              <a:t>）</a:t>
            </a:r>
            <a:r>
              <a:rPr lang="en-US" altLang="zh-CN" sz="3600" b="1">
                <a:latin typeface="宋体" panose="02010600030101010101" pitchFamily="2" charset="-122"/>
              </a:rPr>
              <a:t>+</a:t>
            </a:r>
            <a:r>
              <a:rPr lang="en-US" altLang="zh-CN" sz="3600" b="1" err="1">
                <a:latin typeface="宋体" panose="02010600030101010101" pitchFamily="2" charset="-122"/>
              </a:rPr>
              <a:t>is+v.ing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第三人称复数 </a:t>
            </a:r>
            <a:r>
              <a:rPr lang="en-US" altLang="zh-CN" sz="3600" b="1" err="1">
                <a:latin typeface="宋体" panose="02010600030101010101" pitchFamily="2" charset="-122"/>
              </a:rPr>
              <a:t>They+are+v.ing</a:t>
            </a:r>
            <a:br>
              <a:rPr lang="en-US" altLang="zh-CN" sz="3600" b="1">
                <a:latin typeface="宋体" panose="02010600030101010101" pitchFamily="2" charset="-122"/>
              </a:rPr>
            </a:b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340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340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40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40">
                                            <p:txEl>
                                              <p:charRg st="1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341">
                                            <p:txEl>
                                              <p:charRg st="18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4341">
                                            <p:txEl>
                                              <p:charRg st="38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4341">
                                            <p:txEl>
                                              <p:charRg st="62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4341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5"/>
          <p:cNvSpPr txBox="1"/>
          <p:nvPr/>
        </p:nvSpPr>
        <p:spPr>
          <a:xfrm>
            <a:off x="152400" y="533400"/>
            <a:ext cx="9144000" cy="4821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现在进行时：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、定义：</a:t>
            </a:r>
            <a:r>
              <a:rPr lang="zh-CN" altLang="en-US" sz="3600" dirty="0">
                <a:latin typeface="Arial" panose="020B0604020202020204" pitchFamily="34" charset="0"/>
              </a:rPr>
              <a:t>现在进行时表示现在（说话瞬间）正在进行或发生的动作；也可表示当前一段时间内的活动或现阶段正在进行的动作。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2</a:t>
            </a:r>
            <a:r>
              <a:rPr lang="zh-CN" altLang="en-US" sz="3600" dirty="0"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</a:rPr>
              <a:t>标志词</a:t>
            </a:r>
            <a:r>
              <a:rPr lang="zh-CN" altLang="en-US" sz="3600" dirty="0">
                <a:latin typeface="Arial" panose="020B0604020202020204" pitchFamily="34" charset="0"/>
              </a:rPr>
              <a:t>：常见的有</a:t>
            </a: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now  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Look !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Listen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！、</a:t>
            </a:r>
            <a:r>
              <a:rPr lang="zh-CN" altLang="en-US" sz="3600" dirty="0">
                <a:latin typeface="Arial" panose="020B0604020202020204" pitchFamily="34" charset="0"/>
              </a:rPr>
              <a:t>具体的时间点等。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3</a:t>
            </a:r>
            <a:r>
              <a:rPr lang="zh-CN" altLang="en-US" sz="3600" dirty="0"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</a:rPr>
              <a:t>结构：</a:t>
            </a:r>
            <a:r>
              <a:rPr lang="en-US" altLang="zh-CN" sz="3600">
                <a:solidFill>
                  <a:srgbClr val="FF3300"/>
                </a:solidFill>
                <a:latin typeface="Arial" panose="020B0604020202020204" pitchFamily="34" charset="0"/>
              </a:rPr>
              <a:t>be (am /is /are )+doing</a:t>
            </a:r>
            <a:r>
              <a:rPr lang="en-US" altLang="zh-CN" sz="3600">
                <a:latin typeface="Arial" panose="020B0604020202020204" pitchFamily="34" charset="0"/>
              </a:rPr>
              <a:t> (</a:t>
            </a:r>
            <a:r>
              <a:rPr lang="zh-CN" altLang="en-US" sz="3600" dirty="0">
                <a:latin typeface="Arial" panose="020B0604020202020204" pitchFamily="34" charset="0"/>
              </a:rPr>
              <a:t>现在分词）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3"/>
          <p:cNvSpPr>
            <a:spLocks noGrp="1"/>
          </p:cNvSpPr>
          <p:nvPr>
            <p:ph type="title" idx="4294967295"/>
          </p:nvPr>
        </p:nvSpPr>
        <p:spPr>
          <a:xfrm>
            <a:off x="1219200" y="0"/>
            <a:ext cx="8229600" cy="1143000"/>
          </a:xfrm>
        </p:spPr>
        <p:txBody>
          <a:bodyPr vert="horz" wrap="square" anchor="ctr" anchorCtr="0"/>
          <a:p>
            <a:pPr algn="l" eaLnBrk="1" hangingPunct="1"/>
            <a:r>
              <a:rPr lang="zh-CN" altLang="en-US" b="1"/>
              <a:t>现在分词的变化规则</a:t>
            </a:r>
            <a:r>
              <a:rPr lang="en-US" altLang="zh-CN" b="1"/>
              <a:t>: </a:t>
            </a:r>
            <a:endParaRPr lang="en-US" altLang="zh-CN" b="1"/>
          </a:p>
        </p:txBody>
      </p:sp>
      <p:sp>
        <p:nvSpPr>
          <p:cNvPr id="16388" name="Text Box 4"/>
          <p:cNvSpPr txBox="1"/>
          <p:nvPr/>
        </p:nvSpPr>
        <p:spPr>
          <a:xfrm>
            <a:off x="882650" y="914400"/>
            <a:ext cx="810895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宋体" panose="02010600030101010101" pitchFamily="2" charset="-122"/>
              </a:rPr>
              <a:t>(1)</a:t>
            </a:r>
            <a:r>
              <a:rPr lang="zh-CN" altLang="en-US" sz="3600" b="1" dirty="0">
                <a:latin typeface="宋体" panose="02010600030101010101" pitchFamily="2" charset="-122"/>
              </a:rPr>
              <a:t>直接在谓语动词后加</a:t>
            </a:r>
            <a:r>
              <a:rPr lang="en-US" altLang="zh-CN" sz="3600" b="1" err="1">
                <a:latin typeface="宋体" panose="02010600030101010101" pitchFamily="2" charset="-122"/>
              </a:rPr>
              <a:t>ing</a:t>
            </a:r>
            <a:r>
              <a:rPr lang="en-US" altLang="zh-CN" sz="3600" b="1">
                <a:latin typeface="宋体" panose="02010600030101010101" pitchFamily="2" charset="-122"/>
              </a:rPr>
              <a:t>. </a:t>
            </a:r>
            <a:r>
              <a:rPr lang="zh-CN" altLang="en-US" sz="3600" b="1" dirty="0">
                <a:latin typeface="宋体" panose="02010600030101010101" pitchFamily="2" charset="-122"/>
              </a:rPr>
              <a:t>例如：</a:t>
            </a:r>
            <a:r>
              <a:rPr lang="en-US" altLang="zh-CN" sz="3600" b="1">
                <a:latin typeface="宋体" panose="02010600030101010101" pitchFamily="2" charset="-122"/>
              </a:rPr>
              <a:t>going, l</a:t>
            </a:r>
            <a:r>
              <a:rPr lang="zh-CN" altLang="en-US" sz="3600" b="1" dirty="0">
                <a:latin typeface="宋体" panose="02010600030101010101" pitchFamily="2" charset="-122"/>
              </a:rPr>
              <a:t>o</a:t>
            </a:r>
            <a:r>
              <a:rPr lang="en-US" altLang="zh-CN" sz="3600" b="1" err="1">
                <a:latin typeface="宋体" panose="02010600030101010101" pitchFamily="2" charset="-122"/>
              </a:rPr>
              <a:t>oking</a:t>
            </a:r>
            <a:r>
              <a:rPr lang="en-US" altLang="zh-CN" sz="3600" b="1">
                <a:latin typeface="宋体" panose="02010600030101010101" pitchFamily="2" charset="-122"/>
              </a:rPr>
              <a:t>.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en-US" altLang="zh-CN" sz="3600" b="1">
                <a:latin typeface="宋体" panose="02010600030101010101" pitchFamily="2" charset="-122"/>
              </a:rPr>
              <a:t>(2)</a:t>
            </a:r>
            <a:r>
              <a:rPr lang="zh-CN" altLang="en-US" sz="3600" b="1" dirty="0">
                <a:latin typeface="宋体" panose="02010600030101010101" pitchFamily="2" charset="-122"/>
              </a:rPr>
              <a:t>去掉词尾不发音的</a:t>
            </a:r>
            <a:r>
              <a:rPr lang="en-US" altLang="zh-CN" sz="3600" b="1">
                <a:latin typeface="宋体" panose="02010600030101010101" pitchFamily="2" charset="-122"/>
              </a:rPr>
              <a:t>e,</a:t>
            </a:r>
            <a:r>
              <a:rPr lang="zh-CN" altLang="en-US" sz="3600" b="1" dirty="0">
                <a:latin typeface="宋体" panose="02010600030101010101" pitchFamily="2" charset="-122"/>
              </a:rPr>
              <a:t>再加</a:t>
            </a:r>
            <a:r>
              <a:rPr lang="en-US" altLang="zh-CN" sz="3600" b="1" err="1">
                <a:latin typeface="宋体" panose="02010600030101010101" pitchFamily="2" charset="-122"/>
              </a:rPr>
              <a:t>ing</a:t>
            </a:r>
            <a:r>
              <a:rPr lang="en-US" altLang="zh-CN" sz="3600" b="1">
                <a:latin typeface="宋体" panose="02010600030101010101" pitchFamily="2" charset="-122"/>
              </a:rPr>
              <a:t>. </a:t>
            </a:r>
            <a:r>
              <a:rPr lang="zh-CN" altLang="en-US" sz="3600" b="1" dirty="0">
                <a:latin typeface="宋体" panose="02010600030101010101" pitchFamily="2" charset="-122"/>
              </a:rPr>
              <a:t>例如 </a:t>
            </a:r>
            <a:r>
              <a:rPr lang="en-US" altLang="zh-CN" sz="3600" b="1" err="1">
                <a:latin typeface="宋体" panose="02010600030101010101" pitchFamily="2" charset="-122"/>
              </a:rPr>
              <a:t>leaving,making</a:t>
            </a:r>
            <a:r>
              <a:rPr lang="en-US" altLang="zh-CN" sz="3600" b="1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writing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</a:rPr>
              <a:t>注意：如果单词结尾的</a:t>
            </a:r>
            <a:r>
              <a:rPr lang="en-US" altLang="zh-CN" sz="3600" b="1">
                <a:latin typeface="宋体" panose="02010600030101010101" pitchFamily="2" charset="-122"/>
              </a:rPr>
              <a:t>e</a:t>
            </a:r>
            <a:r>
              <a:rPr lang="zh-CN" altLang="en-US" sz="3600" b="1" dirty="0">
                <a:latin typeface="宋体" panose="02010600030101010101" pitchFamily="2" charset="-122"/>
              </a:rPr>
              <a:t>发音，则不能去掉，也直接加</a:t>
            </a:r>
            <a:r>
              <a:rPr lang="en-US" altLang="zh-CN" sz="3600" b="1" err="1">
                <a:latin typeface="宋体" panose="02010600030101010101" pitchFamily="2" charset="-122"/>
              </a:rPr>
              <a:t>ing</a:t>
            </a:r>
            <a:r>
              <a:rPr lang="en-US" altLang="zh-CN" sz="3600" b="1">
                <a:latin typeface="宋体" panose="02010600030101010101" pitchFamily="2" charset="-122"/>
              </a:rPr>
              <a:t>. </a:t>
            </a:r>
            <a:r>
              <a:rPr lang="zh-CN" altLang="en-US" sz="3600" b="1" dirty="0">
                <a:latin typeface="宋体" panose="02010600030101010101" pitchFamily="2" charset="-122"/>
              </a:rPr>
              <a:t>例如：</a:t>
            </a:r>
            <a:r>
              <a:rPr lang="en-US" altLang="zh-CN" sz="3600" b="1">
                <a:latin typeface="宋体" panose="02010600030101010101" pitchFamily="2" charset="-122"/>
              </a:rPr>
              <a:t>see -seeing.</a:t>
            </a:r>
            <a:endParaRPr lang="en-US" altLang="zh-CN" sz="3600" b="1">
              <a:latin typeface="宋体" panose="02010600030101010101" pitchFamily="2" charset="-122"/>
            </a:endParaRPr>
          </a:p>
          <a:p>
            <a:r>
              <a:rPr lang="en-US" altLang="zh-CN" sz="3600" b="1">
                <a:latin typeface="宋体" panose="02010600030101010101" pitchFamily="2" charset="-122"/>
              </a:rPr>
              <a:t>(3)</a:t>
            </a:r>
            <a:r>
              <a:rPr lang="zh-CN" altLang="en-US" sz="3600" b="1" dirty="0">
                <a:latin typeface="宋体" panose="02010600030101010101" pitchFamily="2" charset="-122"/>
              </a:rPr>
              <a:t>对于重读闭音节词，双写末尾字母再加</a:t>
            </a:r>
            <a:r>
              <a:rPr lang="en-US" altLang="zh-CN" sz="3600" b="1" err="1">
                <a:latin typeface="宋体" panose="02010600030101010101" pitchFamily="2" charset="-122"/>
              </a:rPr>
              <a:t>ing</a:t>
            </a:r>
            <a:r>
              <a:rPr lang="en-US" altLang="zh-CN" sz="3600" b="1">
                <a:latin typeface="宋体" panose="02010600030101010101" pitchFamily="2" charset="-122"/>
              </a:rPr>
              <a:t>. </a:t>
            </a:r>
            <a:r>
              <a:rPr lang="zh-CN" altLang="en-US" sz="3600" b="1" dirty="0">
                <a:latin typeface="宋体" panose="02010600030101010101" pitchFamily="2" charset="-122"/>
              </a:rPr>
              <a:t>例如：</a:t>
            </a:r>
            <a:r>
              <a:rPr lang="en-US" altLang="zh-CN" sz="3600" b="1">
                <a:latin typeface="宋体" panose="02010600030101010101" pitchFamily="2" charset="-122"/>
              </a:rPr>
              <a:t>sitting, </a:t>
            </a:r>
            <a:r>
              <a:rPr lang="zh-CN" altLang="en-US" sz="3600" b="1" dirty="0">
                <a:latin typeface="宋体" panose="02010600030101010101" pitchFamily="2" charset="-122"/>
              </a:rPr>
              <a:t>swimming </a:t>
            </a:r>
            <a:r>
              <a:rPr lang="en-US" altLang="zh-CN" sz="3600" b="1" err="1">
                <a:latin typeface="宋体" panose="02010600030101010101" pitchFamily="2" charset="-122"/>
              </a:rPr>
              <a:t>getting,putting.running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36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charRg st="36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82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charRg st="82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127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8">
                                            <p:txEl>
                                              <p:charRg st="127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8">
                                            <p:txEl>
                                              <p:charRg st="127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8">
                                            <p:txEl>
                                              <p:charRg st="127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5" descr="P200709101003422835811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0"/>
            <a:ext cx="8459787" cy="592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6"/>
          <p:cNvSpPr txBox="1"/>
          <p:nvPr/>
        </p:nvSpPr>
        <p:spPr>
          <a:xfrm>
            <a:off x="1403350" y="6021388"/>
            <a:ext cx="8137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Yao Ming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3200" b="1" dirty="0">
                <a:latin typeface="Arial" panose="020B0604020202020204" pitchFamily="34" charset="0"/>
              </a:rPr>
              <a:t> play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ing </a:t>
            </a:r>
            <a:r>
              <a:rPr lang="en-US" altLang="zh-CN" sz="3200" b="1" dirty="0">
                <a:latin typeface="Arial" panose="020B0604020202020204" pitchFamily="34" charset="0"/>
              </a:rPr>
              <a:t>basketball .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5" descr="20089118335787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0"/>
            <a:ext cx="8135937" cy="557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6"/>
          <p:cNvSpPr txBox="1"/>
          <p:nvPr/>
        </p:nvSpPr>
        <p:spPr>
          <a:xfrm>
            <a:off x="1439863" y="5876925"/>
            <a:ext cx="77041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Zhang Yining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3200" b="1" dirty="0">
                <a:latin typeface="Arial" panose="020B0604020202020204" pitchFamily="34" charset="0"/>
              </a:rPr>
              <a:t> play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3200" b="1" dirty="0">
                <a:latin typeface="Arial" panose="020B0604020202020204" pitchFamily="34" charset="0"/>
              </a:rPr>
              <a:t> pingpong</a:t>
            </a:r>
            <a:r>
              <a:rPr lang="en-US" altLang="zh-CN" b="1" dirty="0">
                <a:latin typeface="Arial" panose="020B0604020202020204" pitchFamily="34" charset="0"/>
              </a:rPr>
              <a:t> .</a:t>
            </a:r>
            <a:endParaRPr lang="en-US" altLang="zh-CN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imagesCADSYQ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8496300" cy="6202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5"/>
          <p:cNvSpPr txBox="1"/>
          <p:nvPr/>
        </p:nvSpPr>
        <p:spPr>
          <a:xfrm>
            <a:off x="2411413" y="6278563"/>
            <a:ext cx="72723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Liu Xiang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3200" b="1" dirty="0">
                <a:latin typeface="Arial" panose="020B0604020202020204" pitchFamily="34" charset="0"/>
              </a:rPr>
              <a:t> run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ning </a:t>
            </a:r>
            <a:r>
              <a:rPr lang="en-US" altLang="zh-CN" sz="3200" b="1" dirty="0">
                <a:latin typeface="Arial" panose="020B0604020202020204" pitchFamily="34" charset="0"/>
              </a:rPr>
              <a:t>.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12748442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0"/>
            <a:ext cx="8388350" cy="629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5"/>
          <p:cNvSpPr txBox="1"/>
          <p:nvPr/>
        </p:nvSpPr>
        <p:spPr>
          <a:xfrm>
            <a:off x="2124075" y="6278563"/>
            <a:ext cx="74882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The baby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3200" b="1" dirty="0">
                <a:latin typeface="Arial" panose="020B0604020202020204" pitchFamily="34" charset="0"/>
              </a:rPr>
              <a:t> swim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ming</a:t>
            </a:r>
            <a:r>
              <a:rPr lang="en-US" altLang="zh-CN" sz="3200" b="1" dirty="0">
                <a:latin typeface="Arial" panose="020B0604020202020204" pitchFamily="34" charset="0"/>
              </a:rPr>
              <a:t> .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/>
          </p:cNvSpPr>
          <p:nvPr>
            <p:ph type="title" idx="4294967295"/>
          </p:nvPr>
        </p:nvSpPr>
        <p:spPr>
          <a:xfrm>
            <a:off x="457200" y="2667000"/>
            <a:ext cx="8229600" cy="1143000"/>
          </a:xfrm>
        </p:spPr>
        <p:txBody>
          <a:bodyPr vert="horz" wrap="square" anchor="ctr" anchorCtr="0"/>
          <a:p>
            <a:pPr algn="l" eaLnBrk="1" hangingPunct="1"/>
            <a:r>
              <a:rPr lang="en-US" altLang="zh-CN" sz="9600" b="1" i="1" dirty="0">
                <a:solidFill>
                  <a:srgbClr val="FF0066"/>
                </a:solidFill>
              </a:rPr>
              <a:t>Thank    you</a:t>
            </a:r>
            <a:endParaRPr lang="en-US" altLang="zh-CN" sz="9600" b="1" i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rcRect l="17360" t="12257" r="17540" b="326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4612" y="0"/>
            <a:ext cx="9142412" cy="717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0" y="1371600"/>
            <a:ext cx="8991600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Arial" panose="020B0604020202020204" pitchFamily="34" charset="0"/>
              </a:rPr>
              <a:t>1.Where are they?</a:t>
            </a:r>
            <a:endParaRPr lang="en-US" altLang="zh-CN" sz="5400" b="1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000FF"/>
                </a:solidFill>
                <a:latin typeface="Arial" panose="020B0604020202020204" pitchFamily="34" charset="0"/>
              </a:rPr>
              <a:t>2.Are Bob and Lynn </a:t>
            </a:r>
            <a:r>
              <a:rPr lang="zh-CN" altLang="en-US" sz="5400" b="1" dirty="0">
                <a:solidFill>
                  <a:srgbClr val="0000FF"/>
                </a:solidFill>
                <a:latin typeface="Arial" panose="020B0604020202020204" pitchFamily="34" charset="0"/>
              </a:rPr>
              <a:t>happy?</a:t>
            </a:r>
            <a:endParaRPr lang="zh-CN" altLang="en-US" sz="54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5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914400" y="884238"/>
            <a:ext cx="8077200" cy="4784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What are Mr. and Mrs.Smith doing ?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What are Jenny and Danny doing ?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What are Bob and Lynn doing?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What  am  I  doing ? 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title" idx="4294967295"/>
          </p:nvPr>
        </p:nvSpPr>
        <p:spPr>
          <a:xfrm>
            <a:off x="685800" y="274638"/>
            <a:ext cx="8229600" cy="1143000"/>
          </a:xfrm>
        </p:spPr>
        <p:txBody>
          <a:bodyPr vert="horz" wrap="square" anchor="ctr" anchorCtr="0"/>
          <a:p>
            <a:pPr algn="l" eaLnBrk="1" hangingPunct="1"/>
            <a:r>
              <a:rPr lang="en-US" altLang="zh-CN"/>
              <a:t>  phrase</a:t>
            </a:r>
            <a:r>
              <a:rPr lang="zh-CN" altLang="en-US" dirty="0"/>
              <a:t>:</a:t>
            </a:r>
            <a:endParaRPr lang="en-US" altLang="zh-CN"/>
          </a:p>
        </p:txBody>
      </p:sp>
      <p:sp>
        <p:nvSpPr>
          <p:cNvPr id="8196" name="Text Box 5"/>
          <p:cNvSpPr txBox="1"/>
          <p:nvPr/>
        </p:nvSpPr>
        <p:spPr>
          <a:xfrm>
            <a:off x="4419600" y="2743200"/>
            <a:ext cx="403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base"/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play cards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8197" name="Picture 7" descr="u=3636813447,619676040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362200"/>
            <a:ext cx="28956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type="title" idx="4294967295"/>
          </p:nvPr>
        </p:nvSpPr>
        <p:spPr>
          <a:xfrm>
            <a:off x="838200" y="274638"/>
            <a:ext cx="8229600" cy="1143000"/>
          </a:xfrm>
        </p:spPr>
        <p:txBody>
          <a:bodyPr vert="horz" wrap="square" anchor="ctr" anchorCtr="0"/>
          <a:p>
            <a:pPr algn="l" eaLnBrk="1" hangingPunct="1"/>
            <a:r>
              <a:rPr lang="en-US" altLang="zh-CN"/>
              <a:t> phrase</a:t>
            </a:r>
            <a:r>
              <a:rPr lang="zh-CN" altLang="en-US" dirty="0"/>
              <a:t>:</a:t>
            </a:r>
            <a:endParaRPr lang="en-US" altLang="zh-CN"/>
          </a:p>
        </p:txBody>
      </p:sp>
      <p:sp>
        <p:nvSpPr>
          <p:cNvPr id="9220" name="Text Box 5"/>
          <p:cNvSpPr txBox="1"/>
          <p:nvPr/>
        </p:nvSpPr>
        <p:spPr>
          <a:xfrm>
            <a:off x="4419600" y="2743200"/>
            <a:ext cx="320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watch TV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221" name="Picture 7" descr="u=1678898047,1700326485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62200"/>
            <a:ext cx="35052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/>
          </p:cNvSpPr>
          <p:nvPr>
            <p:ph type="title" idx="4294967295"/>
          </p:nvPr>
        </p:nvSpPr>
        <p:spPr/>
        <p:txBody>
          <a:bodyPr vert="horz" wrap="square" anchor="ctr" anchorCtr="0"/>
          <a:p>
            <a:pPr algn="l" eaLnBrk="1" hangingPunct="1"/>
            <a:r>
              <a:rPr lang="en-US" altLang="zh-CN"/>
              <a:t>   </a:t>
            </a:r>
            <a:r>
              <a:rPr lang="zh-CN" altLang="en-US" dirty="0"/>
              <a:t>  </a:t>
            </a:r>
            <a:r>
              <a:rPr lang="en-US" altLang="zh-CN"/>
              <a:t>phrase</a:t>
            </a:r>
            <a:r>
              <a:rPr lang="zh-CN" altLang="en-US" dirty="0"/>
              <a:t>:</a:t>
            </a:r>
            <a:endParaRPr lang="en-US" altLang="zh-CN"/>
          </a:p>
        </p:txBody>
      </p:sp>
      <p:sp>
        <p:nvSpPr>
          <p:cNvPr id="10244" name="Text Box 5"/>
          <p:cNvSpPr txBox="1"/>
          <p:nvPr/>
        </p:nvSpPr>
        <p:spPr>
          <a:xfrm>
            <a:off x="4267200" y="2743200"/>
            <a:ext cx="4648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base"/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write a letter</a:t>
            </a: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0245" name="Picture 7" descr="u=3983314431,4272570606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6400"/>
            <a:ext cx="3200400" cy="3171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/>
          </p:cNvSpPr>
          <p:nvPr>
            <p:ph type="title" idx="4294967295"/>
          </p:nvPr>
        </p:nvSpPr>
        <p:spPr/>
        <p:txBody>
          <a:bodyPr vert="horz" wrap="square" anchor="ctr" anchorCtr="0"/>
          <a:p>
            <a:pPr algn="l" eaLnBrk="1" hangingPunct="1"/>
            <a:r>
              <a:rPr lang="en-US" altLang="zh-CN"/>
              <a:t>     phrase</a:t>
            </a:r>
            <a:r>
              <a:rPr lang="zh-CN" altLang="en-US" dirty="0"/>
              <a:t>:</a:t>
            </a:r>
            <a:endParaRPr lang="en-US" altLang="zh-CN"/>
          </a:p>
        </p:txBody>
      </p:sp>
      <p:sp>
        <p:nvSpPr>
          <p:cNvPr id="11268" name="Text Box 4"/>
          <p:cNvSpPr txBox="1"/>
          <p:nvPr/>
        </p:nvSpPr>
        <p:spPr>
          <a:xfrm>
            <a:off x="838200" y="1828800"/>
            <a:ext cx="7315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base"/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read  the newspaper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1269" name="Picture 6" descr="u=3750755157,1211873929&amp;fm=5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949575"/>
            <a:ext cx="3429000" cy="3605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en-US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12292" name="Picture 2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1350963" y="923925"/>
            <a:ext cx="6802437" cy="5456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sit in a chair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 坐在椅子上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sit beside 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her/him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坐在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他/她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旁边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in front of 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them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坐在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他们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的前面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sit at  a small table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坐在小桌子旁边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WPS 演示</Application>
  <PresentationFormat>在屏幕上显示</PresentationFormat>
  <Paragraphs>79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默认设计模板_2</vt:lpstr>
      <vt:lpstr>自定义设计方案</vt:lpstr>
      <vt:lpstr>Lesson5  In the Living Room</vt:lpstr>
      <vt:lpstr>PowerPoint 演示文稿</vt:lpstr>
      <vt:lpstr>PowerPoint 演示文稿</vt:lpstr>
      <vt:lpstr>PowerPoint 演示文稿</vt:lpstr>
      <vt:lpstr>  phrase:</vt:lpstr>
      <vt:lpstr> phrase:</vt:lpstr>
      <vt:lpstr>     phrase:</vt:lpstr>
      <vt:lpstr>     phrase:</vt:lpstr>
      <vt:lpstr>PowerPoint 演示文稿</vt:lpstr>
      <vt:lpstr>语法：</vt:lpstr>
      <vt:lpstr>现在进行时:</vt:lpstr>
      <vt:lpstr>PowerPoint 演示文稿</vt:lpstr>
      <vt:lpstr>现在分词的变化规则: </vt:lpstr>
      <vt:lpstr>PowerPoint 演示文稿</vt:lpstr>
      <vt:lpstr>PowerPoint 演示文稿</vt:lpstr>
      <vt:lpstr>PowerPoint 演示文稿</vt:lpstr>
      <vt:lpstr>PowerPoint 演示文稿</vt:lpstr>
      <vt:lpstr>Thank    you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28</cp:revision>
  <dcterms:created xsi:type="dcterms:W3CDTF">2012-10-23T03:17:00Z</dcterms:created>
  <dcterms:modified xsi:type="dcterms:W3CDTF">2023-09-30T11:49:45Z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98AB67362E414E7E9E9CC5F2EFCFD144_13</vt:lpwstr>
  </property>
</Properties>
</file>