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gif" ContentType="image/gif"/>
  <Default Extension="wdp" ContentType="image/vnd.ms-photo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7" r:id="rId3"/>
  </p:sldMasterIdLst>
  <p:sldIdLst>
    <p:sldId id="256" r:id="rId4"/>
    <p:sldId id="257" r:id="rId5"/>
    <p:sldId id="266" r:id="rId6"/>
    <p:sldId id="260" r:id="rId7"/>
    <p:sldId id="267" r:id="rId8"/>
    <p:sldId id="269" r:id="rId9"/>
    <p:sldId id="287" r:id="rId10"/>
    <p:sldId id="268" r:id="rId11"/>
    <p:sldId id="258" r:id="rId12"/>
    <p:sldId id="275" r:id="rId13"/>
    <p:sldId id="278" r:id="rId14"/>
    <p:sldId id="276" r:id="rId15"/>
    <p:sldId id="277" r:id="rId16"/>
    <p:sldId id="259" r:id="rId17"/>
    <p:sldId id="261" r:id="rId18"/>
    <p:sldId id="262" r:id="rId19"/>
    <p:sldId id="297" r:id="rId20"/>
  </p:sldIdLst>
  <p:sldSz cx="9144000" cy="5143500" type="screen16x9"/>
  <p:notesSz cx="6858000" cy="9144000"/>
  <p:custDataLst>
    <p:tags r:id="rId24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D6C5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 showGuides="1">
      <p:cViewPr varScale="1">
        <p:scale>
          <a:sx n="97" d="100"/>
          <a:sy n="97" d="100"/>
        </p:scale>
        <p:origin x="72" y="45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4" Type="http://schemas.openxmlformats.org/officeDocument/2006/relationships/tags" Target="tags/tag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image" Target="../media/image22.png"/><Relationship Id="rId4" Type="http://schemas.openxmlformats.org/officeDocument/2006/relationships/image" Target="../media/image21.png"/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5" Type="http://schemas.openxmlformats.org/officeDocument/2006/relationships/image" Target="../media/image22.png"/><Relationship Id="rId4" Type="http://schemas.openxmlformats.org/officeDocument/2006/relationships/image" Target="../media/image21.png"/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image" Target="../media/image14.png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GIF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4" Type="http://schemas.openxmlformats.org/officeDocument/2006/relationships/image" Target="../media/image18.png"/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文本框 22"/>
          <p:cNvSpPr txBox="1"/>
          <p:nvPr userDrawn="1"/>
        </p:nvSpPr>
        <p:spPr>
          <a:xfrm>
            <a:off x="6913272" y="10352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36" name="直线连接符 4"/>
          <p:cNvCxnSpPr/>
          <p:nvPr userDrawn="1"/>
        </p:nvCxnSpPr>
        <p:spPr>
          <a:xfrm flipV="1">
            <a:off x="6717927" y="38336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矩形 36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gradFill flip="none" rotWithShape="1">
            <a:gsLst>
              <a:gs pos="51000">
                <a:srgbClr val="FFFFFF">
                  <a:alpha val="25000"/>
                </a:srgbClr>
              </a:gs>
              <a:gs pos="20000">
                <a:srgbClr val="FFFFFF">
                  <a:alpha val="50000"/>
                </a:srgbClr>
              </a:gs>
              <a:gs pos="66000">
                <a:schemeClr val="accent1">
                  <a:lumMod val="0"/>
                  <a:lumOff val="100000"/>
                  <a:alpha val="0"/>
                </a:schemeClr>
              </a:gs>
              <a:gs pos="0">
                <a:schemeClr val="bg1">
                  <a:lumMod val="100000"/>
                  <a:alpha val="7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581025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blipFill dpi="0" rotWithShape="1">
          <a:blip r:embed="rId2">
            <a:alphaModFix amt="85000"/>
            <a:lum/>
          </a:blip>
          <a:srcRect/>
          <a:stretch>
            <a:fillRect l="-12000" r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: 圆角 14"/>
          <p:cNvSpPr/>
          <p:nvPr userDrawn="1"/>
        </p:nvSpPr>
        <p:spPr>
          <a:xfrm>
            <a:off x="44450" y="64459"/>
            <a:ext cx="9053830" cy="5014582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7" name="组合 6"/>
          <p:cNvGrpSpPr/>
          <p:nvPr userDrawn="1"/>
        </p:nvGrpSpPr>
        <p:grpSpPr>
          <a:xfrm>
            <a:off x="-91440" y="-106992"/>
            <a:ext cx="2849881" cy="975360"/>
            <a:chOff x="-91440" y="-106992"/>
            <a:chExt cx="2849881" cy="975360"/>
          </a:xfrm>
        </p:grpSpPr>
        <p:sp>
          <p:nvSpPr>
            <p:cNvPr id="5" name="矩形: 圆角 4"/>
            <p:cNvSpPr/>
            <p:nvPr userDrawn="1"/>
          </p:nvSpPr>
          <p:spPr>
            <a:xfrm>
              <a:off x="685801" y="64459"/>
              <a:ext cx="2072640" cy="59467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pic>
          <p:nvPicPr>
            <p:cNvPr id="3" name="图片 2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-91440" y="-106992"/>
              <a:ext cx="975360" cy="975360"/>
            </a:xfrm>
            <a:prstGeom prst="rect">
              <a:avLst/>
            </a:prstGeom>
          </p:spPr>
        </p:pic>
        <p:sp>
          <p:nvSpPr>
            <p:cNvPr id="4" name="矩形: 圆角 3"/>
            <p:cNvSpPr/>
            <p:nvPr userDrawn="1"/>
          </p:nvSpPr>
          <p:spPr>
            <a:xfrm>
              <a:off x="720000" y="91260"/>
              <a:ext cx="2004060" cy="538364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情境导入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sp>
        <p:nvSpPr>
          <p:cNvPr id="8" name="椭圆 7"/>
          <p:cNvSpPr/>
          <p:nvPr userDrawn="1"/>
        </p:nvSpPr>
        <p:spPr>
          <a:xfrm>
            <a:off x="2595472" y="0"/>
            <a:ext cx="257175" cy="257175"/>
          </a:xfrm>
          <a:prstGeom prst="ellipse">
            <a:avLst/>
          </a:prstGeom>
          <a:gradFill flip="none" rotWithShape="1">
            <a:gsLst>
              <a:gs pos="53000">
                <a:srgbClr val="FFE080"/>
              </a:gs>
              <a:gs pos="100000">
                <a:schemeClr val="accent1">
                  <a:lumMod val="0"/>
                  <a:lumOff val="100000"/>
                </a:schemeClr>
              </a:gs>
              <a:gs pos="0">
                <a:schemeClr val="accent4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2" name="文本框 22"/>
          <p:cNvSpPr txBox="1"/>
          <p:nvPr userDrawn="1"/>
        </p:nvSpPr>
        <p:spPr>
          <a:xfrm>
            <a:off x="6771032" y="108274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13" name="直线连接符 4"/>
          <p:cNvCxnSpPr/>
          <p:nvPr userDrawn="1"/>
        </p:nvCxnSpPr>
        <p:spPr>
          <a:xfrm flipV="1">
            <a:off x="6575687" y="388114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和内容">
    <p:bg>
      <p:bgPr>
        <a:blipFill dpi="0" rotWithShape="1">
          <a:blip r:embed="rId2">
            <a:alphaModFix amt="8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: 圆角 24"/>
          <p:cNvSpPr/>
          <p:nvPr userDrawn="1"/>
        </p:nvSpPr>
        <p:spPr>
          <a:xfrm>
            <a:off x="44450" y="64459"/>
            <a:ext cx="9053830" cy="5014582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2" name="文本框 22"/>
          <p:cNvSpPr txBox="1"/>
          <p:nvPr userDrawn="1"/>
        </p:nvSpPr>
        <p:spPr>
          <a:xfrm>
            <a:off x="6372252" y="24830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23" name="直线连接符 4"/>
          <p:cNvCxnSpPr/>
          <p:nvPr userDrawn="1"/>
        </p:nvCxnSpPr>
        <p:spPr>
          <a:xfrm flipV="1">
            <a:off x="6176907" y="52814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6" name="组合 25"/>
          <p:cNvGrpSpPr/>
          <p:nvPr userDrawn="1"/>
        </p:nvGrpSpPr>
        <p:grpSpPr>
          <a:xfrm>
            <a:off x="0" y="0"/>
            <a:ext cx="2758441" cy="720000"/>
            <a:chOff x="0" y="0"/>
            <a:chExt cx="2758441" cy="720000"/>
          </a:xfrm>
        </p:grpSpPr>
        <p:sp>
          <p:nvSpPr>
            <p:cNvPr id="27" name="矩形: 圆角 26"/>
            <p:cNvSpPr/>
            <p:nvPr userDrawn="1"/>
          </p:nvSpPr>
          <p:spPr>
            <a:xfrm>
              <a:off x="685801" y="64459"/>
              <a:ext cx="2072640" cy="59467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pic>
          <p:nvPicPr>
            <p:cNvPr id="28" name="图片 27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720000" cy="720000"/>
            </a:xfrm>
            <a:prstGeom prst="rect">
              <a:avLst/>
            </a:prstGeom>
          </p:spPr>
        </p:pic>
        <p:sp>
          <p:nvSpPr>
            <p:cNvPr id="29" name="矩形: 圆角 28"/>
            <p:cNvSpPr/>
            <p:nvPr userDrawn="1"/>
          </p:nvSpPr>
          <p:spPr>
            <a:xfrm>
              <a:off x="720000" y="91260"/>
              <a:ext cx="2004060" cy="538364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探究新知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sp>
        <p:nvSpPr>
          <p:cNvPr id="30" name="椭圆 29"/>
          <p:cNvSpPr/>
          <p:nvPr userDrawn="1"/>
        </p:nvSpPr>
        <p:spPr>
          <a:xfrm>
            <a:off x="2595472" y="0"/>
            <a:ext cx="257175" cy="257175"/>
          </a:xfrm>
          <a:prstGeom prst="ellipse">
            <a:avLst/>
          </a:prstGeom>
          <a:gradFill flip="none" rotWithShape="1">
            <a:gsLst>
              <a:gs pos="53000">
                <a:srgbClr val="FFE080"/>
              </a:gs>
              <a:gs pos="100000">
                <a:schemeClr val="accent1">
                  <a:lumMod val="0"/>
                  <a:lumOff val="100000"/>
                </a:schemeClr>
              </a:gs>
              <a:gs pos="0">
                <a:schemeClr val="accent4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bg>
      <p:bgPr>
        <a:blipFill dpi="0" rotWithShape="1">
          <a:blip r:embed="rId2">
            <a:alphaModFix amt="8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: 圆角 17"/>
          <p:cNvSpPr/>
          <p:nvPr userDrawn="1"/>
        </p:nvSpPr>
        <p:spPr>
          <a:xfrm>
            <a:off x="44450" y="64459"/>
            <a:ext cx="9053830" cy="5014582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7" name="组合 6"/>
          <p:cNvGrpSpPr/>
          <p:nvPr userDrawn="1"/>
        </p:nvGrpSpPr>
        <p:grpSpPr>
          <a:xfrm>
            <a:off x="0" y="0"/>
            <a:ext cx="2758441" cy="720000"/>
            <a:chOff x="0" y="0"/>
            <a:chExt cx="2758441" cy="720000"/>
          </a:xfrm>
        </p:grpSpPr>
        <p:sp>
          <p:nvSpPr>
            <p:cNvPr id="8" name="矩形: 圆角 7"/>
            <p:cNvSpPr/>
            <p:nvPr userDrawn="1"/>
          </p:nvSpPr>
          <p:spPr>
            <a:xfrm>
              <a:off x="685801" y="64459"/>
              <a:ext cx="2072640" cy="59467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pic>
          <p:nvPicPr>
            <p:cNvPr id="9" name="图片 8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720000" cy="720000"/>
            </a:xfrm>
            <a:prstGeom prst="rect">
              <a:avLst/>
            </a:prstGeom>
          </p:spPr>
        </p:pic>
        <p:sp>
          <p:nvSpPr>
            <p:cNvPr id="11" name="矩形: 圆角 10"/>
            <p:cNvSpPr/>
            <p:nvPr userDrawn="1"/>
          </p:nvSpPr>
          <p:spPr>
            <a:xfrm>
              <a:off x="720000" y="91260"/>
              <a:ext cx="2004060" cy="538364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课堂练习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sp>
        <p:nvSpPr>
          <p:cNvPr id="14" name="椭圆 13"/>
          <p:cNvSpPr/>
          <p:nvPr userDrawn="1"/>
        </p:nvSpPr>
        <p:spPr>
          <a:xfrm>
            <a:off x="2595472" y="0"/>
            <a:ext cx="257175" cy="257175"/>
          </a:xfrm>
          <a:prstGeom prst="ellipse">
            <a:avLst/>
          </a:prstGeom>
          <a:gradFill flip="none" rotWithShape="1">
            <a:gsLst>
              <a:gs pos="53000">
                <a:srgbClr val="FFE080"/>
              </a:gs>
              <a:gs pos="100000">
                <a:schemeClr val="accent1">
                  <a:lumMod val="0"/>
                  <a:lumOff val="100000"/>
                </a:schemeClr>
              </a:gs>
              <a:gs pos="0">
                <a:schemeClr val="accent4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" name="文本框 22"/>
          <p:cNvSpPr txBox="1"/>
          <p:nvPr userDrawn="1"/>
        </p:nvSpPr>
        <p:spPr>
          <a:xfrm>
            <a:off x="6372252" y="24830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3" name="直线连接符 4"/>
          <p:cNvCxnSpPr/>
          <p:nvPr userDrawn="1"/>
        </p:nvCxnSpPr>
        <p:spPr>
          <a:xfrm flipV="1">
            <a:off x="6176907" y="52814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和内容">
    <p:bg>
      <p:bgPr>
        <a:blipFill dpi="0" rotWithShape="1">
          <a:blip r:embed="rId2">
            <a:alphaModFix amt="85000"/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: 圆角 17"/>
          <p:cNvSpPr/>
          <p:nvPr userDrawn="1"/>
        </p:nvSpPr>
        <p:spPr>
          <a:xfrm>
            <a:off x="44450" y="64459"/>
            <a:ext cx="9053830" cy="5014582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10" name="组合 9"/>
          <p:cNvGrpSpPr/>
          <p:nvPr userDrawn="1"/>
        </p:nvGrpSpPr>
        <p:grpSpPr>
          <a:xfrm>
            <a:off x="0" y="0"/>
            <a:ext cx="2758441" cy="720000"/>
            <a:chOff x="0" y="0"/>
            <a:chExt cx="2758441" cy="720000"/>
          </a:xfrm>
        </p:grpSpPr>
        <p:sp>
          <p:nvSpPr>
            <p:cNvPr id="11" name="矩形: 圆角 10"/>
            <p:cNvSpPr/>
            <p:nvPr userDrawn="1"/>
          </p:nvSpPr>
          <p:spPr>
            <a:xfrm>
              <a:off x="685801" y="64459"/>
              <a:ext cx="2072640" cy="59467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pic>
          <p:nvPicPr>
            <p:cNvPr id="12" name="图片 11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720000" cy="720000"/>
            </a:xfrm>
            <a:prstGeom prst="rect">
              <a:avLst/>
            </a:prstGeom>
          </p:spPr>
        </p:pic>
        <p:sp>
          <p:nvSpPr>
            <p:cNvPr id="14" name="矩形: 圆角 13"/>
            <p:cNvSpPr/>
            <p:nvPr userDrawn="1"/>
          </p:nvSpPr>
          <p:spPr>
            <a:xfrm>
              <a:off x="720000" y="91260"/>
              <a:ext cx="2004060" cy="538364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课堂小结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sp>
        <p:nvSpPr>
          <p:cNvPr id="15" name="椭圆 14"/>
          <p:cNvSpPr/>
          <p:nvPr userDrawn="1"/>
        </p:nvSpPr>
        <p:spPr>
          <a:xfrm>
            <a:off x="2595472" y="0"/>
            <a:ext cx="257175" cy="257175"/>
          </a:xfrm>
          <a:prstGeom prst="ellipse">
            <a:avLst/>
          </a:prstGeom>
          <a:gradFill flip="none" rotWithShape="1">
            <a:gsLst>
              <a:gs pos="53000">
                <a:srgbClr val="FFE080"/>
              </a:gs>
              <a:gs pos="100000">
                <a:schemeClr val="accent1">
                  <a:lumMod val="0"/>
                  <a:lumOff val="100000"/>
                </a:schemeClr>
              </a:gs>
              <a:gs pos="0">
                <a:schemeClr val="accent4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" name="文本框 22"/>
          <p:cNvSpPr txBox="1"/>
          <p:nvPr userDrawn="1"/>
        </p:nvSpPr>
        <p:spPr>
          <a:xfrm>
            <a:off x="6372252" y="24830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3" name="直线连接符 4"/>
          <p:cNvCxnSpPr/>
          <p:nvPr userDrawn="1"/>
        </p:nvCxnSpPr>
        <p:spPr>
          <a:xfrm flipV="1">
            <a:off x="6176907" y="52814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blipFill dpi="0" rotWithShape="1">
          <a:blip r:embed="rId2">
            <a:alphaModFix amt="8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: 圆角 17"/>
          <p:cNvSpPr/>
          <p:nvPr userDrawn="1"/>
        </p:nvSpPr>
        <p:spPr>
          <a:xfrm>
            <a:off x="44450" y="64459"/>
            <a:ext cx="9053830" cy="5014582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11" name="组合 10"/>
          <p:cNvGrpSpPr/>
          <p:nvPr userDrawn="1"/>
        </p:nvGrpSpPr>
        <p:grpSpPr>
          <a:xfrm>
            <a:off x="0" y="0"/>
            <a:ext cx="2758441" cy="720000"/>
            <a:chOff x="0" y="0"/>
            <a:chExt cx="2758441" cy="720000"/>
          </a:xfrm>
        </p:grpSpPr>
        <p:sp>
          <p:nvSpPr>
            <p:cNvPr id="12" name="矩形: 圆角 11"/>
            <p:cNvSpPr/>
            <p:nvPr userDrawn="1"/>
          </p:nvSpPr>
          <p:spPr>
            <a:xfrm>
              <a:off x="685801" y="64459"/>
              <a:ext cx="2072640" cy="59467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pic>
          <p:nvPicPr>
            <p:cNvPr id="13" name="图片 12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720000" cy="720000"/>
            </a:xfrm>
            <a:prstGeom prst="rect">
              <a:avLst/>
            </a:prstGeom>
          </p:spPr>
        </p:pic>
        <p:sp>
          <p:nvSpPr>
            <p:cNvPr id="14" name="矩形: 圆角 13"/>
            <p:cNvSpPr/>
            <p:nvPr userDrawn="1"/>
          </p:nvSpPr>
          <p:spPr>
            <a:xfrm>
              <a:off x="720000" y="91260"/>
              <a:ext cx="2004060" cy="538364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拓展延伸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sp>
        <p:nvSpPr>
          <p:cNvPr id="15" name="椭圆 14"/>
          <p:cNvSpPr/>
          <p:nvPr userDrawn="1"/>
        </p:nvSpPr>
        <p:spPr>
          <a:xfrm>
            <a:off x="2595472" y="0"/>
            <a:ext cx="257175" cy="257175"/>
          </a:xfrm>
          <a:prstGeom prst="ellipse">
            <a:avLst/>
          </a:prstGeom>
          <a:gradFill flip="none" rotWithShape="1">
            <a:gsLst>
              <a:gs pos="53000">
                <a:srgbClr val="FFE080"/>
              </a:gs>
              <a:gs pos="100000">
                <a:schemeClr val="accent1">
                  <a:lumMod val="0"/>
                  <a:lumOff val="100000"/>
                </a:schemeClr>
              </a:gs>
              <a:gs pos="0">
                <a:schemeClr val="accent4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" name="文本框 22"/>
          <p:cNvSpPr txBox="1"/>
          <p:nvPr userDrawn="1"/>
        </p:nvSpPr>
        <p:spPr>
          <a:xfrm>
            <a:off x="6372252" y="24830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3" name="直线连接符 4"/>
          <p:cNvCxnSpPr/>
          <p:nvPr userDrawn="1"/>
        </p:nvCxnSpPr>
        <p:spPr>
          <a:xfrm flipV="1">
            <a:off x="6176907" y="52814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和内容">
    <p:bg>
      <p:bgPr>
        <a:blipFill dpi="0" rotWithShape="1">
          <a:blip r:embed="rId2">
            <a:alphaModFix amt="85000"/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: 圆角 19"/>
          <p:cNvSpPr/>
          <p:nvPr userDrawn="1"/>
        </p:nvSpPr>
        <p:spPr>
          <a:xfrm>
            <a:off x="44450" y="57744"/>
            <a:ext cx="9053830" cy="5021297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7" name="组合 6"/>
          <p:cNvGrpSpPr/>
          <p:nvPr userDrawn="1"/>
        </p:nvGrpSpPr>
        <p:grpSpPr>
          <a:xfrm>
            <a:off x="71120" y="64459"/>
            <a:ext cx="2687321" cy="594672"/>
            <a:chOff x="71120" y="64459"/>
            <a:chExt cx="2687321" cy="594672"/>
          </a:xfrm>
        </p:grpSpPr>
        <p:sp>
          <p:nvSpPr>
            <p:cNvPr id="8" name="矩形: 圆角 7"/>
            <p:cNvSpPr/>
            <p:nvPr userDrawn="1"/>
          </p:nvSpPr>
          <p:spPr>
            <a:xfrm>
              <a:off x="685801" y="64459"/>
              <a:ext cx="2072640" cy="59467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pic>
          <p:nvPicPr>
            <p:cNvPr id="9" name="图片 8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71120" y="91343"/>
              <a:ext cx="720000" cy="537313"/>
            </a:xfrm>
            <a:prstGeom prst="rect">
              <a:avLst/>
            </a:prstGeom>
          </p:spPr>
        </p:pic>
        <p:sp>
          <p:nvSpPr>
            <p:cNvPr id="12" name="矩形: 圆角 11"/>
            <p:cNvSpPr/>
            <p:nvPr userDrawn="1"/>
          </p:nvSpPr>
          <p:spPr>
            <a:xfrm>
              <a:off x="720000" y="91260"/>
              <a:ext cx="2004060" cy="538364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课后作业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sp>
        <p:nvSpPr>
          <p:cNvPr id="13" name="椭圆 12"/>
          <p:cNvSpPr/>
          <p:nvPr userDrawn="1"/>
        </p:nvSpPr>
        <p:spPr>
          <a:xfrm>
            <a:off x="2595472" y="0"/>
            <a:ext cx="257175" cy="257175"/>
          </a:xfrm>
          <a:prstGeom prst="ellipse">
            <a:avLst/>
          </a:prstGeom>
          <a:gradFill flip="none" rotWithShape="1">
            <a:gsLst>
              <a:gs pos="53000">
                <a:srgbClr val="FFE080"/>
              </a:gs>
              <a:gs pos="100000">
                <a:schemeClr val="accent1">
                  <a:lumMod val="0"/>
                  <a:lumOff val="100000"/>
                </a:schemeClr>
              </a:gs>
              <a:gs pos="0">
                <a:schemeClr val="accent4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18" name="图片 17"/>
          <p:cNvPicPr>
            <a:picLocks noChangeAspect="1"/>
          </p:cNvPicPr>
          <p:nvPr userDrawn="1"/>
        </p:nvPicPr>
        <p:blipFill>
          <a:blip r:embed="rId4" cstate="screen"/>
          <a:srcRect/>
          <a:stretch>
            <a:fillRect/>
          </a:stretch>
        </p:blipFill>
        <p:spPr>
          <a:xfrm>
            <a:off x="941639" y="-1089660"/>
            <a:ext cx="7141676" cy="7141676"/>
          </a:xfrm>
          <a:prstGeom prst="rect">
            <a:avLst/>
          </a:prstGeom>
          <a:effectLst>
            <a:outerShdw blurRad="25400" algn="ctr" rotWithShape="0">
              <a:prstClr val="black">
                <a:alpha val="69000"/>
              </a:prstClr>
            </a:outerShdw>
          </a:effectLst>
        </p:spPr>
      </p:pic>
      <p:sp>
        <p:nvSpPr>
          <p:cNvPr id="19" name="矩形 4"/>
          <p:cNvSpPr>
            <a:spLocks noChangeArrowheads="1"/>
          </p:cNvSpPr>
          <p:nvPr userDrawn="1"/>
        </p:nvSpPr>
        <p:spPr bwMode="auto">
          <a:xfrm>
            <a:off x="2350733" y="2266683"/>
            <a:ext cx="4442534" cy="6145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1.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从教材课后习题中选取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2" name="文本框 22"/>
          <p:cNvSpPr txBox="1"/>
          <p:nvPr userDrawn="1"/>
        </p:nvSpPr>
        <p:spPr>
          <a:xfrm>
            <a:off x="6372252" y="24830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3" name="直线连接符 4"/>
          <p:cNvCxnSpPr/>
          <p:nvPr userDrawn="1"/>
        </p:nvCxnSpPr>
        <p:spPr>
          <a:xfrm flipV="1">
            <a:off x="6176907" y="52814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: 圆角 2"/>
          <p:cNvSpPr/>
          <p:nvPr userDrawn="1"/>
        </p:nvSpPr>
        <p:spPr>
          <a:xfrm>
            <a:off x="44450" y="57744"/>
            <a:ext cx="9053830" cy="5021297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8" name="图片 7" descr="千库网_卡通宇航员太空星球星星宇宙_GIF编号23805 (1)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088005" y="-42982"/>
            <a:ext cx="4966716" cy="4966716"/>
          </a:xfrm>
          <a:prstGeom prst="rect">
            <a:avLst/>
          </a:prstGeom>
        </p:spPr>
      </p:pic>
      <p:sp>
        <p:nvSpPr>
          <p:cNvPr id="7" name="矩形 6" descr="7b0a2020202022776f7264617274223a20227b5c2269645c223a32353030343830352c5c227469645c223a31333439337d220a7d0a"/>
          <p:cNvSpPr/>
          <p:nvPr userDrawn="1"/>
        </p:nvSpPr>
        <p:spPr>
          <a:xfrm>
            <a:off x="1076641" y="1681670"/>
            <a:ext cx="6989445" cy="193802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bliqueBottomRight"/>
              <a:lightRig rig="flat" dir="t">
                <a:rot lat="0" lon="0" rev="10200000"/>
              </a:lightRig>
            </a:scene3d>
            <a:sp3d extrusionH="381000" contourW="19050" prstMaterial="matte">
              <a:extrusionClr>
                <a:srgbClr val="BCE2F5"/>
              </a:extrusionClr>
              <a:contourClr>
                <a:srgbClr val="16468D"/>
              </a:contourClr>
            </a:sp3d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dir="2700000" algn="tl" rotWithShape="0">
                    <a:srgbClr val="FFFF00"/>
                  </a:outerShdw>
                  <a:reflection blurRad="6350" stA="10000" endA="300" endPos="35000" dist="63500" dir="5400000" sy="-100000" algn="bl" rotWithShape="0"/>
                </a:effectLst>
                <a:uLnTx/>
                <a:uFillTx/>
                <a:latin typeface="汉仪雅酷黑简" panose="00020600040101010101" charset="-122"/>
                <a:ea typeface="汉仪雅酷黑简" panose="00020600040101010101" charset="-122"/>
                <a:cs typeface="+mn-cs"/>
              </a:rPr>
              <a:t>下节课见</a:t>
            </a:r>
            <a:endParaRPr kumimoji="0" lang="zh-CN" altLang="en-US" sz="120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>
                <a:outerShdw dir="2700000" algn="tl" rotWithShape="0">
                  <a:srgbClr val="FFFF00"/>
                </a:outerShdw>
                <a:reflection blurRad="6350" stA="10000" endA="300" endPos="35000" dist="63500" dir="5400000" sy="-100000" algn="bl" rotWithShape="0"/>
              </a:effectLst>
              <a:uLnTx/>
              <a:uFillTx/>
              <a:latin typeface="汉仪雅酷黑简" panose="00020600040101010101" charset="-122"/>
              <a:ea typeface="汉仪雅酷黑简" panose="00020600040101010101" charset="-122"/>
              <a:cs typeface="+mn-cs"/>
            </a:endParaRPr>
          </a:p>
        </p:txBody>
      </p:sp>
      <p:sp>
        <p:nvSpPr>
          <p:cNvPr id="9" name="文本框 22"/>
          <p:cNvSpPr txBox="1"/>
          <p:nvPr userDrawn="1"/>
        </p:nvSpPr>
        <p:spPr>
          <a:xfrm>
            <a:off x="6372252" y="24830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10" name="直线连接符 4"/>
          <p:cNvCxnSpPr/>
          <p:nvPr userDrawn="1"/>
        </p:nvCxnSpPr>
        <p:spPr>
          <a:xfrm flipV="1">
            <a:off x="6176907" y="52814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3398838"/>
            <a:ext cx="9156700" cy="17446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theme" Target="../theme/theme1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23.jpeg"/><Relationship Id="rId5" Type="http://schemas.openxmlformats.org/officeDocument/2006/relationships/slideLayout" Target="../slideLayouts/slideLayout13.xml"/><Relationship Id="rId4" Type="http://schemas.openxmlformats.org/officeDocument/2006/relationships/slideLayout" Target="../slideLayouts/slideLayout12.xml"/><Relationship Id="rId3" Type="http://schemas.openxmlformats.org/officeDocument/2006/relationships/slideLayout" Target="../slideLayouts/slideLayout11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  <p:sldLayoutId id="2147483659" r:id="rId2"/>
    <p:sldLayoutId id="2147483660" r:id="rId3"/>
    <p:sldLayoutId id="2147483661" r:id="rId4"/>
    <p:sldLayoutId id="2147483662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30.emf"/><Relationship Id="rId5" Type="http://schemas.openxmlformats.org/officeDocument/2006/relationships/image" Target="../media/image29.emf"/><Relationship Id="rId4" Type="http://schemas.openxmlformats.org/officeDocument/2006/relationships/image" Target="../media/image28.emf"/><Relationship Id="rId3" Type="http://schemas.microsoft.com/office/2007/relationships/hdphoto" Target="../media/image27.wdp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42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4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44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2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35.png"/><Relationship Id="rId2" Type="http://schemas.microsoft.com/office/2007/relationships/hdphoto" Target="../media/image34.wdp"/><Relationship Id="rId1" Type="http://schemas.openxmlformats.org/officeDocument/2006/relationships/image" Target="../media/image33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microsoft.com/office/2007/relationships/hdphoto" Target="../media/image38.wdp"/><Relationship Id="rId1" Type="http://schemas.openxmlformats.org/officeDocument/2006/relationships/image" Target="../media/image3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4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4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705914" y="192286"/>
            <a:ext cx="2663230" cy="500137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多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位数乘一位数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115727" y="169203"/>
            <a:ext cx="516996" cy="523220"/>
            <a:chOff x="1395692" y="1566177"/>
            <a:chExt cx="516996" cy="523220"/>
          </a:xfrm>
        </p:grpSpPr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95692" y="1577786"/>
              <a:ext cx="516996" cy="511611"/>
            </a:xfrm>
            <a:prstGeom prst="rect">
              <a:avLst/>
            </a:prstGeom>
          </p:spPr>
        </p:pic>
        <p:sp>
          <p:nvSpPr>
            <p:cNvPr id="12" name="文本框 11"/>
            <p:cNvSpPr txBox="1"/>
            <p:nvPr/>
          </p:nvSpPr>
          <p:spPr>
            <a:xfrm>
              <a:off x="1468883" y="1566177"/>
              <a:ext cx="370614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2800" b="1" dirty="0">
                  <a:solidFill>
                    <a:srgbClr val="0050AA"/>
                  </a:solidFill>
                  <a:latin typeface="+mj-ea"/>
                  <a:ea typeface="+mj-ea"/>
                </a:rPr>
                <a:t>6</a:t>
              </a:r>
              <a:endParaRPr kumimoji="1" lang="zh-CN" altLang="en-US" sz="2800" b="1" dirty="0">
                <a:solidFill>
                  <a:srgbClr val="0050AA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-40527" y="555511"/>
            <a:ext cx="4612527" cy="3044596"/>
            <a:chOff x="-40527" y="555511"/>
            <a:chExt cx="4612527" cy="3044596"/>
          </a:xfrm>
        </p:grpSpPr>
        <p:grpSp>
          <p:nvGrpSpPr>
            <p:cNvPr id="14" name="组合 13"/>
            <p:cNvGrpSpPr/>
            <p:nvPr userDrawn="1"/>
          </p:nvGrpSpPr>
          <p:grpSpPr>
            <a:xfrm>
              <a:off x="-40527" y="555511"/>
              <a:ext cx="4292487" cy="2720452"/>
              <a:chOff x="-40527" y="555511"/>
              <a:chExt cx="4292487" cy="2720452"/>
            </a:xfrm>
          </p:grpSpPr>
          <p:grpSp>
            <p:nvGrpSpPr>
              <p:cNvPr id="18" name="组合 17"/>
              <p:cNvGrpSpPr/>
              <p:nvPr userDrawn="1"/>
            </p:nvGrpSpPr>
            <p:grpSpPr>
              <a:xfrm>
                <a:off x="188918" y="1586863"/>
                <a:ext cx="4063042" cy="1689100"/>
                <a:chOff x="188918" y="1548763"/>
                <a:chExt cx="4063042" cy="1689100"/>
              </a:xfrm>
            </p:grpSpPr>
            <p:sp>
              <p:nvSpPr>
                <p:cNvPr id="20" name="矩形: 圆角 19"/>
                <p:cNvSpPr/>
                <p:nvPr userDrawn="1"/>
              </p:nvSpPr>
              <p:spPr>
                <a:xfrm>
                  <a:off x="188918" y="1548763"/>
                  <a:ext cx="4063042" cy="1689100"/>
                </a:xfrm>
                <a:prstGeom prst="roundRect">
                  <a:avLst/>
                </a:prstGeom>
                <a:solidFill>
                  <a:schemeClr val="bg1"/>
                </a:solidFill>
                <a:ln w="3175">
                  <a:solidFill>
                    <a:schemeClr val="tx1"/>
                  </a:solidFill>
                </a:ln>
                <a:effectLst>
                  <a:outerShdw blurRad="152400" dist="317500" dir="5400000" sx="90000" sy="-19000" rotWithShape="0">
                    <a:prstClr val="black">
                      <a:alpha val="15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5400" dirty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21" name="矩形: 圆角 20"/>
                <p:cNvSpPr/>
                <p:nvPr userDrawn="1"/>
              </p:nvSpPr>
              <p:spPr>
                <a:xfrm>
                  <a:off x="320885" y="1625405"/>
                  <a:ext cx="3764578" cy="1535816"/>
                </a:xfrm>
                <a:prstGeom prst="roundRect">
                  <a:avLst/>
                </a:prstGeom>
                <a:solidFill>
                  <a:schemeClr val="bg1"/>
                </a:solidFill>
                <a:ln w="3175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zh-CN" altLang="en-US" sz="3600" b="1" dirty="0">
                      <a:solidFill>
                        <a:schemeClr val="tx1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rPr>
                    <a:t>两、三位数乘一位数（连续进位）的笔算</a:t>
                  </a:r>
                  <a:endParaRPr lang="zh-CN" altLang="en-US" sz="3600" b="1" dirty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p:grpSp>
          <p:pic>
            <p:nvPicPr>
              <p:cNvPr id="19" name="图片 18"/>
              <p:cNvPicPr>
                <a:picLocks noChangeAspect="1"/>
              </p:cNvPicPr>
              <p:nvPr userDrawn="1"/>
            </p:nvPicPr>
            <p:blipFill rotWithShape="1">
              <a:blip r:embed="rId2" cstate="print"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backgroundRemoval t="10000" b="90000" l="10000" r="90000">
                            <a14:foregroundMark x1="48600" y1="21450" x2="48109" y2="29149"/>
                            <a14:foregroundMark x1="48400" y1="21350" x2="49850" y2="26100"/>
                            <a14:backgroundMark x1="37250" y1="24850" x2="46300" y2="58650"/>
                            <a14:backgroundMark x1="46300" y1="58650" x2="67300" y2="65600"/>
                            <a14:backgroundMark x1="67300" y1="65600" x2="67900" y2="64700"/>
                            <a14:backgroundMark x1="26450" y1="32300" x2="34700" y2="67600"/>
                            <a14:backgroundMark x1="34700" y1="67600" x2="33600" y2="66000"/>
                            <a14:backgroundMark x1="19450" y1="26900" x2="18950" y2="40450"/>
                            <a14:backgroundMark x1="18950" y1="40450" x2="42750" y2="65850"/>
                            <a14:backgroundMark x1="42750" y1="65850" x2="71950" y2="65900"/>
                            <a14:backgroundMark x1="71950" y1="65900" x2="71000" y2="65900"/>
                            <a14:backgroundMark x1="67050" y1="26350" x2="45650" y2="62650"/>
                            <a14:backgroundMark x1="45650" y1="62650" x2="44050" y2="62250"/>
                            <a14:backgroundMark x1="79350" y1="28250" x2="67050" y2="64700"/>
                            <a14:backgroundMark x1="67050" y1="64700" x2="67350" y2="63400"/>
                            <a14:backgroundMark x1="86550" y1="27050" x2="84400" y2="70650"/>
                            <a14:backgroundMark x1="84400" y1="70650" x2="79350" y2="70750"/>
                            <a14:backgroundMark x1="61500" y1="25900" x2="39950" y2="50050"/>
                            <a14:backgroundMark x1="45500" y1="29100" x2="56950" y2="49800"/>
                            <a14:backgroundMark x1="38200" y1="24600" x2="15500" y2="31750"/>
                            <a14:backgroundMark x1="20150" y1="26200" x2="13450" y2="59750"/>
                            <a14:backgroundMark x1="18400" y1="40100" x2="28250" y2="76450"/>
                            <a14:backgroundMark x1="28250" y1="76450" x2="27050" y2="75700"/>
                            <a14:backgroundMark x1="26600" y1="47600" x2="32050" y2="76300"/>
                            <a14:backgroundMark x1="32050" y1="76300" x2="31600" y2="76000"/>
                            <a14:backgroundMark x1="17950" y1="50350" x2="18250" y2="72350"/>
                            <a14:backgroundMark x1="16800" y1="79800" x2="50650" y2="80900"/>
                            <a14:backgroundMark x1="50650" y1="80900" x2="48450" y2="80400"/>
                            <a14:backgroundMark x1="14600" y1="75250" x2="20150" y2="81450"/>
                            <a14:backgroundMark x1="17550" y1="75400" x2="22650" y2="80700"/>
                            <a14:backgroundMark x1="20600" y1="75550" x2="39050" y2="78800"/>
                            <a14:backgroundMark x1="35400" y1="70300" x2="55350" y2="70550"/>
                            <a14:backgroundMark x1="55350" y1="70550" x2="69100" y2="69550"/>
                            <a14:backgroundMark x1="69100" y1="69550" x2="67650" y2="69550"/>
                            <a14:backgroundMark x1="38500" y1="65000" x2="56250" y2="76250"/>
                            <a14:backgroundMark x1="56250" y1="76250" x2="64000" y2="77050"/>
                            <a14:backgroundMark x1="42300" y1="78050" x2="77400" y2="76000"/>
                            <a14:backgroundMark x1="77400" y1="76000" x2="79650" y2="76000"/>
                            <a14:backgroundMark x1="66200" y1="78050" x2="80750" y2="61350"/>
                            <a14:backgroundMark x1="80750" y1="61350" x2="79800" y2="53600"/>
                            <a14:backgroundMark x1="77450" y1="51400" x2="77250" y2="74750"/>
                            <a14:backgroundMark x1="77250" y1="74750" x2="76450" y2="75250"/>
                            <a14:backgroundMark x1="70150" y1="38050" x2="61800" y2="54300"/>
                            <a14:backgroundMark x1="67950" y1="31750" x2="54000" y2="58000"/>
                            <a14:backgroundMark x1="27800" y1="41700" x2="48450" y2="38500"/>
                            <a14:backgroundMark x1="48450" y1="38500" x2="47000" y2="38950"/>
                            <a14:backgroundMark x1="57700" y1="43750" x2="84050" y2="57550"/>
                            <a14:backgroundMark x1="84050" y1="57550" x2="82600" y2="57550"/>
                            <a14:backgroundMark x1="67800" y1="44800" x2="84250" y2="43100"/>
                            <a14:backgroundMark x1="84250" y1="43100" x2="84800" y2="43350"/>
                            <a14:backgroundMark x1="78200" y1="27950" x2="70850" y2="38350"/>
                            <a14:backgroundMark x1="35850" y1="39500" x2="41400" y2="61050"/>
                            <a14:backgroundMark x1="41400" y1="61050" x2="40400" y2="60350"/>
                            <a14:backgroundMark x1="26450" y1="28850" x2="25450" y2="45550"/>
                            <a14:backgroundMark x1="39200" y1="26850" x2="45300" y2="26450"/>
                            <a14:backgroundMark x1="53050" y1="26200" x2="58900" y2="26200"/>
                            <a14:backgroundMark x1="47700" y1="29650" x2="48500" y2="32200"/>
                            <a14:backgroundMark x1="47850" y1="40200" x2="47950" y2="40700"/>
                            <a14:backgroundMark x1="47450" y1="40000" x2="47950" y2="40650"/>
                            <a14:backgroundMark x1="46900" y1="48800" x2="42850" y2="39850"/>
                            <a14:backgroundMark x1="70100" y1="77250" x2="90800" y2="74350"/>
                            <a14:backgroundMark x1="90800" y1="74350" x2="90600" y2="72600"/>
                            <a14:backgroundMark x1="83900" y1="27750" x2="77300" y2="45100"/>
                            <a14:backgroundMark x1="30800" y1="71700" x2="61200" y2="69700"/>
                            <a14:backgroundMark x1="61200" y1="69700" x2="61150" y2="69600"/>
                            <a14:backgroundMark x1="20350" y1="54800" x2="24350" y2="71850"/>
                            <a14:backgroundMark x1="24350" y1="71850" x2="24350" y2="71850"/>
                            <a14:backgroundMark x1="30350" y1="66900" x2="53850" y2="74250"/>
                            <a14:backgroundMark x1="20800" y1="32100" x2="32150" y2="48100"/>
                            <a14:backgroundMark x1="48000" y1="29250" x2="48000" y2="29250"/>
                            <a14:backgroundMark x1="47850" y1="29200" x2="47900" y2="29450"/>
                            <a14:backgroundMark x1="47850" y1="28950" x2="47850" y2="28950"/>
                            <a14:backgroundMark x1="48100" y1="29150" x2="47850" y2="29150"/>
                            <a14:backgroundMark x1="47850" y1="28950" x2="48050" y2="29350"/>
                          </a14:backgroundRemoval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67517"/>
              <a:stretch>
                <a:fillRect/>
              </a:stretch>
            </p:blipFill>
            <p:spPr>
              <a:xfrm>
                <a:off x="-40527" y="555511"/>
                <a:ext cx="4160520" cy="1351446"/>
              </a:xfrm>
              <a:prstGeom prst="rect">
                <a:avLst/>
              </a:prstGeom>
            </p:spPr>
          </p:pic>
        </p:grpSp>
        <p:pic>
          <p:nvPicPr>
            <p:cNvPr id="15" name="图片 14"/>
            <p:cNvPicPr>
              <a:picLocks noChangeAspect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40527" y="2362230"/>
              <a:ext cx="669105" cy="615269"/>
            </a:xfrm>
            <a:prstGeom prst="rect">
              <a:avLst/>
            </a:prstGeom>
          </p:spPr>
        </p:pic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13557" y="900678"/>
              <a:ext cx="771906" cy="775367"/>
            </a:xfrm>
            <a:prstGeom prst="rect">
              <a:avLst/>
            </a:prstGeom>
          </p:spPr>
        </p:pic>
        <p:pic>
          <p:nvPicPr>
            <p:cNvPr id="17" name="图片 16"/>
            <p:cNvPicPr>
              <a:picLocks noChangeAspect="1"/>
            </p:cNvPicPr>
            <p:nvPr userDrawn="1"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99510" y="2727617"/>
              <a:ext cx="872490" cy="872490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038005" y="2982756"/>
            <a:ext cx="1680651" cy="1680651"/>
          </a:xfrm>
          <a:prstGeom prst="rect">
            <a:avLst/>
          </a:prstGeom>
        </p:spPr>
      </p:pic>
      <p:sp>
        <p:nvSpPr>
          <p:cNvPr id="35" name="Text Box 15"/>
          <p:cNvSpPr txBox="1">
            <a:spLocks noChangeArrowheads="1"/>
          </p:cNvSpPr>
          <p:nvPr/>
        </p:nvSpPr>
        <p:spPr bwMode="auto">
          <a:xfrm>
            <a:off x="629274" y="747258"/>
            <a:ext cx="6874877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3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连一连。</a:t>
            </a:r>
            <a:endParaRPr lang="zh-CN" altLang="en-US" sz="30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sym typeface="楷体" panose="02010609060101010101" pitchFamily="49" charset="-122"/>
            </a:endParaRPr>
          </a:p>
        </p:txBody>
      </p:sp>
      <p:grpSp>
        <p:nvGrpSpPr>
          <p:cNvPr id="50" name="组合 49"/>
          <p:cNvGrpSpPr/>
          <p:nvPr/>
        </p:nvGrpSpPr>
        <p:grpSpPr>
          <a:xfrm>
            <a:off x="5541119" y="961426"/>
            <a:ext cx="2993772" cy="1952216"/>
            <a:chOff x="2755995" y="3464402"/>
            <a:chExt cx="3456384" cy="1574379"/>
          </a:xfrm>
        </p:grpSpPr>
        <p:sp>
          <p:nvSpPr>
            <p:cNvPr id="51" name="圆角矩形标注 50"/>
            <p:cNvSpPr/>
            <p:nvPr/>
          </p:nvSpPr>
          <p:spPr>
            <a:xfrm>
              <a:off x="2755995" y="3464402"/>
              <a:ext cx="3456384" cy="1574379"/>
            </a:xfrm>
            <a:prstGeom prst="wedgeRoundRectCallout">
              <a:avLst>
                <a:gd name="adj1" fmla="val 13458"/>
                <a:gd name="adj2" fmla="val 54800"/>
                <a:gd name="adj3" fmla="val 16667"/>
              </a:avLst>
            </a:prstGeom>
            <a:solidFill>
              <a:schemeClr val="bg1"/>
            </a:solidFill>
            <a:ln>
              <a:solidFill>
                <a:srgbClr val="3D6C56"/>
              </a:solidFill>
            </a:ln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文本框 51"/>
            <p:cNvSpPr txBox="1"/>
            <p:nvPr/>
          </p:nvSpPr>
          <p:spPr>
            <a:xfrm>
              <a:off x="3032012" y="3633451"/>
              <a:ext cx="3157086" cy="9680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一位数分别与多位数每一位上的数相乘，满几十向前一位进几。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73" name="Text Box 8"/>
          <p:cNvSpPr txBox="1">
            <a:spLocks noChangeArrowheads="1"/>
          </p:cNvSpPr>
          <p:nvPr/>
        </p:nvSpPr>
        <p:spPr bwMode="auto">
          <a:xfrm>
            <a:off x="1364655" y="2159095"/>
            <a:ext cx="142860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126×8</a:t>
            </a:r>
            <a:endParaRPr lang="zh-CN" altLang="en-US" sz="32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4" name="文本框 73"/>
          <p:cNvSpPr txBox="1"/>
          <p:nvPr/>
        </p:nvSpPr>
        <p:spPr>
          <a:xfrm>
            <a:off x="1364655" y="1501557"/>
            <a:ext cx="340056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812×3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5" name="Text Box 8"/>
          <p:cNvSpPr txBox="1">
            <a:spLocks noChangeArrowheads="1"/>
          </p:cNvSpPr>
          <p:nvPr/>
        </p:nvSpPr>
        <p:spPr bwMode="auto">
          <a:xfrm>
            <a:off x="1364655" y="3530695"/>
            <a:ext cx="142860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422×4</a:t>
            </a:r>
            <a:endParaRPr lang="zh-CN" altLang="en-US" sz="32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6" name="文本框 75"/>
          <p:cNvSpPr txBox="1"/>
          <p:nvPr/>
        </p:nvSpPr>
        <p:spPr>
          <a:xfrm>
            <a:off x="1364655" y="2873157"/>
            <a:ext cx="340056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452×5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7" name="Text Box 8"/>
          <p:cNvSpPr txBox="1">
            <a:spLocks noChangeArrowheads="1"/>
          </p:cNvSpPr>
          <p:nvPr/>
        </p:nvSpPr>
        <p:spPr bwMode="auto">
          <a:xfrm>
            <a:off x="3971429" y="2159095"/>
            <a:ext cx="142860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2260</a:t>
            </a:r>
            <a:endParaRPr lang="zh-CN" altLang="en-US" sz="32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8" name="文本框 77"/>
          <p:cNvSpPr txBox="1"/>
          <p:nvPr/>
        </p:nvSpPr>
        <p:spPr>
          <a:xfrm>
            <a:off x="3971429" y="1501557"/>
            <a:ext cx="340056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1688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9" name="Text Box 8"/>
          <p:cNvSpPr txBox="1">
            <a:spLocks noChangeArrowheads="1"/>
          </p:cNvSpPr>
          <p:nvPr/>
        </p:nvSpPr>
        <p:spPr bwMode="auto">
          <a:xfrm>
            <a:off x="4043437" y="3530695"/>
            <a:ext cx="142860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1008</a:t>
            </a:r>
            <a:endParaRPr lang="zh-CN" altLang="en-US" sz="32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0" name="文本框 79"/>
          <p:cNvSpPr txBox="1"/>
          <p:nvPr/>
        </p:nvSpPr>
        <p:spPr>
          <a:xfrm>
            <a:off x="4043437" y="2873157"/>
            <a:ext cx="340056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2436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81" name="直接连接符 80"/>
          <p:cNvCxnSpPr>
            <a:endCxn id="80" idx="1"/>
          </p:cNvCxnSpPr>
          <p:nvPr/>
        </p:nvCxnSpPr>
        <p:spPr>
          <a:xfrm>
            <a:off x="2891309" y="1865680"/>
            <a:ext cx="1152128" cy="130050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2" name="直接连接符 81"/>
          <p:cNvCxnSpPr>
            <a:endCxn id="79" idx="1"/>
          </p:cNvCxnSpPr>
          <p:nvPr/>
        </p:nvCxnSpPr>
        <p:spPr>
          <a:xfrm>
            <a:off x="2923852" y="2472555"/>
            <a:ext cx="1119585" cy="1350528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3" name="直接连接符 82"/>
          <p:cNvCxnSpPr>
            <a:endCxn id="77" idx="1"/>
          </p:cNvCxnSpPr>
          <p:nvPr/>
        </p:nvCxnSpPr>
        <p:spPr>
          <a:xfrm flipV="1">
            <a:off x="2875038" y="2451483"/>
            <a:ext cx="1096391" cy="80717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4" name="直接连接符 83"/>
          <p:cNvCxnSpPr>
            <a:endCxn id="78" idx="1"/>
          </p:cNvCxnSpPr>
          <p:nvPr/>
        </p:nvCxnSpPr>
        <p:spPr>
          <a:xfrm flipV="1">
            <a:off x="2923852" y="1794580"/>
            <a:ext cx="1047577" cy="206459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64" name="文本框 99"/>
          <p:cNvSpPr txBox="1"/>
          <p:nvPr/>
        </p:nvSpPr>
        <p:spPr>
          <a:xfrm>
            <a:off x="409575" y="639717"/>
            <a:ext cx="8734425" cy="44208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选一选。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10000"/>
              </a:lnSpc>
            </a:pP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①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一个三位数乘一个一位数，积是（   ）。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10000"/>
              </a:lnSpc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A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．三位数 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10000"/>
              </a:lnSpc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B. 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四位数 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10000"/>
              </a:lnSpc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C. 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可能是三位数也可能是四位数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10000"/>
              </a:lnSpc>
            </a:pP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②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列竖式计算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138×3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，当计算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3×8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时，表示求（   ）。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10000"/>
              </a:lnSpc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A. 3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个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8     B. 3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个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80         C. 3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个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800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147957" y="1090008"/>
            <a:ext cx="576263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C</a:t>
            </a:r>
            <a:endParaRPr lang="en-US" altLang="zh-CN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023938" y="3794473"/>
            <a:ext cx="577454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A</a:t>
            </a:r>
            <a:endParaRPr lang="en-US" altLang="zh-CN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5"/>
          <p:cNvSpPr txBox="1">
            <a:spLocks noChangeArrowheads="1"/>
          </p:cNvSpPr>
          <p:nvPr/>
        </p:nvSpPr>
        <p:spPr bwMode="auto">
          <a:xfrm>
            <a:off x="629173" y="734501"/>
            <a:ext cx="8103765" cy="1195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一根绳子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258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米，另一根绳子是它的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5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倍，这根绳子多少米？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96021" y="2821169"/>
            <a:ext cx="1755699" cy="1755699"/>
          </a:xfrm>
          <a:prstGeom prst="rect">
            <a:avLst/>
          </a:prstGeom>
        </p:spPr>
      </p:pic>
      <p:sp>
        <p:nvSpPr>
          <p:cNvPr id="16" name="Text Box 8"/>
          <p:cNvSpPr txBox="1">
            <a:spLocks noChangeArrowheads="1"/>
          </p:cNvSpPr>
          <p:nvPr/>
        </p:nvSpPr>
        <p:spPr bwMode="auto">
          <a:xfrm>
            <a:off x="2699792" y="3507854"/>
            <a:ext cx="544250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答：这根绳子</a:t>
            </a:r>
            <a:r>
              <a:rPr lang="en-US" altLang="zh-CN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1290</a:t>
            </a:r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米。</a:t>
            </a:r>
            <a:endParaRPr lang="zh-CN" altLang="en-US" sz="32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2843808" y="2355726"/>
            <a:ext cx="42484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258×5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1290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（米）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1"/>
          <p:cNvSpPr txBox="1">
            <a:spLocks noChangeArrowheads="1"/>
          </p:cNvSpPr>
          <p:nvPr/>
        </p:nvSpPr>
        <p:spPr bwMode="auto">
          <a:xfrm>
            <a:off x="385894" y="659454"/>
            <a:ext cx="8237989" cy="1195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书店有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儿童文学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》255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本，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动物世界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是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儿童文学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的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倍，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动物世界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有多少本？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942179" y="3442854"/>
            <a:ext cx="1165581" cy="1501427"/>
          </a:xfrm>
          <a:prstGeom prst="rect">
            <a:avLst/>
          </a:prstGeom>
        </p:spPr>
      </p:pic>
      <p:sp>
        <p:nvSpPr>
          <p:cNvPr id="34" name="Text Box 8"/>
          <p:cNvSpPr txBox="1">
            <a:spLocks noChangeArrowheads="1"/>
          </p:cNvSpPr>
          <p:nvPr/>
        </p:nvSpPr>
        <p:spPr bwMode="auto">
          <a:xfrm>
            <a:off x="1020309" y="3715243"/>
            <a:ext cx="544250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</a:t>
            </a:r>
            <a:r>
              <a:rPr lang="en-US" altLang="zh-CN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动物世界</a:t>
            </a:r>
            <a:r>
              <a:rPr lang="en-US" altLang="zh-CN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有</a:t>
            </a:r>
            <a:r>
              <a:rPr lang="en-US" altLang="zh-CN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765</a:t>
            </a:r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本。</a:t>
            </a:r>
            <a:endParaRPr lang="zh-CN" altLang="en-US" sz="32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5503148" y="1776714"/>
            <a:ext cx="2829238" cy="1666140"/>
            <a:chOff x="2755995" y="3464402"/>
            <a:chExt cx="3478064" cy="1574379"/>
          </a:xfrm>
        </p:grpSpPr>
        <p:sp>
          <p:nvSpPr>
            <p:cNvPr id="7" name="云形标注 6"/>
            <p:cNvSpPr/>
            <p:nvPr/>
          </p:nvSpPr>
          <p:spPr>
            <a:xfrm>
              <a:off x="2755995" y="3464402"/>
              <a:ext cx="3456384" cy="1574379"/>
            </a:xfrm>
            <a:prstGeom prst="cloudCallout">
              <a:avLst>
                <a:gd name="adj1" fmla="val 27755"/>
                <a:gd name="adj2" fmla="val 49456"/>
              </a:avLst>
            </a:prstGeom>
            <a:solidFill>
              <a:schemeClr val="bg1"/>
            </a:solidFill>
            <a:ln>
              <a:solidFill>
                <a:srgbClr val="3D6C56"/>
              </a:solidFill>
            </a:ln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3076974" y="3590792"/>
              <a:ext cx="3157085" cy="14172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求一个数的几倍是多少，用乘法计算。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1229325" y="2809306"/>
            <a:ext cx="379445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255×3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765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（本）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1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5"/>
          <p:cNvSpPr>
            <a:spLocks noChangeArrowheads="1"/>
          </p:cNvSpPr>
          <p:nvPr/>
        </p:nvSpPr>
        <p:spPr bwMode="auto">
          <a:xfrm>
            <a:off x="425888" y="673667"/>
            <a:ext cx="5142230" cy="499110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这节课你们都学会了哪些知识？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54102" y="1155388"/>
            <a:ext cx="4719751" cy="36431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两、三位数乘一位数（连续进位）的笔算方法：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）相同数位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对齐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；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）从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个位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乘起，用一位数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分别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去乘多位数每一个数位上的数，哪一位上的乘积满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几十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就向前一位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进几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428615" y="1003935"/>
            <a:ext cx="267335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例如：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24×9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642860" y="1003935"/>
            <a:ext cx="124587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216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6591262" y="1799280"/>
            <a:ext cx="2128604" cy="2275286"/>
          </a:xfrm>
          <a:prstGeom prst="roundRect">
            <a:avLst/>
          </a:prstGeom>
          <a:solidFill>
            <a:srgbClr val="FFCC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Rectangle 51"/>
          <p:cNvSpPr>
            <a:spLocks noChangeArrowheads="1"/>
          </p:cNvSpPr>
          <p:nvPr/>
        </p:nvSpPr>
        <p:spPr bwMode="auto">
          <a:xfrm>
            <a:off x="7343267" y="3249114"/>
            <a:ext cx="598214" cy="683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 type="none" w="lg" len="lg"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 </a:t>
            </a:r>
            <a:endParaRPr lang="en-US" altLang="zh-CN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Rectangle 51"/>
          <p:cNvSpPr>
            <a:spLocks noChangeArrowheads="1"/>
          </p:cNvSpPr>
          <p:nvPr/>
        </p:nvSpPr>
        <p:spPr bwMode="auto">
          <a:xfrm>
            <a:off x="7745918" y="3249114"/>
            <a:ext cx="576263" cy="683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 type="none" w="lg" len="lg"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endParaRPr lang="en-US" altLang="zh-CN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Rectangle 51"/>
          <p:cNvSpPr>
            <a:spLocks noChangeArrowheads="1"/>
          </p:cNvSpPr>
          <p:nvPr/>
        </p:nvSpPr>
        <p:spPr bwMode="auto">
          <a:xfrm>
            <a:off x="6110574" y="2176579"/>
            <a:ext cx="2906713" cy="683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 type="none" w="lg" len="lg"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2 4</a:t>
            </a:r>
            <a:endParaRPr lang="en-US" altLang="zh-CN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2" name="直接连接符 11"/>
          <p:cNvCxnSpPr/>
          <p:nvPr/>
        </p:nvCxnSpPr>
        <p:spPr bwMode="auto">
          <a:xfrm>
            <a:off x="6879860" y="3280356"/>
            <a:ext cx="1530012" cy="7273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Rectangle 51"/>
          <p:cNvSpPr>
            <a:spLocks noChangeArrowheads="1"/>
          </p:cNvSpPr>
          <p:nvPr/>
        </p:nvSpPr>
        <p:spPr bwMode="auto">
          <a:xfrm>
            <a:off x="7354502" y="2635313"/>
            <a:ext cx="2232025" cy="683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 type="none" w="lg" len="lg"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9</a:t>
            </a:r>
            <a:endParaRPr lang="en-US" altLang="zh-CN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136435" y="2658122"/>
            <a:ext cx="194175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圆角矩形 13"/>
          <p:cNvSpPr/>
          <p:nvPr/>
        </p:nvSpPr>
        <p:spPr>
          <a:xfrm>
            <a:off x="7745918" y="2051842"/>
            <a:ext cx="447758" cy="1221082"/>
          </a:xfrm>
          <a:prstGeom prst="roundRect">
            <a:avLst/>
          </a:prstGeom>
          <a:noFill/>
          <a:ln w="28575">
            <a:solidFill>
              <a:srgbClr val="7030A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椭圆 14"/>
          <p:cNvSpPr/>
          <p:nvPr/>
        </p:nvSpPr>
        <p:spPr>
          <a:xfrm rot="19531220">
            <a:off x="7474263" y="2015384"/>
            <a:ext cx="523095" cy="1352969"/>
          </a:xfrm>
          <a:prstGeom prst="ellipse">
            <a:avLst/>
          </a:prstGeom>
          <a:noFill/>
          <a:ln w="28575">
            <a:solidFill>
              <a:srgbClr val="7030A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Rectangle 51"/>
          <p:cNvSpPr>
            <a:spLocks noChangeArrowheads="1"/>
          </p:cNvSpPr>
          <p:nvPr/>
        </p:nvSpPr>
        <p:spPr bwMode="auto">
          <a:xfrm>
            <a:off x="7578121" y="2701294"/>
            <a:ext cx="598214" cy="6047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 type="none" w="lg" len="lg"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400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en-US" altLang="zh-CN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圆角矩形标注 16"/>
          <p:cNvSpPr/>
          <p:nvPr/>
        </p:nvSpPr>
        <p:spPr>
          <a:xfrm>
            <a:off x="7449984" y="4171470"/>
            <a:ext cx="1632135" cy="495782"/>
          </a:xfrm>
          <a:prstGeom prst="wedgeRoundRectCallout">
            <a:avLst>
              <a:gd name="adj1" fmla="val -18873"/>
              <a:gd name="adj2" fmla="val -90238"/>
              <a:gd name="adj3" fmla="val 16667"/>
            </a:avLst>
          </a:prstGeom>
          <a:solidFill>
            <a:schemeClr val="bg1"/>
          </a:solidFill>
          <a:ln>
            <a:solidFill>
              <a:srgbClr val="3D6C5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4×9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36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圆角矩形标注 17"/>
          <p:cNvSpPr/>
          <p:nvPr/>
        </p:nvSpPr>
        <p:spPr>
          <a:xfrm>
            <a:off x="5385663" y="4262029"/>
            <a:ext cx="2019679" cy="525818"/>
          </a:xfrm>
          <a:prstGeom prst="wedgeRoundRectCallout">
            <a:avLst>
              <a:gd name="adj1" fmla="val 24463"/>
              <a:gd name="adj2" fmla="val -83103"/>
              <a:gd name="adj3" fmla="val 16667"/>
            </a:avLst>
          </a:prstGeom>
          <a:solidFill>
            <a:schemeClr val="bg1"/>
          </a:solidFill>
          <a:ln>
            <a:solidFill>
              <a:srgbClr val="3D6C5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2×9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lang="en-US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21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Rectangle 51"/>
          <p:cNvSpPr>
            <a:spLocks noChangeArrowheads="1"/>
          </p:cNvSpPr>
          <p:nvPr/>
        </p:nvSpPr>
        <p:spPr bwMode="auto">
          <a:xfrm>
            <a:off x="6935530" y="3237142"/>
            <a:ext cx="598214" cy="683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 type="none" w="lg" len="lg"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 </a:t>
            </a:r>
            <a:endParaRPr lang="en-US" altLang="zh-CN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500"/>
                            </p:stCondLst>
                            <p:childTnLst>
                              <p:par>
                                <p:cTn id="3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0" dur="1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500"/>
                            </p:stCondLst>
                            <p:childTnLst>
                              <p:par>
                                <p:cTn id="7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000"/>
                            </p:stCondLst>
                            <p:childTnLst>
                              <p:par>
                                <p:cTn id="8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5" grpId="0"/>
      <p:bldP spid="6" grpId="0"/>
      <p:bldP spid="7" grpId="0" bldLvl="0" animBg="1"/>
      <p:bldP spid="8" grpId="0"/>
      <p:bldP spid="10" grpId="0"/>
      <p:bldP spid="11" grpId="0"/>
      <p:bldP spid="50" grpId="0"/>
      <p:bldP spid="13" grpId="0"/>
      <p:bldP spid="14" grpId="0" bldLvl="0" animBg="1"/>
      <p:bldP spid="14" grpId="1" bldLvl="0" animBg="1"/>
      <p:bldP spid="15" grpId="0" bldLvl="0" animBg="1"/>
      <p:bldP spid="16" grpId="0"/>
      <p:bldP spid="17" grpId="0" bldLvl="0" animBg="1"/>
      <p:bldP spid="18" grpId="0" bldLvl="0" animBg="1"/>
      <p:bldP spid="1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150844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163512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328803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596752" y="620259"/>
            <a:ext cx="1496145" cy="1496145"/>
          </a:xfrm>
          <a:prstGeom prst="rect">
            <a:avLst/>
          </a:prstGeom>
        </p:spPr>
      </p:pic>
      <p:sp>
        <p:nvSpPr>
          <p:cNvPr id="31" name="矩形 30"/>
          <p:cNvSpPr/>
          <p:nvPr/>
        </p:nvSpPr>
        <p:spPr>
          <a:xfrm>
            <a:off x="704367" y="1042526"/>
            <a:ext cx="6539132" cy="68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04800">
              <a:lnSpc>
                <a:spcPct val="120000"/>
              </a:lnSpc>
            </a:pPr>
            <a:r>
              <a:rPr lang="zh-CN" altLang="en-US" sz="3200" b="1" kern="100" dirty="0">
                <a:latin typeface="楷体" panose="02010609060101010101" pitchFamily="49" charset="-122"/>
                <a:ea typeface="楷体" panose="02010609060101010101" pitchFamily="49" charset="-122"/>
              </a:rPr>
              <a:t>笔算下面各题。</a:t>
            </a:r>
            <a:endParaRPr lang="en-US" altLang="zh-CN" sz="3200" b="1" kern="1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Text Box 8"/>
          <p:cNvSpPr txBox="1">
            <a:spLocks noChangeArrowheads="1"/>
          </p:cNvSpPr>
          <p:nvPr/>
        </p:nvSpPr>
        <p:spPr bwMode="auto">
          <a:xfrm>
            <a:off x="1639251" y="2672728"/>
            <a:ext cx="1223962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  <a:defRPr/>
            </a:pPr>
            <a:r>
              <a:rPr lang="en-US" altLang="zh-CN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3 6</a:t>
            </a:r>
            <a:endParaRPr lang="en-US" altLang="zh-CN" sz="32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Text Box 9"/>
          <p:cNvSpPr txBox="1">
            <a:spLocks noChangeArrowheads="1"/>
          </p:cNvSpPr>
          <p:nvPr/>
        </p:nvSpPr>
        <p:spPr bwMode="auto">
          <a:xfrm>
            <a:off x="2059766" y="3158503"/>
            <a:ext cx="5048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  <a:defRPr/>
            </a:pPr>
            <a:r>
              <a:rPr lang="en-US" altLang="zh-CN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en-US" altLang="zh-CN" sz="32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Text Box 10"/>
          <p:cNvSpPr txBox="1">
            <a:spLocks noChangeArrowheads="1"/>
          </p:cNvSpPr>
          <p:nvPr/>
        </p:nvSpPr>
        <p:spPr bwMode="auto">
          <a:xfrm>
            <a:off x="1201808" y="3153740"/>
            <a:ext cx="5048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  <a:defRPr/>
            </a:pPr>
            <a:r>
              <a:rPr lang="en-US" altLang="zh-CN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endParaRPr lang="en-US" altLang="zh-CN" sz="32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Line 11"/>
          <p:cNvSpPr>
            <a:spLocks noChangeShapeType="1"/>
          </p:cNvSpPr>
          <p:nvPr/>
        </p:nvSpPr>
        <p:spPr bwMode="auto">
          <a:xfrm flipV="1">
            <a:off x="1210280" y="3682378"/>
            <a:ext cx="1281286" cy="1258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ctr"/>
          <a:lstStyle/>
          <a:p>
            <a:pPr>
              <a:defRPr/>
            </a:pP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Text Box 12"/>
          <p:cNvSpPr txBox="1">
            <a:spLocks noChangeArrowheads="1"/>
          </p:cNvSpPr>
          <p:nvPr/>
        </p:nvSpPr>
        <p:spPr bwMode="auto">
          <a:xfrm>
            <a:off x="2028724" y="3638048"/>
            <a:ext cx="5048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en-US" altLang="zh-CN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Text Box 13"/>
          <p:cNvSpPr txBox="1">
            <a:spLocks noChangeArrowheads="1"/>
          </p:cNvSpPr>
          <p:nvPr/>
        </p:nvSpPr>
        <p:spPr bwMode="auto">
          <a:xfrm>
            <a:off x="1609562" y="3631818"/>
            <a:ext cx="5048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endParaRPr lang="en-US" altLang="zh-CN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Text Box 15"/>
          <p:cNvSpPr txBox="1">
            <a:spLocks noChangeArrowheads="1"/>
          </p:cNvSpPr>
          <p:nvPr/>
        </p:nvSpPr>
        <p:spPr bwMode="auto">
          <a:xfrm>
            <a:off x="846916" y="1972640"/>
            <a:ext cx="1874838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36×2</a:t>
            </a:r>
            <a:r>
              <a:rPr lang="zh-CN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endParaRPr lang="en-US" altLang="zh-CN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Text Box 16"/>
          <p:cNvSpPr txBox="1">
            <a:spLocks noChangeArrowheads="1"/>
          </p:cNvSpPr>
          <p:nvPr/>
        </p:nvSpPr>
        <p:spPr bwMode="auto">
          <a:xfrm>
            <a:off x="2278841" y="1974228"/>
            <a:ext cx="719138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en-US" altLang="zh-CN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72</a:t>
            </a:r>
            <a:endParaRPr lang="en-US" altLang="zh-CN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Text Box 17"/>
          <p:cNvSpPr txBox="1">
            <a:spLocks noChangeArrowheads="1"/>
          </p:cNvSpPr>
          <p:nvPr/>
        </p:nvSpPr>
        <p:spPr bwMode="auto">
          <a:xfrm>
            <a:off x="3312304" y="1967878"/>
            <a:ext cx="1801812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14×4</a:t>
            </a:r>
            <a:r>
              <a:rPr lang="zh-CN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endParaRPr lang="en-US" altLang="zh-CN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Text Box 18"/>
          <p:cNvSpPr txBox="1">
            <a:spLocks noChangeArrowheads="1"/>
          </p:cNvSpPr>
          <p:nvPr/>
        </p:nvSpPr>
        <p:spPr bwMode="auto">
          <a:xfrm>
            <a:off x="4753754" y="1964703"/>
            <a:ext cx="792162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en-US" altLang="zh-CN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56</a:t>
            </a:r>
            <a:endParaRPr lang="en-US" altLang="zh-CN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Text Box 24"/>
          <p:cNvSpPr txBox="1">
            <a:spLocks noChangeArrowheads="1"/>
          </p:cNvSpPr>
          <p:nvPr/>
        </p:nvSpPr>
        <p:spPr bwMode="auto">
          <a:xfrm>
            <a:off x="4056841" y="2717178"/>
            <a:ext cx="151218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  <a:defRPr/>
            </a:pPr>
            <a:r>
              <a:rPr lang="en-US" altLang="zh-CN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1 4</a:t>
            </a:r>
            <a:endParaRPr lang="en-US" altLang="zh-CN" sz="32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" name="Text Box 25"/>
          <p:cNvSpPr txBox="1">
            <a:spLocks noChangeArrowheads="1"/>
          </p:cNvSpPr>
          <p:nvPr/>
        </p:nvSpPr>
        <p:spPr bwMode="auto">
          <a:xfrm>
            <a:off x="4442604" y="3153740"/>
            <a:ext cx="5048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  <a:defRPr/>
            </a:pPr>
            <a:r>
              <a:rPr lang="en-US" altLang="zh-CN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lang="en-US" altLang="zh-CN" sz="32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Text Box 26"/>
          <p:cNvSpPr txBox="1">
            <a:spLocks noChangeArrowheads="1"/>
          </p:cNvSpPr>
          <p:nvPr/>
        </p:nvSpPr>
        <p:spPr bwMode="auto">
          <a:xfrm>
            <a:off x="3651729" y="3158622"/>
            <a:ext cx="5048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  <a:defRPr/>
            </a:pPr>
            <a:r>
              <a:rPr lang="en-US" altLang="zh-CN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endParaRPr lang="en-US" altLang="zh-CN" sz="32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" name="Line 27"/>
          <p:cNvSpPr>
            <a:spLocks noChangeShapeType="1"/>
          </p:cNvSpPr>
          <p:nvPr/>
        </p:nvSpPr>
        <p:spPr bwMode="auto">
          <a:xfrm flipV="1">
            <a:off x="3648679" y="3649040"/>
            <a:ext cx="1362249" cy="14168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ctr"/>
          <a:lstStyle/>
          <a:p>
            <a:pPr>
              <a:defRPr/>
            </a:pP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" name="Text Box 28"/>
          <p:cNvSpPr txBox="1">
            <a:spLocks noChangeArrowheads="1"/>
          </p:cNvSpPr>
          <p:nvPr/>
        </p:nvSpPr>
        <p:spPr bwMode="auto">
          <a:xfrm>
            <a:off x="4461654" y="3556965"/>
            <a:ext cx="5048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endParaRPr lang="en-US" altLang="zh-CN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" name="Text Box 29"/>
          <p:cNvSpPr txBox="1">
            <a:spLocks noChangeArrowheads="1"/>
          </p:cNvSpPr>
          <p:nvPr/>
        </p:nvSpPr>
        <p:spPr bwMode="auto">
          <a:xfrm>
            <a:off x="4047167" y="3558672"/>
            <a:ext cx="5048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endParaRPr lang="en-US" altLang="zh-CN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9" name="Text Box 19"/>
          <p:cNvSpPr txBox="1">
            <a:spLocks noChangeArrowheads="1"/>
          </p:cNvSpPr>
          <p:nvPr/>
        </p:nvSpPr>
        <p:spPr bwMode="auto">
          <a:xfrm>
            <a:off x="5813906" y="1969705"/>
            <a:ext cx="1966913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142×3</a:t>
            </a:r>
            <a:r>
              <a:rPr lang="zh-CN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endParaRPr lang="en-US" altLang="zh-CN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" name="Text Box 20"/>
          <p:cNvSpPr txBox="1">
            <a:spLocks noChangeArrowheads="1"/>
          </p:cNvSpPr>
          <p:nvPr/>
        </p:nvSpPr>
        <p:spPr bwMode="auto">
          <a:xfrm>
            <a:off x="7471256" y="1969705"/>
            <a:ext cx="10001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en-US" altLang="zh-CN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426</a:t>
            </a:r>
            <a:endParaRPr lang="en-US" altLang="zh-CN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" name="Text Box 32"/>
          <p:cNvSpPr txBox="1">
            <a:spLocks noChangeArrowheads="1"/>
          </p:cNvSpPr>
          <p:nvPr/>
        </p:nvSpPr>
        <p:spPr bwMode="auto">
          <a:xfrm>
            <a:off x="6337781" y="2649155"/>
            <a:ext cx="1853009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  <a:defRPr/>
            </a:pPr>
            <a:r>
              <a:rPr lang="en-US" altLang="zh-CN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1 4 2</a:t>
            </a:r>
            <a:endParaRPr lang="en-US" altLang="zh-CN" sz="32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2" name="Text Box 33"/>
          <p:cNvSpPr txBox="1">
            <a:spLocks noChangeArrowheads="1"/>
          </p:cNvSpPr>
          <p:nvPr/>
        </p:nvSpPr>
        <p:spPr bwMode="auto">
          <a:xfrm>
            <a:off x="7172270" y="3153740"/>
            <a:ext cx="5048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  <a:defRPr/>
            </a:pPr>
            <a:r>
              <a:rPr lang="en-US" altLang="zh-CN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en-US" altLang="zh-CN" sz="32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3" name="Text Box 34"/>
          <p:cNvSpPr txBox="1">
            <a:spLocks noChangeArrowheads="1"/>
          </p:cNvSpPr>
          <p:nvPr/>
        </p:nvSpPr>
        <p:spPr bwMode="auto">
          <a:xfrm>
            <a:off x="5875819" y="3144455"/>
            <a:ext cx="5048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  <a:defRPr/>
            </a:pPr>
            <a:r>
              <a:rPr lang="en-US" altLang="zh-CN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endParaRPr lang="en-US" altLang="zh-CN" sz="32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4" name="Line 35"/>
          <p:cNvSpPr>
            <a:spLocks noChangeShapeType="1"/>
          </p:cNvSpPr>
          <p:nvPr/>
        </p:nvSpPr>
        <p:spPr bwMode="auto">
          <a:xfrm>
            <a:off x="5971069" y="3669917"/>
            <a:ext cx="1793875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ctr"/>
          <a:lstStyle/>
          <a:p>
            <a:pPr>
              <a:defRPr/>
            </a:pP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5" name="Text Box 36"/>
          <p:cNvSpPr txBox="1">
            <a:spLocks noChangeArrowheads="1"/>
          </p:cNvSpPr>
          <p:nvPr/>
        </p:nvSpPr>
        <p:spPr bwMode="auto">
          <a:xfrm>
            <a:off x="7160651" y="3137579"/>
            <a:ext cx="504825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6</a:t>
            </a:r>
            <a:endParaRPr lang="en-US" altLang="zh-CN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6" name="Text Box 37"/>
          <p:cNvSpPr txBox="1">
            <a:spLocks noChangeArrowheads="1"/>
          </p:cNvSpPr>
          <p:nvPr/>
        </p:nvSpPr>
        <p:spPr bwMode="auto">
          <a:xfrm>
            <a:off x="6771243" y="3612767"/>
            <a:ext cx="5048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en-US" altLang="zh-CN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7" name="Text Box 39"/>
          <p:cNvSpPr txBox="1">
            <a:spLocks noChangeArrowheads="1"/>
          </p:cNvSpPr>
          <p:nvPr/>
        </p:nvSpPr>
        <p:spPr bwMode="auto">
          <a:xfrm>
            <a:off x="6361557" y="3612767"/>
            <a:ext cx="5048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lang="en-US" altLang="zh-CN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8" name="Rectangle 51"/>
          <p:cNvSpPr>
            <a:spLocks noChangeArrowheads="1"/>
          </p:cNvSpPr>
          <p:nvPr/>
        </p:nvSpPr>
        <p:spPr bwMode="auto">
          <a:xfrm>
            <a:off x="1807999" y="3137579"/>
            <a:ext cx="598214" cy="7571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 type="none" w="lg" len="lg"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6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en-US" altLang="zh-CN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en-US" altLang="zh-CN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9" name="Rectangle 51"/>
          <p:cNvSpPr>
            <a:spLocks noChangeArrowheads="1"/>
          </p:cNvSpPr>
          <p:nvPr/>
        </p:nvSpPr>
        <p:spPr bwMode="auto">
          <a:xfrm>
            <a:off x="4206903" y="3104889"/>
            <a:ext cx="598214" cy="7571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 type="none" w="lg" len="lg"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6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en-US" altLang="zh-CN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en-US" altLang="zh-CN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0" name="Rectangle 51"/>
          <p:cNvSpPr>
            <a:spLocks noChangeArrowheads="1"/>
          </p:cNvSpPr>
          <p:nvPr/>
        </p:nvSpPr>
        <p:spPr bwMode="auto">
          <a:xfrm>
            <a:off x="6556628" y="3137579"/>
            <a:ext cx="598214" cy="7571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 type="none" w="lg" len="lg"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6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en-US" altLang="zh-CN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en-US" altLang="zh-CN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00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5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00"/>
                            </p:stCondLst>
                            <p:childTnLst>
                              <p:par>
                                <p:cTn id="6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1000"/>
                            </p:stCondLst>
                            <p:childTnLst>
                              <p:par>
                                <p:cTn id="7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1500"/>
                            </p:stCondLst>
                            <p:childTnLst>
                              <p:par>
                                <p:cTn id="7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500"/>
                            </p:stCondLst>
                            <p:childTnLst>
                              <p:par>
                                <p:cTn id="8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500"/>
                            </p:stCondLst>
                            <p:childTnLst>
                              <p:par>
                                <p:cTn id="10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1000"/>
                            </p:stCondLst>
                            <p:childTnLst>
                              <p:par>
                                <p:cTn id="10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1500"/>
                            </p:stCondLst>
                            <p:childTnLst>
                              <p:par>
                                <p:cTn id="1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4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500"/>
                            </p:stCondLst>
                            <p:childTnLst>
                              <p:par>
                                <p:cTn id="1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22" grpId="0"/>
      <p:bldP spid="23" grpId="0"/>
      <p:bldP spid="24" grpId="0"/>
      <p:bldP spid="25" grpId="0" bldLvl="0" animBg="1"/>
      <p:bldP spid="26" grpId="0"/>
      <p:bldP spid="27" grpId="0"/>
      <p:bldP spid="28" grpId="0"/>
      <p:bldP spid="29" grpId="0"/>
      <p:bldP spid="30" grpId="0"/>
      <p:bldP spid="32" grpId="0"/>
      <p:bldP spid="33" grpId="0"/>
      <p:bldP spid="34" grpId="0"/>
      <p:bldP spid="35" grpId="0"/>
      <p:bldP spid="36" grpId="0" bldLvl="0" animBg="1"/>
      <p:bldP spid="37" grpId="0"/>
      <p:bldP spid="38" grpId="0"/>
      <p:bldP spid="39" grpId="0"/>
      <p:bldP spid="40" grpId="0"/>
      <p:bldP spid="41" grpId="0"/>
      <p:bldP spid="42" grpId="0"/>
      <p:bldP spid="43" grpId="0"/>
      <p:bldP spid="44" grpId="0" bldLvl="0" animBg="1"/>
      <p:bldP spid="45" grpId="0"/>
      <p:bldP spid="46" grpId="0"/>
      <p:bldP spid="47" grpId="0"/>
      <p:bldP spid="48" grpId="0"/>
      <p:bldP spid="49" grpId="0"/>
      <p:bldP spid="5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346245" y="887627"/>
            <a:ext cx="1687096" cy="1687096"/>
          </a:xfrm>
          <a:prstGeom prst="rect">
            <a:avLst/>
          </a:prstGeom>
        </p:spPr>
      </p:pic>
      <p:sp>
        <p:nvSpPr>
          <p:cNvPr id="31" name="矩形 30"/>
          <p:cNvSpPr/>
          <p:nvPr/>
        </p:nvSpPr>
        <p:spPr>
          <a:xfrm>
            <a:off x="1115616" y="987574"/>
            <a:ext cx="6539132" cy="68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04800">
              <a:lnSpc>
                <a:spcPct val="120000"/>
              </a:lnSpc>
            </a:pPr>
            <a:r>
              <a:rPr lang="zh-CN" altLang="en-US" sz="3200" b="1" kern="100" dirty="0">
                <a:latin typeface="楷体" panose="02010609060101010101" pitchFamily="49" charset="-122"/>
                <a:ea typeface="楷体" panose="02010609060101010101" pitchFamily="49" charset="-122"/>
              </a:rPr>
              <a:t>口算下面各题。</a:t>
            </a:r>
            <a:endParaRPr lang="en-US" altLang="zh-CN" sz="3200" b="1" kern="1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1" name="Rectangle 2"/>
          <p:cNvSpPr>
            <a:spLocks noChangeArrowheads="1"/>
          </p:cNvSpPr>
          <p:nvPr/>
        </p:nvSpPr>
        <p:spPr bwMode="auto">
          <a:xfrm>
            <a:off x="1475656" y="1826413"/>
            <a:ext cx="2159000" cy="577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zh-CN" sz="3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8×8</a:t>
            </a:r>
            <a:r>
              <a:rPr lang="zh-CN" altLang="en-US" sz="3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lang="en-US" altLang="zh-CN" sz="3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r>
              <a:rPr lang="zh-CN" altLang="zh-CN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endParaRPr lang="en-US" altLang="zh-CN" sz="30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2" name="Rectangle 2"/>
          <p:cNvSpPr>
            <a:spLocks noChangeArrowheads="1"/>
          </p:cNvSpPr>
          <p:nvPr/>
        </p:nvSpPr>
        <p:spPr bwMode="auto">
          <a:xfrm>
            <a:off x="3279056" y="1826413"/>
            <a:ext cx="933450" cy="577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zh-CN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73</a:t>
            </a:r>
            <a:endParaRPr lang="en-US" altLang="zh-CN" sz="3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3" name="Rectangle 2"/>
          <p:cNvSpPr>
            <a:spLocks noChangeArrowheads="1"/>
          </p:cNvSpPr>
          <p:nvPr/>
        </p:nvSpPr>
        <p:spPr bwMode="auto">
          <a:xfrm>
            <a:off x="1475656" y="2620163"/>
            <a:ext cx="2159000" cy="574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zh-CN" sz="3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7×6</a:t>
            </a:r>
            <a:r>
              <a:rPr lang="zh-CN" altLang="en-US" sz="3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lang="en-US" altLang="zh-CN" sz="3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r>
              <a:rPr lang="zh-CN" altLang="zh-CN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endParaRPr lang="en-US" altLang="zh-CN" sz="30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4" name="Rectangle 2"/>
          <p:cNvSpPr>
            <a:spLocks noChangeArrowheads="1"/>
          </p:cNvSpPr>
          <p:nvPr/>
        </p:nvSpPr>
        <p:spPr bwMode="auto">
          <a:xfrm>
            <a:off x="3279056" y="2620163"/>
            <a:ext cx="933450" cy="574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zh-CN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51</a:t>
            </a:r>
            <a:endParaRPr lang="en-US" altLang="zh-CN" sz="3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5" name="Rectangle 2"/>
          <p:cNvSpPr>
            <a:spLocks noChangeArrowheads="1"/>
          </p:cNvSpPr>
          <p:nvPr/>
        </p:nvSpPr>
        <p:spPr bwMode="auto">
          <a:xfrm>
            <a:off x="4507781" y="1778788"/>
            <a:ext cx="2159000" cy="577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zh-CN" sz="3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7×5</a:t>
            </a:r>
            <a:r>
              <a:rPr lang="zh-CN" altLang="en-US" sz="3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lang="en-US" altLang="zh-CN" sz="3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r>
              <a:rPr lang="zh-CN" altLang="zh-CN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endParaRPr lang="en-US" altLang="zh-CN" sz="30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6" name="Rectangle 2"/>
          <p:cNvSpPr>
            <a:spLocks noChangeArrowheads="1"/>
          </p:cNvSpPr>
          <p:nvPr/>
        </p:nvSpPr>
        <p:spPr bwMode="auto">
          <a:xfrm>
            <a:off x="6309593" y="1778788"/>
            <a:ext cx="933450" cy="577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zh-CN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42</a:t>
            </a:r>
            <a:endParaRPr lang="en-US" altLang="zh-CN" sz="3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7" name="Rectangle 2"/>
          <p:cNvSpPr>
            <a:spLocks noChangeArrowheads="1"/>
          </p:cNvSpPr>
          <p:nvPr/>
        </p:nvSpPr>
        <p:spPr bwMode="auto">
          <a:xfrm>
            <a:off x="4507781" y="2601113"/>
            <a:ext cx="2159000" cy="574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zh-CN" sz="3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6×9</a:t>
            </a:r>
            <a:r>
              <a:rPr lang="zh-CN" altLang="en-US" sz="3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lang="en-US" altLang="zh-CN" sz="3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zh-CN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endParaRPr lang="en-US" altLang="zh-CN" sz="30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8" name="Rectangle 2"/>
          <p:cNvSpPr>
            <a:spLocks noChangeArrowheads="1"/>
          </p:cNvSpPr>
          <p:nvPr/>
        </p:nvSpPr>
        <p:spPr bwMode="auto">
          <a:xfrm>
            <a:off x="6309593" y="2601113"/>
            <a:ext cx="933450" cy="574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zh-CN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60</a:t>
            </a:r>
            <a:endParaRPr lang="en-US" altLang="zh-CN" sz="3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9" name="Rectangle 2"/>
          <p:cNvSpPr>
            <a:spLocks noChangeArrowheads="1"/>
          </p:cNvSpPr>
          <p:nvPr/>
        </p:nvSpPr>
        <p:spPr bwMode="auto">
          <a:xfrm>
            <a:off x="1475656" y="3426613"/>
            <a:ext cx="2159000" cy="577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zh-CN" sz="3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6×8</a:t>
            </a:r>
            <a:r>
              <a:rPr lang="zh-CN" altLang="en-US" sz="3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lang="en-US" altLang="zh-CN" sz="3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zh-CN" altLang="zh-CN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endParaRPr lang="en-US" altLang="zh-CN" sz="30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0" name="Rectangle 2"/>
          <p:cNvSpPr>
            <a:spLocks noChangeArrowheads="1"/>
          </p:cNvSpPr>
          <p:nvPr/>
        </p:nvSpPr>
        <p:spPr bwMode="auto">
          <a:xfrm>
            <a:off x="3277468" y="3426613"/>
            <a:ext cx="933450" cy="577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zh-CN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56</a:t>
            </a:r>
            <a:endParaRPr lang="en-US" altLang="zh-CN" sz="3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1" name="Rectangle 2"/>
          <p:cNvSpPr>
            <a:spLocks noChangeArrowheads="1"/>
          </p:cNvSpPr>
          <p:nvPr/>
        </p:nvSpPr>
        <p:spPr bwMode="auto">
          <a:xfrm>
            <a:off x="4506193" y="3412325"/>
            <a:ext cx="2159000" cy="576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zh-CN" sz="3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3×9</a:t>
            </a:r>
            <a:r>
              <a:rPr lang="zh-CN" altLang="en-US" sz="3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lang="en-US" altLang="zh-CN" sz="3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zh-CN" altLang="zh-CN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endParaRPr lang="en-US" altLang="zh-CN" sz="30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2" name="Rectangle 2"/>
          <p:cNvSpPr>
            <a:spLocks noChangeArrowheads="1"/>
          </p:cNvSpPr>
          <p:nvPr/>
        </p:nvSpPr>
        <p:spPr bwMode="auto">
          <a:xfrm>
            <a:off x="6308006" y="3412325"/>
            <a:ext cx="933450" cy="574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zh-CN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35</a:t>
            </a:r>
            <a:endParaRPr lang="en-US" altLang="zh-CN" sz="3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51" grpId="0"/>
      <p:bldP spid="52" grpId="0"/>
      <p:bldP spid="53" grpId="0"/>
      <p:bldP spid="54" grpId="0"/>
      <p:bldP spid="55" grpId="0"/>
      <p:bldP spid="56" grpId="0"/>
      <p:bldP spid="57" grpId="0"/>
      <p:bldP spid="58" grpId="0"/>
      <p:bldP spid="59" grpId="0"/>
      <p:bldP spid="60" grpId="0"/>
      <p:bldP spid="61" grpId="0"/>
      <p:bldP spid="6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4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5095" b="95855" l="5621" r="96536">
                        <a14:foregroundMark x1="8301" y1="58895" x2="5621" y2="76598"/>
                        <a14:foregroundMark x1="5621" y1="76598" x2="5817" y2="76770"/>
                        <a14:foregroundMark x1="44837" y1="56563" x2="46275" y2="62867"/>
                        <a14:foregroundMark x1="54314" y1="8981" x2="53399" y2="23575"/>
                        <a14:foregroundMark x1="54641" y1="5181" x2="51046" y2="9413"/>
                        <a14:foregroundMark x1="86928" y1="9672" x2="88693" y2="56563"/>
                        <a14:foregroundMark x1="94379" y1="27375" x2="90654" y2="46459"/>
                        <a14:foregroundMark x1="90654" y1="46459" x2="89216" y2="47582"/>
                        <a14:foregroundMark x1="95425" y1="29447" x2="96536" y2="41969"/>
                        <a14:foregroundMark x1="65359" y1="65285" x2="68562" y2="68307"/>
                        <a14:foregroundMark x1="93856" y1="88342" x2="91895" y2="95164"/>
                        <a14:foregroundMark x1="48235" y1="95855" x2="48235" y2="95855"/>
                        <a14:foregroundMark x1="55098" y1="25820" x2="57908" y2="3626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43939" y="621796"/>
            <a:ext cx="4422382" cy="3347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23895" y="3323470"/>
            <a:ext cx="1377815" cy="1377815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478372" y="2171581"/>
            <a:ext cx="2149343" cy="1151890"/>
            <a:chOff x="2564098" y="3641339"/>
            <a:chExt cx="2829913" cy="1151890"/>
          </a:xfrm>
        </p:grpSpPr>
        <p:sp>
          <p:nvSpPr>
            <p:cNvPr id="4" name="矩形标注 3"/>
            <p:cNvSpPr/>
            <p:nvPr/>
          </p:nvSpPr>
          <p:spPr>
            <a:xfrm>
              <a:off x="2564098" y="3641339"/>
              <a:ext cx="2829913" cy="1151890"/>
            </a:xfrm>
            <a:prstGeom prst="wedgeRoundRectCallout">
              <a:avLst/>
            </a:prstGeom>
            <a:solidFill>
              <a:schemeClr val="bg1"/>
            </a:solidFill>
            <a:ln>
              <a:solidFill>
                <a:srgbClr val="3D6C56"/>
              </a:solidFill>
            </a:ln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2781302" y="3740716"/>
              <a:ext cx="2612709" cy="95313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举手回答：怎样列式？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2" name="TextBox 4"/>
          <p:cNvSpPr txBox="1">
            <a:spLocks noChangeArrowheads="1"/>
          </p:cNvSpPr>
          <p:nvPr/>
        </p:nvSpPr>
        <p:spPr bwMode="auto">
          <a:xfrm>
            <a:off x="2627784" y="3998484"/>
            <a:ext cx="626469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箱饮料一共多少瓶？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0" name="图片 199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865016" y="2571779"/>
            <a:ext cx="1161388" cy="1426588"/>
          </a:xfrm>
          <a:prstGeom prst="rect">
            <a:avLst/>
          </a:prstGeom>
        </p:spPr>
      </p:pic>
      <p:grpSp>
        <p:nvGrpSpPr>
          <p:cNvPr id="201" name="组合 200"/>
          <p:cNvGrpSpPr/>
          <p:nvPr/>
        </p:nvGrpSpPr>
        <p:grpSpPr>
          <a:xfrm>
            <a:off x="6076165" y="956624"/>
            <a:ext cx="2875475" cy="1831803"/>
            <a:chOff x="2569914" y="3464401"/>
            <a:chExt cx="3642466" cy="1920900"/>
          </a:xfrm>
        </p:grpSpPr>
        <p:sp>
          <p:nvSpPr>
            <p:cNvPr id="202" name="云形标注 201"/>
            <p:cNvSpPr/>
            <p:nvPr/>
          </p:nvSpPr>
          <p:spPr>
            <a:xfrm>
              <a:off x="2569914" y="3464401"/>
              <a:ext cx="3642466" cy="1920900"/>
            </a:xfrm>
            <a:prstGeom prst="cloudCallout">
              <a:avLst>
                <a:gd name="adj1" fmla="val 15068"/>
                <a:gd name="adj2" fmla="val 57900"/>
              </a:avLst>
            </a:prstGeom>
            <a:solidFill>
              <a:schemeClr val="bg1"/>
            </a:solidFill>
            <a:ln>
              <a:solidFill>
                <a:srgbClr val="3D6C56"/>
              </a:solidFill>
            </a:ln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  <p:sp>
          <p:nvSpPr>
            <p:cNvPr id="203" name="文本框 202"/>
            <p:cNvSpPr txBox="1"/>
            <p:nvPr/>
          </p:nvSpPr>
          <p:spPr>
            <a:xfrm>
              <a:off x="2796757" y="3776920"/>
              <a:ext cx="3415622" cy="125871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求一共多少瓶，也就是求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9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个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24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是多少，用乘法计算。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43" name="矩形 42"/>
          <p:cNvSpPr/>
          <p:nvPr/>
        </p:nvSpPr>
        <p:spPr>
          <a:xfrm>
            <a:off x="1351016" y="671429"/>
            <a:ext cx="671577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  <a:buNone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一箱饮料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24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瓶，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箱饮料一共多少瓶？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" name="圆角矩形 39"/>
          <p:cNvSpPr/>
          <p:nvPr/>
        </p:nvSpPr>
        <p:spPr>
          <a:xfrm>
            <a:off x="1339313" y="969704"/>
            <a:ext cx="4233672" cy="917281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24×9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816556" y="1538356"/>
            <a:ext cx="1087157" cy="6093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2800" b="1" dirty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估算</a:t>
            </a:r>
            <a:r>
              <a:rPr lang="en-US" altLang="zh-CN" sz="2800" b="1" dirty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en-US" altLang="zh-CN" sz="2800" b="1" dirty="0">
              <a:solidFill>
                <a:srgbClr val="00B0F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828058" y="2015562"/>
            <a:ext cx="1269899" cy="5407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Arial Unicode MS" panose="020B0604020202020204" pitchFamily="34" charset="-122"/>
              </a:rPr>
              <a:t>24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Arial Unicode MS" panose="020B0604020202020204" pitchFamily="34" charset="-122"/>
              </a:rPr>
              <a:t>≈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Arial Unicode MS" panose="020B0604020202020204" pitchFamily="34" charset="-122"/>
              </a:rPr>
              <a:t>20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1" name="矩形 70"/>
          <p:cNvSpPr/>
          <p:nvPr/>
        </p:nvSpPr>
        <p:spPr>
          <a:xfrm>
            <a:off x="1828058" y="2524061"/>
            <a:ext cx="1992853" cy="5407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Arial Unicode MS" panose="020B0604020202020204" pitchFamily="34" charset="-122"/>
              </a:rPr>
              <a:t>20×9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Arial Unicode MS" panose="020B0604020202020204" pitchFamily="34" charset="-122"/>
              </a:rPr>
              <a:t>＝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Arial Unicode MS" panose="020B0604020202020204" pitchFamily="34" charset="-122"/>
              </a:rPr>
              <a:t>180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  <a:cs typeface="Arial Unicode MS" panose="020B0604020202020204" pitchFamily="34" charset="-122"/>
            </a:endParaRPr>
          </a:p>
        </p:txBody>
      </p:sp>
      <p:sp>
        <p:nvSpPr>
          <p:cNvPr id="73" name="矩形 72"/>
          <p:cNvSpPr/>
          <p:nvPr/>
        </p:nvSpPr>
        <p:spPr>
          <a:xfrm>
            <a:off x="1828058" y="3010447"/>
            <a:ext cx="1992853" cy="5407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Arial Unicode MS" panose="020B0604020202020204" pitchFamily="34" charset="-122"/>
              </a:rPr>
              <a:t>24×9≈180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  <a:cs typeface="Arial Unicode MS" panose="020B0604020202020204" pitchFamily="34" charset="-122"/>
            </a:endParaRPr>
          </a:p>
        </p:txBody>
      </p:sp>
      <p:sp>
        <p:nvSpPr>
          <p:cNvPr id="74" name="TextBox 15"/>
          <p:cNvSpPr txBox="1">
            <a:spLocks noChangeArrowheads="1"/>
          </p:cNvSpPr>
          <p:nvPr/>
        </p:nvSpPr>
        <p:spPr bwMode="auto">
          <a:xfrm>
            <a:off x="1697291" y="3597903"/>
            <a:ext cx="2500312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  <a:spcBef>
                <a:spcPct val="50000"/>
              </a:spcBef>
              <a:buFontTx/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估算结果偏小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6" name="矩形 75"/>
          <p:cNvSpPr/>
          <p:nvPr/>
        </p:nvSpPr>
        <p:spPr>
          <a:xfrm>
            <a:off x="4340183" y="1528913"/>
            <a:ext cx="1087157" cy="6093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2800" b="1" dirty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估算</a:t>
            </a:r>
            <a:r>
              <a:rPr lang="en-US" altLang="zh-CN" sz="2800" b="1" dirty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en-US" altLang="zh-CN" sz="2800" b="1" dirty="0">
              <a:solidFill>
                <a:srgbClr val="00B0F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7" name="矩形 76"/>
          <p:cNvSpPr/>
          <p:nvPr/>
        </p:nvSpPr>
        <p:spPr>
          <a:xfrm>
            <a:off x="4351685" y="2006119"/>
            <a:ext cx="1269899" cy="6093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Arial Unicode MS" panose="020B0604020202020204" pitchFamily="34" charset="-122"/>
              </a:rPr>
              <a:t>24≈30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  <a:cs typeface="Arial Unicode MS" panose="020B0604020202020204" pitchFamily="34" charset="-122"/>
            </a:endParaRPr>
          </a:p>
        </p:txBody>
      </p:sp>
      <p:sp>
        <p:nvSpPr>
          <p:cNvPr id="78" name="矩形 77"/>
          <p:cNvSpPr/>
          <p:nvPr/>
        </p:nvSpPr>
        <p:spPr>
          <a:xfrm>
            <a:off x="4351685" y="2514618"/>
            <a:ext cx="1992853" cy="6093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Arial Unicode MS" panose="020B0604020202020204" pitchFamily="34" charset="-122"/>
              </a:rPr>
              <a:t>30×9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Arial Unicode MS" panose="020B0604020202020204" pitchFamily="34" charset="-122"/>
              </a:rPr>
              <a:t>＝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Arial Unicode MS" panose="020B0604020202020204" pitchFamily="34" charset="-122"/>
              </a:rPr>
              <a:t>270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  <a:cs typeface="Arial Unicode MS" panose="020B0604020202020204" pitchFamily="34" charset="-122"/>
            </a:endParaRPr>
          </a:p>
        </p:txBody>
      </p:sp>
      <p:sp>
        <p:nvSpPr>
          <p:cNvPr id="79" name="矩形 78"/>
          <p:cNvSpPr/>
          <p:nvPr/>
        </p:nvSpPr>
        <p:spPr>
          <a:xfrm>
            <a:off x="4351685" y="3001004"/>
            <a:ext cx="1992853" cy="6093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Arial Unicode MS" panose="020B0604020202020204" pitchFamily="34" charset="-122"/>
              </a:rPr>
              <a:t>24×9≈270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  <a:cs typeface="Arial Unicode MS" panose="020B0604020202020204" pitchFamily="34" charset="-122"/>
            </a:endParaRPr>
          </a:p>
        </p:txBody>
      </p:sp>
      <p:sp>
        <p:nvSpPr>
          <p:cNvPr id="80" name="TextBox 15"/>
          <p:cNvSpPr txBox="1">
            <a:spLocks noChangeArrowheads="1"/>
          </p:cNvSpPr>
          <p:nvPr/>
        </p:nvSpPr>
        <p:spPr bwMode="auto">
          <a:xfrm>
            <a:off x="4220918" y="3588460"/>
            <a:ext cx="2500312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  <a:spcBef>
                <a:spcPct val="50000"/>
              </a:spcBef>
              <a:buFontTx/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估算结果偏大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2005427" y="4150217"/>
            <a:ext cx="4444528" cy="485925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24×9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的积在</a:t>
            </a:r>
            <a:r>
              <a:rPr lang="en-US" altLang="zh-CN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180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到</a:t>
            </a:r>
            <a:r>
              <a:rPr lang="en-US" altLang="zh-CN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270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之间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bldLvl="0" animBg="1"/>
      <p:bldP spid="7" grpId="0"/>
      <p:bldP spid="8" grpId="0"/>
      <p:bldP spid="71" grpId="0"/>
      <p:bldP spid="73" grpId="0"/>
      <p:bldP spid="74" grpId="0"/>
      <p:bldP spid="76" grpId="0"/>
      <p:bldP spid="77" grpId="0"/>
      <p:bldP spid="78" grpId="0"/>
      <p:bldP spid="79" grpId="0"/>
      <p:bldP spid="80" grpId="0"/>
      <p:bldP spid="9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4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5786" b="97496" l="6275" r="96275">
                        <a14:foregroundMark x1="55163" y1="10881" x2="54510" y2="33851"/>
                        <a14:foregroundMark x1="84052" y1="18135" x2="88562" y2="69948"/>
                        <a14:foregroundMark x1="88235" y1="9585" x2="90196" y2="28756"/>
                        <a14:foregroundMark x1="89542" y1="8808" x2="87908" y2="18135"/>
                        <a14:foregroundMark x1="90196" y1="37219" x2="96275" y2="90328"/>
                        <a14:foregroundMark x1="73791" y1="69085" x2="78889" y2="75907"/>
                        <a14:foregroundMark x1="65098" y1="67789" x2="71176" y2="74180"/>
                        <a14:foregroundMark x1="6275" y1="60190" x2="7255" y2="76339"/>
                        <a14:foregroundMark x1="92418" y1="34715" x2="95621" y2="40242"/>
                        <a14:foregroundMark x1="94967" y1="91192" x2="89216" y2="97496"/>
                        <a14:foregroundMark x1="49673" y1="15976" x2="53856" y2="578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6952" y="988060"/>
            <a:ext cx="2452366" cy="18561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30" name="TextBox 11"/>
          <p:cNvSpPr txBox="1"/>
          <p:nvPr/>
        </p:nvSpPr>
        <p:spPr>
          <a:xfrm>
            <a:off x="4319588" y="1526620"/>
            <a:ext cx="4554141" cy="482203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>
              <a:lnSpc>
                <a:spcPct val="150000"/>
              </a:lnSpc>
            </a:pPr>
            <a:r>
              <a:rPr lang="en-US" altLang="x-none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9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箱饮料一共有多少瓶？</a:t>
            </a:r>
            <a:endParaRPr lang="en-US" altLang="x-none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7431" name="Rectangle 51"/>
          <p:cNvSpPr/>
          <p:nvPr/>
        </p:nvSpPr>
        <p:spPr>
          <a:xfrm>
            <a:off x="4965700" y="2336165"/>
            <a:ext cx="437769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x-none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24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×</a:t>
            </a:r>
            <a:r>
              <a:rPr lang="en-US" altLang="x-none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9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＝</a:t>
            </a:r>
            <a:r>
              <a:rPr lang="zh-CN" altLang="en-US" sz="3200" b="1" u="sng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</a:t>
            </a:r>
            <a:r>
              <a:rPr lang="zh-CN" altLang="en-US" sz="3200" b="1" dirty="0">
                <a:solidFill>
                  <a:srgbClr val="FFFF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</a:t>
            </a:r>
            <a:endParaRPr lang="en-US" altLang="x-none" sz="3200" b="1" dirty="0">
              <a:solidFill>
                <a:srgbClr val="FFFFFF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21" name="椭圆形标注 20"/>
          <p:cNvSpPr/>
          <p:nvPr/>
        </p:nvSpPr>
        <p:spPr>
          <a:xfrm>
            <a:off x="1273810" y="1649412"/>
            <a:ext cx="1643380" cy="533400"/>
          </a:xfrm>
          <a:prstGeom prst="wedgeEllipseCallout">
            <a:avLst>
              <a:gd name="adj1" fmla="val -24768"/>
              <a:gd name="adj2" fmla="val 59404"/>
            </a:avLst>
          </a:prstGeom>
          <a:solidFill>
            <a:schemeClr val="bg1"/>
          </a:solidFill>
          <a:ln w="12700" cmpd="sng">
            <a:solidFill>
              <a:srgbClr val="3D6C56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en-US" altLang="zh-CN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24</a:t>
            </a:r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瓶</a:t>
            </a:r>
            <a:endParaRPr lang="zh-CN" altLang="en-US" sz="32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22300" y="3049905"/>
            <a:ext cx="3813175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同桌讨论：用竖式应该怎么算？</a:t>
            </a:r>
            <a:endParaRPr lang="zh-CN" altLang="en-US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3367405" y="2844165"/>
            <a:ext cx="3041650" cy="1576070"/>
            <a:chOff x="5303" y="4479"/>
            <a:chExt cx="4790" cy="2482"/>
          </a:xfrm>
        </p:grpSpPr>
        <p:grpSp>
          <p:nvGrpSpPr>
            <p:cNvPr id="47172" name="组合 1"/>
            <p:cNvGrpSpPr/>
            <p:nvPr/>
          </p:nvGrpSpPr>
          <p:grpSpPr>
            <a:xfrm>
              <a:off x="5303" y="4479"/>
              <a:ext cx="4791" cy="2483"/>
              <a:chOff x="5380" y="5535"/>
              <a:chExt cx="4829" cy="2500"/>
            </a:xfrm>
          </p:grpSpPr>
          <p:sp>
            <p:nvSpPr>
              <p:cNvPr id="47173" name="文本框 30"/>
              <p:cNvSpPr txBox="1"/>
              <p:nvPr/>
            </p:nvSpPr>
            <p:spPr>
              <a:xfrm>
                <a:off x="6105" y="7110"/>
                <a:ext cx="3733" cy="92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lstStyle/>
              <a:p>
                <a:pPr algn="r"/>
                <a:r>
                  <a:rPr lang="en-US" altLang="zh-CN" sz="3200" b="1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  6</a:t>
                </a:r>
                <a:endParaRPr lang="en-US" altLang="zh-CN" sz="32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grpSp>
            <p:nvGrpSpPr>
              <p:cNvPr id="47174" name="组合 32"/>
              <p:cNvGrpSpPr/>
              <p:nvPr/>
            </p:nvGrpSpPr>
            <p:grpSpPr>
              <a:xfrm>
                <a:off x="5380" y="5535"/>
                <a:ext cx="4829" cy="1623"/>
                <a:chOff x="9126" y="4821"/>
                <a:chExt cx="3993" cy="1624"/>
              </a:xfrm>
            </p:grpSpPr>
            <p:sp>
              <p:nvSpPr>
                <p:cNvPr id="47175" name="文本框 20"/>
                <p:cNvSpPr txBox="1"/>
                <p:nvPr/>
              </p:nvSpPr>
              <p:spPr>
                <a:xfrm>
                  <a:off x="10757" y="4821"/>
                  <a:ext cx="2042" cy="92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wrap="square" anchor="t">
                  <a:spAutoFit/>
                </a:bodyPr>
                <a:lstStyle/>
                <a:p>
                  <a:pPr algn="r"/>
                  <a:r>
                    <a:rPr lang="en-US" altLang="zh-CN" sz="3200" b="1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 2 4</a:t>
                  </a:r>
                  <a:endParaRPr lang="en-US" altLang="zh-CN" sz="3200" b="1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47176" name="文本框 19"/>
                <p:cNvSpPr txBox="1"/>
                <p:nvPr/>
              </p:nvSpPr>
              <p:spPr>
                <a:xfrm>
                  <a:off x="9126" y="5519"/>
                  <a:ext cx="3686" cy="92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wrap="square" anchor="t">
                  <a:spAutoFit/>
                </a:bodyPr>
                <a:lstStyle/>
                <a:p>
                  <a:pPr algn="r"/>
                  <a:r>
                    <a:rPr lang="en-US" altLang="zh-CN" sz="3200" b="1">
                      <a:latin typeface="楷体" panose="02010609060101010101" pitchFamily="49" charset="-122"/>
                      <a:ea typeface="楷体" panose="02010609060101010101" pitchFamily="49" charset="-122"/>
                      <a:cs typeface="楷体" panose="02010609060101010101" pitchFamily="49" charset="-122"/>
                    </a:rPr>
                    <a:t> </a:t>
                  </a:r>
                  <a:r>
                    <a:rPr lang="en-US" altLang="x-none" sz="3200" b="1" dirty="0">
                      <a:solidFill>
                        <a:srgbClr val="00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楷体" panose="02010609060101010101" pitchFamily="49" charset="-122"/>
                      <a:sym typeface="+mn-ea"/>
                    </a:rPr>
                    <a:t>× </a:t>
                  </a:r>
                  <a:r>
                    <a:rPr lang="en-US" altLang="zh-CN" sz="3200" b="1">
                      <a:latin typeface="楷体" panose="02010609060101010101" pitchFamily="49" charset="-122"/>
                      <a:ea typeface="楷体" panose="02010609060101010101" pitchFamily="49" charset="-122"/>
                      <a:cs typeface="楷体" panose="02010609060101010101" pitchFamily="49" charset="-122"/>
                    </a:rPr>
                    <a:t>   9</a:t>
                  </a:r>
                  <a:endParaRPr lang="en-US" altLang="zh-CN" sz="3200" b="1"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endParaRPr>
                </a:p>
              </p:txBody>
            </p:sp>
            <p:cxnSp>
              <p:nvCxnSpPr>
                <p:cNvPr id="30" name="直接连接符 29"/>
                <p:cNvCxnSpPr/>
                <p:nvPr/>
              </p:nvCxnSpPr>
              <p:spPr>
                <a:xfrm flipH="1">
                  <a:off x="10819" y="6374"/>
                  <a:ext cx="2300" cy="23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5" name="矩形 4"/>
            <p:cNvSpPr/>
            <p:nvPr/>
          </p:nvSpPr>
          <p:spPr>
            <a:xfrm>
              <a:off x="8606" y="6210"/>
              <a:ext cx="480" cy="48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7905" y="6223"/>
              <a:ext cx="480" cy="48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8827" y="5505"/>
              <a:ext cx="471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3</a:t>
              </a:r>
              <a:endParaRPr lang="en-US" altLang="zh-CN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0" name="椭圆 9"/>
          <p:cNvSpPr/>
          <p:nvPr/>
        </p:nvSpPr>
        <p:spPr>
          <a:xfrm>
            <a:off x="5617210" y="3507740"/>
            <a:ext cx="304800" cy="304800"/>
          </a:xfrm>
          <a:prstGeom prst="ellipse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04165" y="4338955"/>
            <a:ext cx="869315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 noProof="0" dirty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举手回答：这个“</a:t>
            </a:r>
            <a:r>
              <a:rPr lang="en-US" altLang="zh-CN" sz="2800" b="1" noProof="0" dirty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3”</a:t>
            </a:r>
            <a:r>
              <a:rPr lang="zh-CN" altLang="en-US" sz="2800" b="1" noProof="0" dirty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表示什么意思？为什么写在这儿？</a:t>
            </a:r>
            <a:endParaRPr lang="zh-CN" altLang="en-US" sz="2800" b="1" noProof="0" dirty="0">
              <a:ln>
                <a:noFill/>
              </a:ln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0" grpId="0" bldLvl="0" animBg="1"/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4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6326" y="988060"/>
            <a:ext cx="2453618" cy="18561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30" name="TextBox 11"/>
          <p:cNvSpPr txBox="1"/>
          <p:nvPr/>
        </p:nvSpPr>
        <p:spPr>
          <a:xfrm>
            <a:off x="4319588" y="1526620"/>
            <a:ext cx="4554141" cy="482203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>
              <a:lnSpc>
                <a:spcPct val="150000"/>
              </a:lnSpc>
            </a:pPr>
            <a:r>
              <a:rPr lang="en-US" altLang="x-none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9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箱饮料一共有多少瓶？</a:t>
            </a:r>
            <a:endParaRPr lang="en-US" altLang="x-none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7431" name="Rectangle 51"/>
          <p:cNvSpPr/>
          <p:nvPr/>
        </p:nvSpPr>
        <p:spPr>
          <a:xfrm>
            <a:off x="4965700" y="2336165"/>
            <a:ext cx="437769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x-none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24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×</a:t>
            </a:r>
            <a:r>
              <a:rPr lang="en-US" altLang="x-none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9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＝</a:t>
            </a:r>
            <a:r>
              <a:rPr lang="zh-CN" altLang="en-US" sz="3200" b="1" u="sng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</a:t>
            </a:r>
            <a:r>
              <a:rPr lang="zh-CN" altLang="en-US" sz="3200" b="1" dirty="0">
                <a:solidFill>
                  <a:srgbClr val="FFFF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</a:t>
            </a:r>
            <a:endParaRPr lang="en-US" altLang="x-none" sz="3200" b="1" dirty="0">
              <a:solidFill>
                <a:srgbClr val="FFFFFF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21" name="椭圆形标注 20"/>
          <p:cNvSpPr/>
          <p:nvPr/>
        </p:nvSpPr>
        <p:spPr>
          <a:xfrm>
            <a:off x="1205230" y="1718826"/>
            <a:ext cx="1643380" cy="533400"/>
          </a:xfrm>
          <a:prstGeom prst="wedgeEllipseCallout">
            <a:avLst>
              <a:gd name="adj1" fmla="val -28014"/>
              <a:gd name="adj2" fmla="val 62261"/>
            </a:avLst>
          </a:prstGeom>
          <a:solidFill>
            <a:schemeClr val="bg1"/>
          </a:solidFill>
          <a:ln w="12700" cmpd="sng">
            <a:solidFill>
              <a:srgbClr val="3D6C56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en-US" altLang="zh-CN" sz="32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24</a:t>
            </a:r>
            <a:r>
              <a:rPr lang="zh-CN" altLang="en-US" sz="32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瓶</a:t>
            </a:r>
            <a:endParaRPr lang="zh-CN" altLang="en-US" sz="32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3367405" y="2844165"/>
            <a:ext cx="3041650" cy="1576070"/>
            <a:chOff x="5303" y="4479"/>
            <a:chExt cx="4790" cy="2482"/>
          </a:xfrm>
        </p:grpSpPr>
        <p:grpSp>
          <p:nvGrpSpPr>
            <p:cNvPr id="4" name="组合 1"/>
            <p:cNvGrpSpPr/>
            <p:nvPr/>
          </p:nvGrpSpPr>
          <p:grpSpPr>
            <a:xfrm>
              <a:off x="5303" y="4479"/>
              <a:ext cx="4791" cy="2483"/>
              <a:chOff x="5380" y="5535"/>
              <a:chExt cx="4829" cy="2500"/>
            </a:xfrm>
          </p:grpSpPr>
          <p:sp>
            <p:nvSpPr>
              <p:cNvPr id="6" name="文本框 30"/>
              <p:cNvSpPr txBox="1"/>
              <p:nvPr/>
            </p:nvSpPr>
            <p:spPr>
              <a:xfrm>
                <a:off x="6105" y="7110"/>
                <a:ext cx="3733" cy="92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lstStyle/>
              <a:p>
                <a:pPr algn="r"/>
                <a:r>
                  <a:rPr lang="en-US" altLang="zh-CN" sz="3200" b="1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  6</a:t>
                </a:r>
                <a:endParaRPr lang="en-US" altLang="zh-CN" sz="32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grpSp>
            <p:nvGrpSpPr>
              <p:cNvPr id="12" name="组合 32"/>
              <p:cNvGrpSpPr/>
              <p:nvPr/>
            </p:nvGrpSpPr>
            <p:grpSpPr>
              <a:xfrm>
                <a:off x="5380" y="5535"/>
                <a:ext cx="4829" cy="1623"/>
                <a:chOff x="9126" y="4821"/>
                <a:chExt cx="3993" cy="1624"/>
              </a:xfrm>
            </p:grpSpPr>
            <p:sp>
              <p:nvSpPr>
                <p:cNvPr id="13" name="文本框 20"/>
                <p:cNvSpPr txBox="1"/>
                <p:nvPr/>
              </p:nvSpPr>
              <p:spPr>
                <a:xfrm>
                  <a:off x="10757" y="4821"/>
                  <a:ext cx="2042" cy="92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wrap="square" anchor="t">
                  <a:spAutoFit/>
                </a:bodyPr>
                <a:lstStyle/>
                <a:p>
                  <a:pPr algn="r"/>
                  <a:r>
                    <a:rPr lang="en-US" altLang="zh-CN" sz="3200" b="1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 2 4</a:t>
                  </a:r>
                  <a:endParaRPr lang="en-US" altLang="zh-CN" sz="3200" b="1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14" name="文本框 19"/>
                <p:cNvSpPr txBox="1"/>
                <p:nvPr/>
              </p:nvSpPr>
              <p:spPr>
                <a:xfrm>
                  <a:off x="9126" y="5519"/>
                  <a:ext cx="3686" cy="92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wrap="square" anchor="t">
                  <a:spAutoFit/>
                </a:bodyPr>
                <a:lstStyle/>
                <a:p>
                  <a:pPr algn="r"/>
                  <a:r>
                    <a:rPr lang="en-US" altLang="zh-CN" sz="3200" b="1">
                      <a:latin typeface="楷体" panose="02010609060101010101" pitchFamily="49" charset="-122"/>
                      <a:ea typeface="楷体" panose="02010609060101010101" pitchFamily="49" charset="-122"/>
                      <a:cs typeface="楷体" panose="02010609060101010101" pitchFamily="49" charset="-122"/>
                    </a:rPr>
                    <a:t> </a:t>
                  </a:r>
                  <a:r>
                    <a:rPr lang="en-US" altLang="x-none" sz="3200" b="1" dirty="0">
                      <a:solidFill>
                        <a:srgbClr val="00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楷体" panose="02010609060101010101" pitchFamily="49" charset="-122"/>
                      <a:sym typeface="+mn-ea"/>
                    </a:rPr>
                    <a:t>× </a:t>
                  </a:r>
                  <a:r>
                    <a:rPr lang="en-US" altLang="zh-CN" sz="3200" b="1">
                      <a:latin typeface="楷体" panose="02010609060101010101" pitchFamily="49" charset="-122"/>
                      <a:ea typeface="楷体" panose="02010609060101010101" pitchFamily="49" charset="-122"/>
                      <a:cs typeface="楷体" panose="02010609060101010101" pitchFamily="49" charset="-122"/>
                    </a:rPr>
                    <a:t>   9</a:t>
                  </a:r>
                  <a:endParaRPr lang="en-US" altLang="zh-CN" sz="3200" b="1"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endParaRPr>
                </a:p>
              </p:txBody>
            </p:sp>
            <p:cxnSp>
              <p:nvCxnSpPr>
                <p:cNvPr id="15" name="直接连接符 14"/>
                <p:cNvCxnSpPr/>
                <p:nvPr/>
              </p:nvCxnSpPr>
              <p:spPr>
                <a:xfrm flipH="1">
                  <a:off x="10819" y="6374"/>
                  <a:ext cx="2300" cy="23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17" name="矩形 16"/>
            <p:cNvSpPr/>
            <p:nvPr/>
          </p:nvSpPr>
          <p:spPr>
            <a:xfrm>
              <a:off x="8606" y="6210"/>
              <a:ext cx="480" cy="48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7905" y="6223"/>
              <a:ext cx="480" cy="48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8827" y="5505"/>
              <a:ext cx="471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3</a:t>
              </a:r>
              <a:endParaRPr lang="en-US" altLang="zh-CN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0" name="文本框 19"/>
          <p:cNvSpPr txBox="1"/>
          <p:nvPr/>
        </p:nvSpPr>
        <p:spPr>
          <a:xfrm>
            <a:off x="439420" y="4327525"/>
            <a:ext cx="843407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200" b="1" noProof="0" dirty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举手回答：二九十八，这怎么写“</a:t>
            </a:r>
            <a:r>
              <a:rPr lang="en-US" altLang="zh-CN" sz="3200" b="1" noProof="0" dirty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1”</a:t>
            </a:r>
            <a:r>
              <a:rPr lang="zh-CN" altLang="en-US" sz="3200" b="1" noProof="0" dirty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呀？</a:t>
            </a: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5432425" y="3837305"/>
            <a:ext cx="39179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en-US" altLang="zh-CN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椭圆 22"/>
          <p:cNvSpPr/>
          <p:nvPr/>
        </p:nvSpPr>
        <p:spPr>
          <a:xfrm>
            <a:off x="5475605" y="3954145"/>
            <a:ext cx="304800" cy="304800"/>
          </a:xfrm>
          <a:prstGeom prst="ellipse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4987290" y="3823970"/>
            <a:ext cx="39179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en-US" altLang="zh-CN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2" grpId="0"/>
      <p:bldP spid="23" grpId="0" bldLvl="0" animBg="1"/>
      <p:bldP spid="2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2942206" y="704452"/>
            <a:ext cx="340056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24×9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Rectangle 51"/>
          <p:cNvSpPr>
            <a:spLocks noChangeArrowheads="1"/>
          </p:cNvSpPr>
          <p:nvPr/>
        </p:nvSpPr>
        <p:spPr bwMode="auto">
          <a:xfrm>
            <a:off x="1475656" y="705550"/>
            <a:ext cx="3136150" cy="6047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 type="none" w="lg" len="lg"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笔算：</a:t>
            </a:r>
            <a:endParaRPr lang="en-US" altLang="zh-CN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21046" y="1427238"/>
            <a:ext cx="1487799" cy="1827534"/>
          </a:xfrm>
          <a:prstGeom prst="rect">
            <a:avLst/>
          </a:prstGeom>
        </p:spPr>
      </p:pic>
      <p:sp>
        <p:nvSpPr>
          <p:cNvPr id="44" name="文本框 43"/>
          <p:cNvSpPr txBox="1"/>
          <p:nvPr/>
        </p:nvSpPr>
        <p:spPr>
          <a:xfrm>
            <a:off x="4096525" y="712694"/>
            <a:ext cx="340056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216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5" name="圆角矩形 44"/>
          <p:cNvSpPr/>
          <p:nvPr/>
        </p:nvSpPr>
        <p:spPr>
          <a:xfrm>
            <a:off x="1953222" y="1490035"/>
            <a:ext cx="2128604" cy="2275286"/>
          </a:xfrm>
          <a:prstGeom prst="roundRect">
            <a:avLst/>
          </a:prstGeom>
          <a:solidFill>
            <a:srgbClr val="FFCC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6" name="Rectangle 51"/>
          <p:cNvSpPr>
            <a:spLocks noChangeArrowheads="1"/>
          </p:cNvSpPr>
          <p:nvPr/>
        </p:nvSpPr>
        <p:spPr bwMode="auto">
          <a:xfrm>
            <a:off x="2705227" y="2939869"/>
            <a:ext cx="598214" cy="683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 type="none" w="lg" len="lg"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 </a:t>
            </a:r>
            <a:endParaRPr lang="en-US" altLang="zh-CN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7" name="Rectangle 51"/>
          <p:cNvSpPr>
            <a:spLocks noChangeArrowheads="1"/>
          </p:cNvSpPr>
          <p:nvPr/>
        </p:nvSpPr>
        <p:spPr bwMode="auto">
          <a:xfrm>
            <a:off x="3107878" y="2939869"/>
            <a:ext cx="576263" cy="683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 type="none" w="lg" len="lg"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endParaRPr lang="en-US" altLang="zh-CN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8" name="Rectangle 51"/>
          <p:cNvSpPr>
            <a:spLocks noChangeArrowheads="1"/>
          </p:cNvSpPr>
          <p:nvPr/>
        </p:nvSpPr>
        <p:spPr bwMode="auto">
          <a:xfrm>
            <a:off x="1472534" y="1867334"/>
            <a:ext cx="2906713" cy="683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 type="none" w="lg" len="lg"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2 4</a:t>
            </a:r>
            <a:endParaRPr lang="en-US" altLang="zh-CN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49" name="直接连接符 48"/>
          <p:cNvCxnSpPr/>
          <p:nvPr/>
        </p:nvCxnSpPr>
        <p:spPr bwMode="auto">
          <a:xfrm>
            <a:off x="2241820" y="2971111"/>
            <a:ext cx="1530012" cy="7273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Rectangle 51"/>
          <p:cNvSpPr>
            <a:spLocks noChangeArrowheads="1"/>
          </p:cNvSpPr>
          <p:nvPr/>
        </p:nvSpPr>
        <p:spPr bwMode="auto">
          <a:xfrm>
            <a:off x="2716462" y="2326068"/>
            <a:ext cx="2232025" cy="683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 type="none" w="lg" len="lg"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9</a:t>
            </a:r>
            <a:endParaRPr lang="en-US" altLang="zh-CN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1498395" y="2348877"/>
            <a:ext cx="194175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2" name="圆角矩形 51"/>
          <p:cNvSpPr/>
          <p:nvPr/>
        </p:nvSpPr>
        <p:spPr>
          <a:xfrm>
            <a:off x="3107878" y="1742597"/>
            <a:ext cx="447758" cy="1221082"/>
          </a:xfrm>
          <a:prstGeom prst="roundRect">
            <a:avLst/>
          </a:prstGeom>
          <a:noFill/>
          <a:ln w="28575">
            <a:solidFill>
              <a:srgbClr val="7030A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3" name="椭圆 52"/>
          <p:cNvSpPr/>
          <p:nvPr/>
        </p:nvSpPr>
        <p:spPr>
          <a:xfrm rot="19531220">
            <a:off x="2836223" y="1706139"/>
            <a:ext cx="523095" cy="1352969"/>
          </a:xfrm>
          <a:prstGeom prst="ellipse">
            <a:avLst/>
          </a:prstGeom>
          <a:noFill/>
          <a:ln w="28575">
            <a:solidFill>
              <a:srgbClr val="7030A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4" name="Rectangle 51"/>
          <p:cNvSpPr>
            <a:spLocks noChangeArrowheads="1"/>
          </p:cNvSpPr>
          <p:nvPr/>
        </p:nvSpPr>
        <p:spPr bwMode="auto">
          <a:xfrm>
            <a:off x="2940081" y="2392049"/>
            <a:ext cx="598214" cy="6047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 type="none" w="lg" len="lg"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400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en-US" altLang="zh-CN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5" name="圆角矩形标注 54"/>
          <p:cNvSpPr/>
          <p:nvPr/>
        </p:nvSpPr>
        <p:spPr>
          <a:xfrm>
            <a:off x="2811944" y="3862225"/>
            <a:ext cx="1632135" cy="495782"/>
          </a:xfrm>
          <a:prstGeom prst="wedgeRoundRectCallout">
            <a:avLst>
              <a:gd name="adj1" fmla="val -19340"/>
              <a:gd name="adj2" fmla="val -81016"/>
              <a:gd name="adj3" fmla="val 16667"/>
            </a:avLst>
          </a:prstGeom>
          <a:solidFill>
            <a:schemeClr val="bg1"/>
          </a:solidFill>
          <a:ln>
            <a:solidFill>
              <a:srgbClr val="3D6C5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4×9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36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6" name="圆角矩形标注 55"/>
          <p:cNvSpPr/>
          <p:nvPr/>
        </p:nvSpPr>
        <p:spPr>
          <a:xfrm>
            <a:off x="747623" y="3952784"/>
            <a:ext cx="2019679" cy="525818"/>
          </a:xfrm>
          <a:prstGeom prst="wedgeRoundRectCallout">
            <a:avLst>
              <a:gd name="adj1" fmla="val 25218"/>
              <a:gd name="adj2" fmla="val -65713"/>
              <a:gd name="adj3" fmla="val 16667"/>
            </a:avLst>
          </a:prstGeom>
          <a:solidFill>
            <a:schemeClr val="bg1"/>
          </a:solidFill>
          <a:ln>
            <a:solidFill>
              <a:srgbClr val="3D6C5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2×9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lang="en-US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21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7" name="Rectangle 51"/>
          <p:cNvSpPr>
            <a:spLocks noChangeArrowheads="1"/>
          </p:cNvSpPr>
          <p:nvPr/>
        </p:nvSpPr>
        <p:spPr bwMode="auto">
          <a:xfrm>
            <a:off x="2297490" y="2927897"/>
            <a:ext cx="598214" cy="683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 type="none" w="lg" len="lg"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 </a:t>
            </a:r>
            <a:endParaRPr lang="en-US" altLang="zh-CN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8" name="圆角矩形 57"/>
          <p:cNvSpPr/>
          <p:nvPr/>
        </p:nvSpPr>
        <p:spPr>
          <a:xfrm>
            <a:off x="4627806" y="1424174"/>
            <a:ext cx="3384376" cy="544104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3598462" y="1474871"/>
            <a:ext cx="518619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        相同数位对齐，从个数乘起，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0" name="圆角矩形 59"/>
          <p:cNvSpPr/>
          <p:nvPr/>
        </p:nvSpPr>
        <p:spPr>
          <a:xfrm>
            <a:off x="4601784" y="2100928"/>
            <a:ext cx="3444318" cy="710046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1" name="矩形 60"/>
          <p:cNvSpPr/>
          <p:nvPr/>
        </p:nvSpPr>
        <p:spPr>
          <a:xfrm>
            <a:off x="4636212" y="2120160"/>
            <a:ext cx="347758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用一位数依次乘多位数的每一位。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2" name="圆角矩形 61"/>
          <p:cNvSpPr/>
          <p:nvPr/>
        </p:nvSpPr>
        <p:spPr>
          <a:xfrm>
            <a:off x="4620368" y="2959816"/>
            <a:ext cx="3493431" cy="722156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3" name="矩形 62"/>
          <p:cNvSpPr/>
          <p:nvPr/>
        </p:nvSpPr>
        <p:spPr>
          <a:xfrm>
            <a:off x="4636212" y="3009332"/>
            <a:ext cx="329521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哪一位上乘得的积满几十就向前一位进几，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4" name="圆角矩形 63"/>
          <p:cNvSpPr/>
          <p:nvPr/>
        </p:nvSpPr>
        <p:spPr>
          <a:xfrm>
            <a:off x="4627805" y="3844397"/>
            <a:ext cx="3485994" cy="743577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5" name="矩形 64"/>
          <p:cNvSpPr/>
          <p:nvPr/>
        </p:nvSpPr>
        <p:spPr>
          <a:xfrm>
            <a:off x="4620368" y="3862225"/>
            <a:ext cx="326870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与哪一位相乘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积就写在那一位的下面。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0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50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500"/>
                            </p:stCondLst>
                            <p:childTnLst>
                              <p:par>
                                <p:cTn id="4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6000"/>
                            </p:stCondLst>
                            <p:childTnLst>
                              <p:par>
                                <p:cTn id="4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3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"/>
                            </p:stCondLst>
                            <p:childTnLst>
                              <p:par>
                                <p:cTn id="5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00"/>
                            </p:stCondLst>
                            <p:childTnLst>
                              <p:par>
                                <p:cTn id="6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1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00"/>
                            </p:stCondLst>
                            <p:childTnLst>
                              <p:par>
                                <p:cTn id="7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500"/>
                            </p:stCondLst>
                            <p:childTnLst>
                              <p:par>
                                <p:cTn id="10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1000"/>
                            </p:stCondLst>
                            <p:childTnLst>
                              <p:par>
                                <p:cTn id="10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8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8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9" grpId="0"/>
      <p:bldP spid="44" grpId="0"/>
      <p:bldP spid="45" grpId="0" bldLvl="0" animBg="1"/>
      <p:bldP spid="46" grpId="0"/>
      <p:bldP spid="47" grpId="0"/>
      <p:bldP spid="48" grpId="0"/>
      <p:bldP spid="50" grpId="0"/>
      <p:bldP spid="51" grpId="0"/>
      <p:bldP spid="52" grpId="0" bldLvl="0" animBg="1"/>
      <p:bldP spid="52" grpId="1" bldLvl="0" animBg="1"/>
      <p:bldP spid="53" grpId="0" bldLvl="0" animBg="1"/>
      <p:bldP spid="54" grpId="0"/>
      <p:bldP spid="55" grpId="0" bldLvl="0" animBg="1"/>
      <p:bldP spid="56" grpId="0" bldLvl="0" animBg="1"/>
      <p:bldP spid="57" grpId="0"/>
      <p:bldP spid="58" grpId="0" bldLvl="0" animBg="1"/>
      <p:bldP spid="59" grpId="0"/>
      <p:bldP spid="60" grpId="0" bldLvl="0" animBg="1"/>
      <p:bldP spid="61" grpId="0"/>
      <p:bldP spid="62" grpId="0" bldLvl="0" animBg="1"/>
      <p:bldP spid="63" grpId="0"/>
      <p:bldP spid="64" grpId="0" bldLvl="0" animBg="1"/>
      <p:bldP spid="6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585842" y="650666"/>
            <a:ext cx="1647468" cy="1647468"/>
          </a:xfrm>
          <a:prstGeom prst="rect">
            <a:avLst/>
          </a:prstGeom>
        </p:spPr>
      </p:pic>
      <p:sp>
        <p:nvSpPr>
          <p:cNvPr id="71" name="矩形 70"/>
          <p:cNvSpPr/>
          <p:nvPr/>
        </p:nvSpPr>
        <p:spPr>
          <a:xfrm>
            <a:off x="596727" y="815768"/>
            <a:ext cx="2656496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dirty="0">
                <a:ln w="0"/>
                <a:latin typeface="楷体" panose="02010609060101010101" pitchFamily="49" charset="-122"/>
                <a:ea typeface="楷体" panose="02010609060101010101" pitchFamily="49" charset="-122"/>
              </a:rPr>
              <a:t>列竖式计算。</a:t>
            </a:r>
            <a:endParaRPr lang="zh-CN" altLang="en-US" sz="3200" b="1" cap="none" spc="0" dirty="0">
              <a:ln w="0"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Text Box 8"/>
          <p:cNvSpPr txBox="1">
            <a:spLocks noChangeArrowheads="1"/>
          </p:cNvSpPr>
          <p:nvPr/>
        </p:nvSpPr>
        <p:spPr bwMode="auto">
          <a:xfrm>
            <a:off x="1713303" y="2695943"/>
            <a:ext cx="1223962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  <a:defRPr/>
            </a:pPr>
            <a:r>
              <a:rPr lang="en-US" altLang="zh-CN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4 8</a:t>
            </a:r>
            <a:endParaRPr lang="en-US" altLang="zh-CN" sz="32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Text Box 9"/>
          <p:cNvSpPr txBox="1">
            <a:spLocks noChangeArrowheads="1"/>
          </p:cNvSpPr>
          <p:nvPr/>
        </p:nvSpPr>
        <p:spPr bwMode="auto">
          <a:xfrm>
            <a:off x="2133818" y="3181718"/>
            <a:ext cx="5048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  <a:defRPr/>
            </a:pPr>
            <a:r>
              <a:rPr lang="en-US" altLang="zh-CN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endParaRPr lang="en-US" altLang="zh-CN" sz="32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Text Box 10"/>
          <p:cNvSpPr txBox="1">
            <a:spLocks noChangeArrowheads="1"/>
          </p:cNvSpPr>
          <p:nvPr/>
        </p:nvSpPr>
        <p:spPr bwMode="auto">
          <a:xfrm>
            <a:off x="1275860" y="3176955"/>
            <a:ext cx="5048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  <a:defRPr/>
            </a:pPr>
            <a:r>
              <a:rPr lang="en-US" altLang="zh-CN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endParaRPr lang="en-US" altLang="zh-CN" sz="32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Line 11"/>
          <p:cNvSpPr>
            <a:spLocks noChangeShapeType="1"/>
          </p:cNvSpPr>
          <p:nvPr/>
        </p:nvSpPr>
        <p:spPr bwMode="auto">
          <a:xfrm flipV="1">
            <a:off x="1284332" y="3705593"/>
            <a:ext cx="1281286" cy="1258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ctr"/>
          <a:lstStyle/>
          <a:p>
            <a:pPr>
              <a:defRPr/>
            </a:pP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Text Box 12"/>
          <p:cNvSpPr txBox="1">
            <a:spLocks noChangeArrowheads="1"/>
          </p:cNvSpPr>
          <p:nvPr/>
        </p:nvSpPr>
        <p:spPr bwMode="auto">
          <a:xfrm>
            <a:off x="2102776" y="3661263"/>
            <a:ext cx="5048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endParaRPr lang="en-US" altLang="zh-CN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Text Box 13"/>
          <p:cNvSpPr txBox="1">
            <a:spLocks noChangeArrowheads="1"/>
          </p:cNvSpPr>
          <p:nvPr/>
        </p:nvSpPr>
        <p:spPr bwMode="auto">
          <a:xfrm>
            <a:off x="1284332" y="3665735"/>
            <a:ext cx="120293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3 3</a:t>
            </a:r>
            <a:endParaRPr lang="en-US" altLang="zh-CN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Text Box 15"/>
          <p:cNvSpPr txBox="1">
            <a:spLocks noChangeArrowheads="1"/>
          </p:cNvSpPr>
          <p:nvPr/>
        </p:nvSpPr>
        <p:spPr bwMode="auto">
          <a:xfrm>
            <a:off x="920968" y="1995855"/>
            <a:ext cx="1874838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48×7</a:t>
            </a:r>
            <a:r>
              <a:rPr lang="zh-CN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endParaRPr lang="en-US" altLang="zh-CN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Text Box 16"/>
          <p:cNvSpPr txBox="1">
            <a:spLocks noChangeArrowheads="1"/>
          </p:cNvSpPr>
          <p:nvPr/>
        </p:nvSpPr>
        <p:spPr bwMode="auto">
          <a:xfrm>
            <a:off x="2352892" y="1997443"/>
            <a:ext cx="102181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en-US" altLang="zh-CN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336</a:t>
            </a:r>
            <a:endParaRPr lang="en-US" altLang="zh-CN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Text Box 17"/>
          <p:cNvSpPr txBox="1">
            <a:spLocks noChangeArrowheads="1"/>
          </p:cNvSpPr>
          <p:nvPr/>
        </p:nvSpPr>
        <p:spPr bwMode="auto">
          <a:xfrm>
            <a:off x="3386356" y="1991093"/>
            <a:ext cx="1801812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92×8</a:t>
            </a:r>
            <a:r>
              <a:rPr lang="zh-CN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endParaRPr lang="en-US" altLang="zh-CN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Text Box 18"/>
          <p:cNvSpPr txBox="1">
            <a:spLocks noChangeArrowheads="1"/>
          </p:cNvSpPr>
          <p:nvPr/>
        </p:nvSpPr>
        <p:spPr bwMode="auto">
          <a:xfrm>
            <a:off x="4827806" y="1987918"/>
            <a:ext cx="95091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en-US" altLang="zh-CN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726</a:t>
            </a:r>
            <a:endParaRPr lang="en-US" altLang="zh-CN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Text Box 24"/>
          <p:cNvSpPr txBox="1">
            <a:spLocks noChangeArrowheads="1"/>
          </p:cNvSpPr>
          <p:nvPr/>
        </p:nvSpPr>
        <p:spPr bwMode="auto">
          <a:xfrm>
            <a:off x="4130893" y="2740393"/>
            <a:ext cx="151218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  <a:defRPr/>
            </a:pPr>
            <a:r>
              <a:rPr lang="en-US" altLang="zh-CN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9 2</a:t>
            </a:r>
            <a:endParaRPr lang="en-US" altLang="zh-CN" sz="32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Text Box 25"/>
          <p:cNvSpPr txBox="1">
            <a:spLocks noChangeArrowheads="1"/>
          </p:cNvSpPr>
          <p:nvPr/>
        </p:nvSpPr>
        <p:spPr bwMode="auto">
          <a:xfrm>
            <a:off x="4516656" y="3176955"/>
            <a:ext cx="5048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  <a:defRPr/>
            </a:pPr>
            <a:r>
              <a:rPr lang="en-US" altLang="zh-CN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endParaRPr lang="en-US" altLang="zh-CN" sz="32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Text Box 26"/>
          <p:cNvSpPr txBox="1">
            <a:spLocks noChangeArrowheads="1"/>
          </p:cNvSpPr>
          <p:nvPr/>
        </p:nvSpPr>
        <p:spPr bwMode="auto">
          <a:xfrm>
            <a:off x="3725781" y="3181837"/>
            <a:ext cx="5048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  <a:defRPr/>
            </a:pPr>
            <a:r>
              <a:rPr lang="en-US" altLang="zh-CN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endParaRPr lang="en-US" altLang="zh-CN" sz="32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Line 27"/>
          <p:cNvSpPr>
            <a:spLocks noChangeShapeType="1"/>
          </p:cNvSpPr>
          <p:nvPr/>
        </p:nvSpPr>
        <p:spPr bwMode="auto">
          <a:xfrm flipV="1">
            <a:off x="3722731" y="3672255"/>
            <a:ext cx="1362249" cy="14168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ctr"/>
          <a:lstStyle/>
          <a:p>
            <a:pPr>
              <a:defRPr/>
            </a:pP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" name="Text Box 28"/>
          <p:cNvSpPr txBox="1">
            <a:spLocks noChangeArrowheads="1"/>
          </p:cNvSpPr>
          <p:nvPr/>
        </p:nvSpPr>
        <p:spPr bwMode="auto">
          <a:xfrm>
            <a:off x="4535706" y="3580180"/>
            <a:ext cx="5048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endParaRPr lang="en-US" altLang="zh-CN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Text Box 29"/>
          <p:cNvSpPr txBox="1">
            <a:spLocks noChangeArrowheads="1"/>
          </p:cNvSpPr>
          <p:nvPr/>
        </p:nvSpPr>
        <p:spPr bwMode="auto">
          <a:xfrm>
            <a:off x="3736649" y="3585310"/>
            <a:ext cx="87034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7 3</a:t>
            </a:r>
            <a:endParaRPr lang="en-US" altLang="zh-CN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4" name="Text Box 19"/>
          <p:cNvSpPr txBox="1">
            <a:spLocks noChangeArrowheads="1"/>
          </p:cNvSpPr>
          <p:nvPr/>
        </p:nvSpPr>
        <p:spPr bwMode="auto">
          <a:xfrm>
            <a:off x="5887958" y="1992920"/>
            <a:ext cx="1966913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137×6</a:t>
            </a:r>
            <a:r>
              <a:rPr lang="zh-CN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endParaRPr lang="en-US" altLang="zh-CN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5" name="Text Box 20"/>
          <p:cNvSpPr txBox="1">
            <a:spLocks noChangeArrowheads="1"/>
          </p:cNvSpPr>
          <p:nvPr/>
        </p:nvSpPr>
        <p:spPr bwMode="auto">
          <a:xfrm>
            <a:off x="7545308" y="1992920"/>
            <a:ext cx="134717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en-US" altLang="zh-CN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822</a:t>
            </a:r>
            <a:endParaRPr lang="en-US" altLang="zh-CN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6" name="Text Box 32"/>
          <p:cNvSpPr txBox="1">
            <a:spLocks noChangeArrowheads="1"/>
          </p:cNvSpPr>
          <p:nvPr/>
        </p:nvSpPr>
        <p:spPr bwMode="auto">
          <a:xfrm>
            <a:off x="6411833" y="2672370"/>
            <a:ext cx="1853009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  <a:defRPr/>
            </a:pPr>
            <a:r>
              <a:rPr lang="en-US" altLang="zh-CN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1 3 7</a:t>
            </a:r>
            <a:endParaRPr lang="en-US" altLang="zh-CN" sz="32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7" name="Text Box 33"/>
          <p:cNvSpPr txBox="1">
            <a:spLocks noChangeArrowheads="1"/>
          </p:cNvSpPr>
          <p:nvPr/>
        </p:nvSpPr>
        <p:spPr bwMode="auto">
          <a:xfrm>
            <a:off x="7246322" y="3176955"/>
            <a:ext cx="5048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  <a:defRPr/>
            </a:pPr>
            <a:r>
              <a:rPr lang="en-US" altLang="zh-CN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endParaRPr lang="en-US" altLang="zh-CN" sz="32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8" name="Text Box 34"/>
          <p:cNvSpPr txBox="1">
            <a:spLocks noChangeArrowheads="1"/>
          </p:cNvSpPr>
          <p:nvPr/>
        </p:nvSpPr>
        <p:spPr bwMode="auto">
          <a:xfrm>
            <a:off x="5949871" y="3167670"/>
            <a:ext cx="5048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  <a:defRPr/>
            </a:pPr>
            <a:r>
              <a:rPr lang="en-US" altLang="zh-CN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endParaRPr lang="en-US" altLang="zh-CN" sz="32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9" name="Line 35"/>
          <p:cNvSpPr>
            <a:spLocks noChangeShapeType="1"/>
          </p:cNvSpPr>
          <p:nvPr/>
        </p:nvSpPr>
        <p:spPr bwMode="auto">
          <a:xfrm>
            <a:off x="6045121" y="3693132"/>
            <a:ext cx="1793875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ctr"/>
          <a:lstStyle/>
          <a:p>
            <a:pPr>
              <a:defRPr/>
            </a:pP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0" name="Text Box 36"/>
          <p:cNvSpPr txBox="1">
            <a:spLocks noChangeArrowheads="1"/>
          </p:cNvSpPr>
          <p:nvPr/>
        </p:nvSpPr>
        <p:spPr bwMode="auto">
          <a:xfrm>
            <a:off x="7254981" y="3635982"/>
            <a:ext cx="50482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en-US" altLang="zh-CN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1" name="Text Box 37"/>
          <p:cNvSpPr txBox="1">
            <a:spLocks noChangeArrowheads="1"/>
          </p:cNvSpPr>
          <p:nvPr/>
        </p:nvSpPr>
        <p:spPr bwMode="auto">
          <a:xfrm>
            <a:off x="6845295" y="3635982"/>
            <a:ext cx="5048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en-US" altLang="zh-CN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2" name="Text Box 39"/>
          <p:cNvSpPr txBox="1">
            <a:spLocks noChangeArrowheads="1"/>
          </p:cNvSpPr>
          <p:nvPr/>
        </p:nvSpPr>
        <p:spPr bwMode="auto">
          <a:xfrm>
            <a:off x="6442087" y="3619470"/>
            <a:ext cx="89531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endParaRPr lang="en-US" altLang="zh-CN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3" name="Text Box 48"/>
          <p:cNvSpPr txBox="1">
            <a:spLocks noChangeArrowheads="1"/>
          </p:cNvSpPr>
          <p:nvPr/>
        </p:nvSpPr>
        <p:spPr bwMode="auto">
          <a:xfrm>
            <a:off x="1900945" y="3433280"/>
            <a:ext cx="57079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  <a:defRPr/>
            </a:pPr>
            <a:r>
              <a:rPr lang="en-US" altLang="zh-CN" sz="1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endParaRPr lang="en-US" altLang="zh-CN" sz="1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4" name="Text Box 48"/>
          <p:cNvSpPr txBox="1">
            <a:spLocks noChangeArrowheads="1"/>
          </p:cNvSpPr>
          <p:nvPr/>
        </p:nvSpPr>
        <p:spPr bwMode="auto">
          <a:xfrm>
            <a:off x="4270907" y="3370038"/>
            <a:ext cx="57079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  <a:defRPr/>
            </a:pPr>
            <a:r>
              <a:rPr lang="en-US" altLang="zh-CN" sz="1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en-US" altLang="zh-CN" sz="1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5" name="Text Box 48"/>
          <p:cNvSpPr txBox="1">
            <a:spLocks noChangeArrowheads="1"/>
          </p:cNvSpPr>
          <p:nvPr/>
        </p:nvSpPr>
        <p:spPr bwMode="auto">
          <a:xfrm>
            <a:off x="6990872" y="3407848"/>
            <a:ext cx="57079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  <a:defRPr/>
            </a:pPr>
            <a:r>
              <a:rPr lang="en-US" altLang="zh-CN" sz="1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lang="en-US" altLang="zh-CN" sz="1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6" name="Text Box 48"/>
          <p:cNvSpPr txBox="1">
            <a:spLocks noChangeArrowheads="1"/>
          </p:cNvSpPr>
          <p:nvPr/>
        </p:nvSpPr>
        <p:spPr bwMode="auto">
          <a:xfrm>
            <a:off x="6625094" y="3370038"/>
            <a:ext cx="57079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  <a:defRPr/>
            </a:pPr>
            <a:r>
              <a:rPr lang="en-US" altLang="zh-CN" sz="1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en-US" altLang="zh-CN" sz="1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"/>
                            </p:stCondLst>
                            <p:childTnLst>
                              <p:par>
                                <p:cTn id="4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000"/>
                            </p:stCondLst>
                            <p:childTnLst>
                              <p:par>
                                <p:cTn id="5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500"/>
                            </p:stCondLst>
                            <p:childTnLst>
                              <p:par>
                                <p:cTn id="5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00"/>
                            </p:stCondLst>
                            <p:childTnLst>
                              <p:par>
                                <p:cTn id="6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500"/>
                            </p:stCondLst>
                            <p:childTnLst>
                              <p:par>
                                <p:cTn id="8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000"/>
                            </p:stCondLst>
                            <p:childTnLst>
                              <p:par>
                                <p:cTn id="8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500"/>
                            </p:stCondLst>
                            <p:childTnLst>
                              <p:par>
                                <p:cTn id="9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500"/>
                            </p:stCondLst>
                            <p:childTnLst>
                              <p:par>
                                <p:cTn id="10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4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9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3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8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/>
      <p:bldP spid="22" grpId="0"/>
      <p:bldP spid="23" grpId="0" bldLvl="0" animBg="1"/>
      <p:bldP spid="24" grpId="0"/>
      <p:bldP spid="25" grpId="0"/>
      <p:bldP spid="27" grpId="0"/>
      <p:bldP spid="29" grpId="0"/>
      <p:bldP spid="30" grpId="0"/>
      <p:bldP spid="31" grpId="0"/>
      <p:bldP spid="32" grpId="0"/>
      <p:bldP spid="33" grpId="0" bldLvl="0" animBg="1"/>
      <p:bldP spid="34" grpId="0"/>
      <p:bldP spid="35" grpId="0"/>
      <p:bldP spid="55" grpId="0"/>
      <p:bldP spid="56" grpId="0"/>
      <p:bldP spid="57" grpId="0"/>
      <p:bldP spid="58" grpId="0"/>
      <p:bldP spid="59" grpId="0" bldLvl="0" animBg="1"/>
      <p:bldP spid="60" grpId="0"/>
      <p:bldP spid="61" grpId="0"/>
      <p:bldP spid="62" grpId="0"/>
      <p:bldP spid="63" grpId="0"/>
      <p:bldP spid="64" grpId="0"/>
      <p:bldP spid="65" grpId="0"/>
      <p:bldP spid="66" grpId="0"/>
    </p:bldLst>
  </p:timing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2_Office 主题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1124</Words>
  <Application>WPS 演示</Application>
  <PresentationFormat>全屏显示(16:9)</PresentationFormat>
  <Paragraphs>318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17</vt:i4>
      </vt:variant>
    </vt:vector>
  </HeadingPairs>
  <TitlesOfParts>
    <vt:vector size="36" baseType="lpstr">
      <vt:lpstr>Arial</vt:lpstr>
      <vt:lpstr>宋体</vt:lpstr>
      <vt:lpstr>Wingdings</vt:lpstr>
      <vt:lpstr>黑体</vt:lpstr>
      <vt:lpstr>Calibri</vt:lpstr>
      <vt:lpstr>等线</vt:lpstr>
      <vt:lpstr>楷体</vt:lpstr>
      <vt:lpstr>汉仪雅酷黑简</vt:lpstr>
      <vt:lpstr>楷体_GB2312</vt:lpstr>
      <vt:lpstr>新宋体</vt:lpstr>
      <vt:lpstr>Calibri</vt:lpstr>
      <vt:lpstr>Arial Unicode MS</vt:lpstr>
      <vt:lpstr>Times New Roman</vt:lpstr>
      <vt:lpstr>等线 Light</vt:lpstr>
      <vt:lpstr>微软雅黑</vt:lpstr>
      <vt:lpstr>Cambria</vt:lpstr>
      <vt:lpstr>Arial</vt:lpstr>
      <vt:lpstr>2_Office 主题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Lenovo</dc:creator>
  <cp:lastModifiedBy>上帝掷骰子吗</cp:lastModifiedBy>
  <cp:revision>57</cp:revision>
  <dcterms:created xsi:type="dcterms:W3CDTF">2019-09-02T08:53:00Z</dcterms:created>
  <dcterms:modified xsi:type="dcterms:W3CDTF">2023-09-28T13:38:29Z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2052-12.1.0.15374</vt:lpwstr>
  </property>
  <property fmtid="{D5CDD505-2E9C-101B-9397-08002B2CF9AE}" pid="3" name="ICV">
    <vt:lpwstr>FCD2A5F81077459FB59225591AB3048C_12</vt:lpwstr>
  </property>
</Properties>
</file>