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5" r:id="rId3"/>
  </p:sldMasterIdLst>
  <p:notesMasterIdLst>
    <p:notesMasterId r:id="rId42"/>
  </p:notesMasterIdLst>
  <p:handoutMasterIdLst>
    <p:handoutMasterId r:id="rId43"/>
  </p:handoutMasterIdLst>
  <p:sldIdLst>
    <p:sldId id="307" r:id="rId4"/>
    <p:sldId id="312" r:id="rId5"/>
    <p:sldId id="615" r:id="rId6"/>
    <p:sldId id="616" r:id="rId7"/>
    <p:sldId id="617" r:id="rId8"/>
    <p:sldId id="618" r:id="rId9"/>
    <p:sldId id="619" r:id="rId10"/>
    <p:sldId id="620" r:id="rId11"/>
    <p:sldId id="621" r:id="rId12"/>
    <p:sldId id="622" r:id="rId13"/>
    <p:sldId id="623" r:id="rId14"/>
    <p:sldId id="625" r:id="rId15"/>
    <p:sldId id="626" r:id="rId16"/>
    <p:sldId id="627" r:id="rId17"/>
    <p:sldId id="628" r:id="rId18"/>
    <p:sldId id="629" r:id="rId19"/>
    <p:sldId id="630" r:id="rId20"/>
    <p:sldId id="624" r:id="rId21"/>
    <p:sldId id="631" r:id="rId22"/>
    <p:sldId id="632" r:id="rId23"/>
    <p:sldId id="633" r:id="rId24"/>
    <p:sldId id="634" r:id="rId25"/>
    <p:sldId id="636" r:id="rId26"/>
    <p:sldId id="637" r:id="rId27"/>
    <p:sldId id="638" r:id="rId28"/>
    <p:sldId id="639" r:id="rId29"/>
    <p:sldId id="640" r:id="rId30"/>
    <p:sldId id="635" r:id="rId31"/>
    <p:sldId id="641" r:id="rId32"/>
    <p:sldId id="643" r:id="rId33"/>
    <p:sldId id="644" r:id="rId34"/>
    <p:sldId id="645" r:id="rId35"/>
    <p:sldId id="646" r:id="rId36"/>
    <p:sldId id="647" r:id="rId37"/>
    <p:sldId id="648" r:id="rId38"/>
    <p:sldId id="649" r:id="rId39"/>
    <p:sldId id="650" r:id="rId40"/>
    <p:sldId id="651" r:id="rId41"/>
  </p:sldIdLst>
  <p:sldSz cx="9144000" cy="5143500"/>
  <p:notesSz cx="6858000" cy="9144000"/>
  <p:embeddedFontLst>
    <p:embeddedFont>
      <p:font typeface="黑体" panose="02010609060101010101" pitchFamily="49" charset="-122"/>
      <p:regular r:id="rId47"/>
    </p:embeddedFont>
    <p:embeddedFont>
      <p:font typeface="楷体" panose="02010609060101010101" pitchFamily="49" charset="-122"/>
      <p:regular r:id="rId48"/>
    </p:embeddedFont>
    <p:embeddedFont>
      <p:font typeface="Calibri" panose="020F0502020204030204" charset="0"/>
      <p:regular r:id="rId49"/>
      <p:bold r:id="rId50"/>
      <p:italic r:id="rId51"/>
      <p:boldItalic r:id="rId52"/>
    </p:embeddedFont>
    <p:embeddedFont>
      <p:font typeface="微软雅黑" panose="020B0503020204020204" charset="-122"/>
      <p:regular r:id="rId53"/>
    </p:embeddedFont>
  </p:embeddedFontLst>
  <p:custDataLst>
    <p:tags r:id="rId54"/>
  </p:custDataLst>
  <p:defaultTextStyle>
    <a:defPPr>
      <a:defRPr lang="zh-CN"/>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2FDB2607-1784-4EEB-B798-7EB5836EED8A}">
        <p14:showMediaCtrls xmlns:p14="http://schemas.microsoft.com/office/powerpoint/2010/main" val="1"/>
      </p:ext>
    </p:extLst>
  </p:showPr>
  <p:clrMru>
    <a:srgbClr val="0033CC"/>
    <a:srgbClr val="DE5F74"/>
    <a:srgbClr val="FF0066"/>
    <a:srgbClr val="FF00FF"/>
    <a:srgbClr val="0000FF"/>
    <a:srgbClr val="FFFF99"/>
    <a:srgbClr val="FFFFFF"/>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6134"/>
    <p:restoredTop sz="96256"/>
  </p:normalViewPr>
  <p:slideViewPr>
    <p:cSldViewPr snapToGrid="0" showGuides="1">
      <p:cViewPr varScale="1">
        <p:scale>
          <a:sx n="140" d="100"/>
          <a:sy n="140" d="100"/>
        </p:scale>
        <p:origin x="666" y="120"/>
      </p:cViewPr>
      <p:guideLst>
        <p:guide orient="horz" pos="1620"/>
        <p:guide pos="2880"/>
      </p:guideLst>
    </p:cSldViewPr>
  </p:slideViewPr>
  <p:notesTextViewPr>
    <p:cViewPr>
      <p:scale>
        <a:sx n="1" d="1"/>
        <a:sy n="1" d="1"/>
      </p:scale>
      <p:origin x="0" y="0"/>
    </p:cViewPr>
  </p:notesTextViewPr>
  <p:sorterViewPr showFormatting="0">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4" Type="http://schemas.openxmlformats.org/officeDocument/2006/relationships/tags" Target="tags/tag1.xml"/><Relationship Id="rId53" Type="http://schemas.openxmlformats.org/officeDocument/2006/relationships/font" Target="fonts/font7.fntdata"/><Relationship Id="rId52" Type="http://schemas.openxmlformats.org/officeDocument/2006/relationships/font" Target="fonts/font6.fntdata"/><Relationship Id="rId51" Type="http://schemas.openxmlformats.org/officeDocument/2006/relationships/font" Target="fonts/font5.fntdata"/><Relationship Id="rId50" Type="http://schemas.openxmlformats.org/officeDocument/2006/relationships/font" Target="fonts/font4.fntdata"/><Relationship Id="rId5" Type="http://schemas.openxmlformats.org/officeDocument/2006/relationships/slide" Target="slides/slide2.xml"/><Relationship Id="rId49" Type="http://schemas.openxmlformats.org/officeDocument/2006/relationships/font" Target="fonts/font3.fntdata"/><Relationship Id="rId48" Type="http://schemas.openxmlformats.org/officeDocument/2006/relationships/font" Target="fonts/font2.fntdata"/><Relationship Id="rId47" Type="http://schemas.openxmlformats.org/officeDocument/2006/relationships/font" Target="fonts/font1.fntdata"/><Relationship Id="rId46" Type="http://schemas.openxmlformats.org/officeDocument/2006/relationships/tableStyles" Target="tableStyles.xml"/><Relationship Id="rId45" Type="http://schemas.openxmlformats.org/officeDocument/2006/relationships/viewProps" Target="viewProps.xml"/><Relationship Id="rId44" Type="http://schemas.openxmlformats.org/officeDocument/2006/relationships/presProps" Target="presProps.xml"/><Relationship Id="rId43" Type="http://schemas.openxmlformats.org/officeDocument/2006/relationships/handoutMaster" Target="handoutMasters/handoutMaster1.xml"/><Relationship Id="rId42" Type="http://schemas.openxmlformats.org/officeDocument/2006/relationships/notesMaster" Target="notesMasters/notesMaster1.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3DCCDC2D-563F-44AF-B25B-6B98F2F3742B}"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0321371B-A206-46B3-B8AE-D22561F1CAD4}"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anose="020B0604020202020204" pitchFamily="34" charset="0"/>
              </a:defRPr>
            </a:lvl1pPr>
          </a:lstStyle>
          <a:p>
            <a:pPr marL="0" marR="0" lvl="0" indent="0" algn="r" defTabSz="914400" rtl="0" eaLnBrk="0" fontAlgn="base" latinLnBrk="0" hangingPunct="0">
              <a:lnSpc>
                <a:spcPct val="100000"/>
              </a:lnSpc>
              <a:spcBef>
                <a:spcPct val="0"/>
              </a:spcBef>
              <a:spcAft>
                <a:spcPct val="0"/>
              </a:spcAft>
              <a:buClrTx/>
              <a:buSzTx/>
              <a:buFontTx/>
              <a:buNone/>
              <a:defRPr/>
            </a:pPr>
            <a:fld id="{3612CC6B-A1B1-4C3D-BED3-97ACFB567920}"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anose="020B0604020202020204" pitchFamily="34" charset="0"/>
              </a:defRPr>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28A2A8BD-61BA-4F38-AD7C-A9666A268DEE}" type="slidenum">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1_空白">
    <p:bg>
      <p:bgPr>
        <a:solidFill>
          <a:schemeClr val="bg1"/>
        </a:solidFill>
        <a:effectLst/>
      </p:bgPr>
    </p:bg>
    <p:spTree>
      <p:nvGrpSpPr>
        <p:cNvPr id="1" name=""/>
        <p:cNvGrpSpPr/>
        <p:nvPr/>
      </p:nvGrpSpPr>
      <p:grpSpPr>
        <a:xfrm>
          <a:off x="0" y="0"/>
          <a:ext cx="0" cy="0"/>
          <a:chOff x="0" y="0"/>
          <a:chExt cx="0" cy="0"/>
        </a:xfrm>
      </p:grpSpPr>
      <p:pic>
        <p:nvPicPr>
          <p:cNvPr id="2051"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9144000" cy="51435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4_空白">
    <p:bg>
      <p:bgPr>
        <a:solidFill>
          <a:schemeClr val="bg1"/>
        </a:solidFill>
        <a:effectLst/>
      </p:bgPr>
    </p:bg>
    <p:spTree>
      <p:nvGrpSpPr>
        <p:cNvPr id="1" name=""/>
        <p:cNvGrpSpPr/>
        <p:nvPr/>
      </p:nvGrpSpPr>
      <p:grpSpPr>
        <a:xfrm>
          <a:off x="0" y="0"/>
          <a:ext cx="0" cy="0"/>
          <a:chOff x="0" y="0"/>
          <a:chExt cx="0" cy="0"/>
        </a:xfrm>
      </p:grpSpPr>
      <p:pic>
        <p:nvPicPr>
          <p:cNvPr id="3075" name="图片 2"/>
          <p:cNvPicPr>
            <a:picLocks noChangeAspect="1"/>
          </p:cNvPicPr>
          <p:nvPr userDrawn="1"/>
        </p:nvPicPr>
        <p:blipFill>
          <a:blip r:embed="rId2"/>
          <a:stretch>
            <a:fillRect/>
          </a:stretch>
        </p:blipFill>
        <p:spPr>
          <a:xfrm>
            <a:off x="0" y="0"/>
            <a:ext cx="9144000" cy="5143500"/>
          </a:xfrm>
          <a:prstGeom prst="rect">
            <a:avLst/>
          </a:prstGeom>
          <a:noFill/>
          <a:ln w="9525">
            <a:noFill/>
          </a:ln>
        </p:spPr>
      </p:pic>
      <p:pic>
        <p:nvPicPr>
          <p:cNvPr id="3076" name="图片 4"/>
          <p:cNvPicPr>
            <a:picLocks noChangeAspect="1"/>
          </p:cNvPicPr>
          <p:nvPr userDrawn="1"/>
        </p:nvPicPr>
        <p:blipFill>
          <a:blip r:embed="rId3"/>
          <a:stretch>
            <a:fillRect/>
          </a:stretch>
        </p:blipFill>
        <p:spPr>
          <a:xfrm>
            <a:off x="-219075" y="-111125"/>
            <a:ext cx="2851150" cy="101441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2_空白">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62" y="-14287"/>
            <a:ext cx="9148763" cy="5157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4556125" y="793750"/>
            <a:ext cx="2124075" cy="769938"/>
          </a:xfrm>
          <a:prstGeom prst="rect">
            <a:avLst/>
          </a:prstGeom>
          <a:pattFill prst="lgGrid">
            <a:fgClr>
              <a:srgbClr val="FFFF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5" name="直接连接符 4"/>
          <p:cNvCxnSpPr/>
          <p:nvPr/>
        </p:nvCxnSpPr>
        <p:spPr>
          <a:xfrm flipV="1">
            <a:off x="2514600" y="-14287"/>
            <a:ext cx="6350" cy="161607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392863" y="-1587"/>
            <a:ext cx="7938"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2693988" y="2505075"/>
            <a:ext cx="6350" cy="161448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rot="5400000">
            <a:off x="896938" y="3475038"/>
            <a:ext cx="766763" cy="2570163"/>
          </a:xfrm>
          <a:prstGeom prst="rect">
            <a:avLst/>
          </a:prstGeom>
          <a:pattFill prst="dashUpDiag">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9" name="矩形 8"/>
          <p:cNvSpPr/>
          <p:nvPr/>
        </p:nvSpPr>
        <p:spPr>
          <a:xfrm>
            <a:off x="4565650" y="2573338"/>
            <a:ext cx="4562475" cy="2543175"/>
          </a:xfrm>
          <a:prstGeom prst="rect">
            <a:avLst/>
          </a:prstGeom>
          <a:pattFill prst="dash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0" name="矩形 9"/>
          <p:cNvSpPr/>
          <p:nvPr/>
        </p:nvSpPr>
        <p:spPr>
          <a:xfrm>
            <a:off x="1588" y="1762125"/>
            <a:ext cx="601663" cy="2543175"/>
          </a:xfrm>
          <a:prstGeom prst="rect">
            <a:avLst/>
          </a:prstGeom>
          <a:solidFill>
            <a:srgbClr val="EDC2C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1" name="矩形 10"/>
          <p:cNvSpPr/>
          <p:nvPr/>
        </p:nvSpPr>
        <p:spPr>
          <a:xfrm>
            <a:off x="2147888" y="3175"/>
            <a:ext cx="5421313" cy="762000"/>
          </a:xfrm>
          <a:prstGeom prst="rect">
            <a:avLst/>
          </a:prstGeom>
          <a:pattFill prst="solidDmnd">
            <a:fgClr>
              <a:srgbClr val="EDC2C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2" name="任意多边形 11"/>
          <p:cNvSpPr/>
          <p:nvPr/>
        </p:nvSpPr>
        <p:spPr>
          <a:xfrm rot="20404778">
            <a:off x="-141287" y="3175000"/>
            <a:ext cx="642938" cy="693738"/>
          </a:xfrm>
          <a:custGeom>
            <a:avLst/>
            <a:gdLst>
              <a:gd name="connsiteX0" fmla="*/ 643545 w 643545"/>
              <a:gd name="connsiteY0" fmla="*/ 0 h 693668"/>
              <a:gd name="connsiteX1" fmla="*/ 643545 w 643545"/>
              <a:gd name="connsiteY1" fmla="*/ 693668 h 693668"/>
              <a:gd name="connsiteX2" fmla="*/ 0 w 643545"/>
              <a:gd name="connsiteY2" fmla="*/ 693668 h 693668"/>
              <a:gd name="connsiteX3" fmla="*/ 251383 w 643545"/>
              <a:gd name="connsiteY3" fmla="*/ 0 h 693668"/>
            </a:gdLst>
            <a:ahLst/>
            <a:cxnLst>
              <a:cxn ang="0">
                <a:pos x="connsiteX0" y="connsiteY0"/>
              </a:cxn>
              <a:cxn ang="0">
                <a:pos x="connsiteX1" y="connsiteY1"/>
              </a:cxn>
              <a:cxn ang="0">
                <a:pos x="connsiteX2" y="connsiteY2"/>
              </a:cxn>
              <a:cxn ang="0">
                <a:pos x="connsiteX3" y="connsiteY3"/>
              </a:cxn>
            </a:cxnLst>
            <a:rect l="l" t="t" r="r" b="b"/>
            <a:pathLst>
              <a:path w="643545" h="693668">
                <a:moveTo>
                  <a:pt x="643545" y="0"/>
                </a:moveTo>
                <a:lnTo>
                  <a:pt x="643545" y="693668"/>
                </a:lnTo>
                <a:lnTo>
                  <a:pt x="0" y="693668"/>
                </a:lnTo>
                <a:lnTo>
                  <a:pt x="251383" y="0"/>
                </a:lnTo>
                <a:close/>
              </a:path>
            </a:pathLst>
          </a:custGeom>
          <a:pattFill prst="horzBrick">
            <a:fgClr>
              <a:schemeClr val="bg2">
                <a:lumMod val="5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3" name="等腰三角形 12"/>
          <p:cNvSpPr/>
          <p:nvPr/>
        </p:nvSpPr>
        <p:spPr>
          <a:xfrm rot="20010022">
            <a:off x="20638" y="247650"/>
            <a:ext cx="793750" cy="677863"/>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4" name="等腰三角形 13"/>
          <p:cNvSpPr/>
          <p:nvPr/>
        </p:nvSpPr>
        <p:spPr>
          <a:xfrm rot="20010022">
            <a:off x="157163" y="14288"/>
            <a:ext cx="793750" cy="677863"/>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5" name="等腰三角形 14"/>
          <p:cNvSpPr/>
          <p:nvPr/>
        </p:nvSpPr>
        <p:spPr>
          <a:xfrm rot="1334940">
            <a:off x="7275513" y="1041400"/>
            <a:ext cx="1103313" cy="941388"/>
          </a:xfrm>
          <a:prstGeom prst="triangle">
            <a:avLst/>
          </a:prstGeom>
          <a:solidFill>
            <a:schemeClr val="accent6">
              <a:lumMod val="60000"/>
              <a:lumOff val="40000"/>
            </a:schemeClr>
          </a:solid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6" name="椭圆 15"/>
          <p:cNvSpPr/>
          <p:nvPr/>
        </p:nvSpPr>
        <p:spPr>
          <a:xfrm>
            <a:off x="1336675" y="1901825"/>
            <a:ext cx="1289050" cy="1277938"/>
          </a:xfrm>
          <a:prstGeom prst="ellips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7" name="不完整圆 17"/>
          <p:cNvSpPr/>
          <p:nvPr/>
        </p:nvSpPr>
        <p:spPr>
          <a:xfrm>
            <a:off x="4021138" y="3752850"/>
            <a:ext cx="1089025" cy="1079500"/>
          </a:xfrm>
          <a:prstGeom prst="pie">
            <a:avLst>
              <a:gd name="adj1" fmla="val 5413424"/>
              <a:gd name="adj2" fmla="val 1620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8" name="不完整圆 18"/>
          <p:cNvSpPr/>
          <p:nvPr/>
        </p:nvSpPr>
        <p:spPr>
          <a:xfrm rot="5400000">
            <a:off x="1462881" y="2029619"/>
            <a:ext cx="1077913" cy="1089025"/>
          </a:xfrm>
          <a:prstGeom prst="pie">
            <a:avLst>
              <a:gd name="adj1" fmla="val 5413424"/>
              <a:gd name="adj2" fmla="val 1620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9" name="任意多边形 18"/>
          <p:cNvSpPr/>
          <p:nvPr/>
        </p:nvSpPr>
        <p:spPr>
          <a:xfrm>
            <a:off x="-4762" y="1395413"/>
            <a:ext cx="688975" cy="1277938"/>
          </a:xfrm>
          <a:custGeom>
            <a:avLst/>
            <a:gdLst>
              <a:gd name="connsiteX0" fmla="*/ 44939 w 689536"/>
              <a:gd name="connsiteY0" fmla="*/ 0 h 1276878"/>
              <a:gd name="connsiteX1" fmla="*/ 689536 w 689536"/>
              <a:gd name="connsiteY1" fmla="*/ 638439 h 1276878"/>
              <a:gd name="connsiteX2" fmla="*/ 44939 w 689536"/>
              <a:gd name="connsiteY2" fmla="*/ 1276878 h 1276878"/>
              <a:gd name="connsiteX3" fmla="*/ 0 w 689536"/>
              <a:gd name="connsiteY3" fmla="*/ 1272391 h 1276878"/>
              <a:gd name="connsiteX4" fmla="*/ 0 w 689536"/>
              <a:gd name="connsiteY4" fmla="*/ 4487 h 12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9536" h="1276878">
                <a:moveTo>
                  <a:pt x="44939" y="0"/>
                </a:moveTo>
                <a:cubicBezTo>
                  <a:pt x="400940" y="0"/>
                  <a:pt x="689536" y="285839"/>
                  <a:pt x="689536" y="638439"/>
                </a:cubicBezTo>
                <a:cubicBezTo>
                  <a:pt x="689536" y="991039"/>
                  <a:pt x="400940" y="1276878"/>
                  <a:pt x="44939" y="1276878"/>
                </a:cubicBezTo>
                <a:lnTo>
                  <a:pt x="0" y="1272391"/>
                </a:lnTo>
                <a:lnTo>
                  <a:pt x="0" y="4487"/>
                </a:lnTo>
                <a:close/>
              </a:path>
            </a:pathLst>
          </a:custGeom>
          <a:pattFill prst="ltVert">
            <a:fgClr>
              <a:schemeClr val="tx1">
                <a:lumMod val="95000"/>
                <a:lumOff val="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0" name="矩形 19"/>
          <p:cNvSpPr/>
          <p:nvPr/>
        </p:nvSpPr>
        <p:spPr>
          <a:xfrm>
            <a:off x="2184400" y="1644650"/>
            <a:ext cx="4762500" cy="1854200"/>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4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21" name="等腰三角形 20"/>
          <p:cNvSpPr/>
          <p:nvPr/>
        </p:nvSpPr>
        <p:spPr>
          <a:xfrm rot="20010022">
            <a:off x="7551738" y="3506788"/>
            <a:ext cx="793750" cy="677863"/>
          </a:xfrm>
          <a:prstGeom prst="triangle">
            <a:avLst/>
          </a:prstGeom>
          <a:pattFill prst="pct40">
            <a:fgClr>
              <a:srgbClr val="FFFF0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2" name="等腰三角形 21"/>
          <p:cNvSpPr/>
          <p:nvPr/>
        </p:nvSpPr>
        <p:spPr>
          <a:xfrm rot="20010022">
            <a:off x="7910513" y="3844925"/>
            <a:ext cx="577850" cy="493713"/>
          </a:xfrm>
          <a:prstGeom prst="triangle">
            <a:avLst/>
          </a:prstGeom>
          <a:solidFill>
            <a:srgbClr val="EDC2C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3" name="椭圆 22"/>
          <p:cNvSpPr/>
          <p:nvPr/>
        </p:nvSpPr>
        <p:spPr>
          <a:xfrm>
            <a:off x="4216400" y="3894138"/>
            <a:ext cx="858838" cy="850900"/>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4" name="任意多边形: 形状 30"/>
          <p:cNvSpPr/>
          <p:nvPr/>
        </p:nvSpPr>
        <p:spPr>
          <a:xfrm rot="8650525">
            <a:off x="1387475" y="3625850"/>
            <a:ext cx="1454150" cy="584200"/>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25" name="连接符: 曲线 33"/>
          <p:cNvCxnSpPr/>
          <p:nvPr/>
        </p:nvCxnSpPr>
        <p:spPr>
          <a:xfrm rot="10800000">
            <a:off x="1692275" y="603250"/>
            <a:ext cx="573088"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连接符: 曲线 42"/>
          <p:cNvCxnSpPr/>
          <p:nvPr/>
        </p:nvCxnSpPr>
        <p:spPr>
          <a:xfrm rot="10800000">
            <a:off x="1566863" y="719138"/>
            <a:ext cx="573088" cy="525463"/>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连接符: 曲线 43"/>
          <p:cNvCxnSpPr/>
          <p:nvPr/>
        </p:nvCxnSpPr>
        <p:spPr>
          <a:xfrm rot="10800000">
            <a:off x="1433513" y="850900"/>
            <a:ext cx="571500" cy="527050"/>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等腰三角形 27"/>
          <p:cNvSpPr/>
          <p:nvPr/>
        </p:nvSpPr>
        <p:spPr>
          <a:xfrm rot="2315709">
            <a:off x="2997200" y="346075"/>
            <a:ext cx="881063" cy="752475"/>
          </a:xfrm>
          <a:prstGeom prst="triangle">
            <a:avLst/>
          </a:prstGeom>
          <a:pattFill prst="pct7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9" name="等腰三角形 28"/>
          <p:cNvSpPr/>
          <p:nvPr/>
        </p:nvSpPr>
        <p:spPr>
          <a:xfrm rot="2315709">
            <a:off x="3370263" y="403225"/>
            <a:ext cx="881063" cy="750888"/>
          </a:xfrm>
          <a:prstGeom prst="triangle">
            <a:avLst/>
          </a:prstGeom>
          <a:pattFill prst="wdUpDiag">
            <a:fgClr>
              <a:schemeClr val="accent5">
                <a:lumMod val="40000"/>
                <a:lumOff val="60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3_空白">
    <p:bg>
      <p:bgPr>
        <a:solidFill>
          <a:schemeClr val="bg1"/>
        </a:solidFill>
        <a:effectLst/>
      </p:bgPr>
    </p:bg>
    <p:spTree>
      <p:nvGrpSpPr>
        <p:cNvPr id="1" name=""/>
        <p:cNvGrpSpPr/>
        <p:nvPr/>
      </p:nvGrpSpPr>
      <p:grpSpPr>
        <a:xfrm>
          <a:off x="0" y="0"/>
          <a:ext cx="0" cy="0"/>
          <a:chOff x="0" y="0"/>
          <a:chExt cx="0" cy="0"/>
        </a:xfrm>
      </p:grpSpPr>
      <p:sp>
        <p:nvSpPr>
          <p:cNvPr id="3" name="矩形 2"/>
          <p:cNvSpPr/>
          <p:nvPr/>
        </p:nvSpPr>
        <p:spPr>
          <a:xfrm>
            <a:off x="-4762" y="-14287"/>
            <a:ext cx="9148763" cy="51577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4" name="矩形 3"/>
          <p:cNvSpPr/>
          <p:nvPr/>
        </p:nvSpPr>
        <p:spPr>
          <a:xfrm>
            <a:off x="268288" y="4114800"/>
            <a:ext cx="2135188" cy="782638"/>
          </a:xfrm>
          <a:prstGeom prst="rect">
            <a:avLst/>
          </a:prstGeom>
          <a:pattFill prst="lgGrid">
            <a:fgClr>
              <a:srgbClr val="FFFF00"/>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5" name="直接连接符 4"/>
          <p:cNvCxnSpPr/>
          <p:nvPr/>
        </p:nvCxnSpPr>
        <p:spPr>
          <a:xfrm flipV="1">
            <a:off x="2744788" y="-47625"/>
            <a:ext cx="6350" cy="16383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V="1">
            <a:off x="6311900" y="-15875"/>
            <a:ext cx="7938" cy="163830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9525" y="2560638"/>
            <a:ext cx="779463" cy="2582863"/>
          </a:xfrm>
          <a:prstGeom prst="rect">
            <a:avLst/>
          </a:prstGeom>
          <a:pattFill prst="dashUpDiag">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8" name="矩形 7"/>
          <p:cNvSpPr/>
          <p:nvPr/>
        </p:nvSpPr>
        <p:spPr>
          <a:xfrm>
            <a:off x="4540250" y="2586038"/>
            <a:ext cx="4587875" cy="2581275"/>
          </a:xfrm>
          <a:prstGeom prst="rect">
            <a:avLst/>
          </a:prstGeom>
          <a:pattFill prst="dashDnDiag">
            <a:fgClr>
              <a:schemeClr val="bg1">
                <a:lumMod val="6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9" name="矩形 8"/>
          <p:cNvSpPr/>
          <p:nvPr/>
        </p:nvSpPr>
        <p:spPr>
          <a:xfrm>
            <a:off x="2300288" y="1482725"/>
            <a:ext cx="4103688" cy="2528888"/>
          </a:xfrm>
          <a:prstGeom prst="rect">
            <a:avLst/>
          </a:prstGeom>
          <a:pattFill prst="pct30">
            <a:fgClr>
              <a:srgbClr val="EDC2C9"/>
            </a:fgClr>
            <a:bgClr>
              <a:schemeClr val="bg1"/>
            </a:bgClr>
          </a:pattFill>
          <a:ln w="1270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0" name="任意多边形 9"/>
          <p:cNvSpPr/>
          <p:nvPr/>
        </p:nvSpPr>
        <p:spPr>
          <a:xfrm>
            <a:off x="7935913" y="31750"/>
            <a:ext cx="1208088" cy="1443038"/>
          </a:xfrm>
          <a:custGeom>
            <a:avLst/>
            <a:gdLst>
              <a:gd name="connsiteX0" fmla="*/ 27012 w 1208468"/>
              <a:gd name="connsiteY0" fmla="*/ 0 h 1443389"/>
              <a:gd name="connsiteX1" fmla="*/ 1208468 w 1208468"/>
              <a:gd name="connsiteY1" fmla="*/ 0 h 1443389"/>
              <a:gd name="connsiteX2" fmla="*/ 1208468 w 1208468"/>
              <a:gd name="connsiteY2" fmla="*/ 1442571 h 1443389"/>
              <a:gd name="connsiteX3" fmla="*/ 1192260 w 1208468"/>
              <a:gd name="connsiteY3" fmla="*/ 1443389 h 1443389"/>
              <a:gd name="connsiteX4" fmla="*/ 0 w 1208468"/>
              <a:gd name="connsiteY4" fmla="*/ 251129 h 1443389"/>
              <a:gd name="connsiteX5" fmla="*/ 24223 w 1208468"/>
              <a:gd name="connsiteY5" fmla="*/ 10847 h 1443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468" h="1443389">
                <a:moveTo>
                  <a:pt x="27012" y="0"/>
                </a:moveTo>
                <a:lnTo>
                  <a:pt x="1208468" y="0"/>
                </a:lnTo>
                <a:lnTo>
                  <a:pt x="1208468" y="1442571"/>
                </a:lnTo>
                <a:lnTo>
                  <a:pt x="1192260" y="1443389"/>
                </a:lnTo>
                <a:cubicBezTo>
                  <a:pt x="533793" y="1443389"/>
                  <a:pt x="0" y="909596"/>
                  <a:pt x="0" y="251129"/>
                </a:cubicBezTo>
                <a:cubicBezTo>
                  <a:pt x="0" y="168821"/>
                  <a:pt x="8341" y="88460"/>
                  <a:pt x="24223" y="10847"/>
                </a:cubicBezTo>
                <a:close/>
              </a:path>
            </a:pathLst>
          </a:cu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1" name="矩形 10"/>
          <p:cNvSpPr/>
          <p:nvPr/>
        </p:nvSpPr>
        <p:spPr>
          <a:xfrm>
            <a:off x="3695700" y="6350"/>
            <a:ext cx="5448300" cy="773113"/>
          </a:xfrm>
          <a:prstGeom prst="rect">
            <a:avLst/>
          </a:prstGeom>
          <a:pattFill prst="solidDmnd">
            <a:fgClr>
              <a:srgbClr val="EDC2C9"/>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2" name="等腰三角形 11"/>
          <p:cNvSpPr/>
          <p:nvPr/>
        </p:nvSpPr>
        <p:spPr>
          <a:xfrm rot="20010022">
            <a:off x="862013" y="638175"/>
            <a:ext cx="798513" cy="687388"/>
          </a:xfrm>
          <a:prstGeom prst="triangl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3" name="等腰三角形 12"/>
          <p:cNvSpPr/>
          <p:nvPr/>
        </p:nvSpPr>
        <p:spPr>
          <a:xfrm rot="20010022">
            <a:off x="998538" y="400050"/>
            <a:ext cx="798513" cy="687388"/>
          </a:xfrm>
          <a:prstGeom prs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4" name="任意多边形 13"/>
          <p:cNvSpPr/>
          <p:nvPr/>
        </p:nvSpPr>
        <p:spPr>
          <a:xfrm>
            <a:off x="8261350" y="3602038"/>
            <a:ext cx="882650" cy="1295400"/>
          </a:xfrm>
          <a:custGeom>
            <a:avLst/>
            <a:gdLst>
              <a:gd name="connsiteX0" fmla="*/ 648043 w 882208"/>
              <a:gd name="connsiteY0" fmla="*/ 0 h 1296086"/>
              <a:gd name="connsiteX1" fmla="*/ 778646 w 882208"/>
              <a:gd name="connsiteY1" fmla="*/ 13166 h 1296086"/>
              <a:gd name="connsiteX2" fmla="*/ 882208 w 882208"/>
              <a:gd name="connsiteY2" fmla="*/ 45314 h 1296086"/>
              <a:gd name="connsiteX3" fmla="*/ 882208 w 882208"/>
              <a:gd name="connsiteY3" fmla="*/ 1250773 h 1296086"/>
              <a:gd name="connsiteX4" fmla="*/ 778646 w 882208"/>
              <a:gd name="connsiteY4" fmla="*/ 1282920 h 1296086"/>
              <a:gd name="connsiteX5" fmla="*/ 648043 w 882208"/>
              <a:gd name="connsiteY5" fmla="*/ 1296086 h 1296086"/>
              <a:gd name="connsiteX6" fmla="*/ 0 w 882208"/>
              <a:gd name="connsiteY6" fmla="*/ 648043 h 1296086"/>
              <a:gd name="connsiteX7" fmla="*/ 648043 w 882208"/>
              <a:gd name="connsiteY7" fmla="*/ 0 h 1296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82208" h="1296086">
                <a:moveTo>
                  <a:pt x="648043" y="0"/>
                </a:moveTo>
                <a:cubicBezTo>
                  <a:pt x="692781" y="0"/>
                  <a:pt x="736460" y="4534"/>
                  <a:pt x="778646" y="13166"/>
                </a:cubicBezTo>
                <a:lnTo>
                  <a:pt x="882208" y="45314"/>
                </a:lnTo>
                <a:lnTo>
                  <a:pt x="882208" y="1250773"/>
                </a:lnTo>
                <a:lnTo>
                  <a:pt x="778646" y="1282920"/>
                </a:lnTo>
                <a:cubicBezTo>
                  <a:pt x="736460" y="1291553"/>
                  <a:pt x="692781" y="1296086"/>
                  <a:pt x="648043" y="1296086"/>
                </a:cubicBezTo>
                <a:cubicBezTo>
                  <a:pt x="290139" y="1296086"/>
                  <a:pt x="0" y="1005947"/>
                  <a:pt x="0" y="648043"/>
                </a:cubicBezTo>
                <a:cubicBezTo>
                  <a:pt x="0" y="290139"/>
                  <a:pt x="290139" y="0"/>
                  <a:pt x="648043" y="0"/>
                </a:cubicBez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5" name="不完整圆 17"/>
          <p:cNvSpPr/>
          <p:nvPr/>
        </p:nvSpPr>
        <p:spPr>
          <a:xfrm>
            <a:off x="8362950" y="3697288"/>
            <a:ext cx="1093788" cy="1095375"/>
          </a:xfrm>
          <a:prstGeom prst="pie">
            <a:avLst>
              <a:gd name="adj1" fmla="val 5413424"/>
              <a:gd name="adj2" fmla="val 16200000"/>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6" name="任意多边形 15"/>
          <p:cNvSpPr/>
          <p:nvPr/>
        </p:nvSpPr>
        <p:spPr>
          <a:xfrm>
            <a:off x="0" y="1533525"/>
            <a:ext cx="622300" cy="1290638"/>
          </a:xfrm>
          <a:custGeom>
            <a:avLst/>
            <a:gdLst>
              <a:gd name="connsiteX0" fmla="*/ 0 w 622986"/>
              <a:gd name="connsiteY0" fmla="*/ 0 h 1291034"/>
              <a:gd name="connsiteX1" fmla="*/ 105546 w 622986"/>
              <a:gd name="connsiteY1" fmla="*/ 10640 h 1291034"/>
              <a:gd name="connsiteX2" fmla="*/ 622986 w 622986"/>
              <a:gd name="connsiteY2" fmla="*/ 645517 h 1291034"/>
              <a:gd name="connsiteX3" fmla="*/ 105546 w 622986"/>
              <a:gd name="connsiteY3" fmla="*/ 1280394 h 1291034"/>
              <a:gd name="connsiteX4" fmla="*/ 0 w 622986"/>
              <a:gd name="connsiteY4" fmla="*/ 1291034 h 1291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986" h="1291034">
                <a:moveTo>
                  <a:pt x="0" y="0"/>
                </a:moveTo>
                <a:lnTo>
                  <a:pt x="105546" y="10640"/>
                </a:lnTo>
                <a:cubicBezTo>
                  <a:pt x="400848" y="71068"/>
                  <a:pt x="622986" y="332351"/>
                  <a:pt x="622986" y="645517"/>
                </a:cubicBezTo>
                <a:cubicBezTo>
                  <a:pt x="622986" y="958683"/>
                  <a:pt x="400848" y="1219967"/>
                  <a:pt x="105546" y="1280394"/>
                </a:cubicBezTo>
                <a:lnTo>
                  <a:pt x="0" y="1291034"/>
                </a:lnTo>
                <a:close/>
              </a:path>
            </a:pathLst>
          </a:custGeom>
          <a:pattFill prst="ltVert">
            <a:fgClr>
              <a:schemeClr val="tx1">
                <a:lumMod val="95000"/>
                <a:lumOff val="5000"/>
              </a:schemeClr>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7" name="矩形 16"/>
          <p:cNvSpPr/>
          <p:nvPr/>
        </p:nvSpPr>
        <p:spPr>
          <a:xfrm>
            <a:off x="2590800" y="1193800"/>
            <a:ext cx="3944938" cy="2579688"/>
          </a:xfrm>
          <a:prstGeom prst="rect">
            <a:avLst/>
          </a:prstGeom>
          <a:solidFill>
            <a:schemeClr val="bg1"/>
          </a:solidFill>
          <a:ln w="1270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en-US" altLang="zh-CN" sz="4400" b="0" i="0" u="none" strike="noStrike" kern="1200" cap="none" spc="0" normalizeH="0" baseline="0" noProof="0" dirty="0">
              <a:ln>
                <a:noFill/>
              </a:ln>
              <a:solidFill>
                <a:schemeClr val="tx1"/>
              </a:solidFill>
              <a:effectLst/>
              <a:uLnTx/>
              <a:uFillTx/>
              <a:latin typeface="宋体" panose="02010600030101010101" pitchFamily="2" charset="-122"/>
              <a:ea typeface="+mn-ea"/>
              <a:cs typeface="+mn-cs"/>
            </a:endParaRPr>
          </a:p>
        </p:txBody>
      </p:sp>
      <p:sp>
        <p:nvSpPr>
          <p:cNvPr id="18" name="任意多边形: 形状 20"/>
          <p:cNvSpPr/>
          <p:nvPr/>
        </p:nvSpPr>
        <p:spPr>
          <a:xfrm rot="8650525">
            <a:off x="296863" y="4714875"/>
            <a:ext cx="1462088" cy="593725"/>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19" name="等腰三角形 18"/>
          <p:cNvSpPr/>
          <p:nvPr/>
        </p:nvSpPr>
        <p:spPr>
          <a:xfrm rot="20010022">
            <a:off x="7529513" y="2055813"/>
            <a:ext cx="798513" cy="688975"/>
          </a:xfrm>
          <a:prstGeom prst="triangle">
            <a:avLst/>
          </a:prstGeom>
          <a:pattFill prst="pct40">
            <a:fgClr>
              <a:srgbClr val="FFFF00"/>
            </a:fgClr>
            <a:bgClr>
              <a:schemeClr val="bg1"/>
            </a:bgClr>
          </a:patt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0" name="等腰三角形 19"/>
          <p:cNvSpPr/>
          <p:nvPr/>
        </p:nvSpPr>
        <p:spPr>
          <a:xfrm rot="20010022">
            <a:off x="7889875" y="2400300"/>
            <a:ext cx="582613" cy="501650"/>
          </a:xfrm>
          <a:prstGeom prst="triangle">
            <a:avLst/>
          </a:prstGeom>
          <a:solidFill>
            <a:srgbClr val="EDC2C9"/>
          </a:solidFill>
          <a:ln w="285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1" name="椭圆 20"/>
          <p:cNvSpPr/>
          <p:nvPr/>
        </p:nvSpPr>
        <p:spPr>
          <a:xfrm>
            <a:off x="2227263" y="4051300"/>
            <a:ext cx="862013" cy="862013"/>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2" name="任意多边形: 形状 30"/>
          <p:cNvSpPr/>
          <p:nvPr/>
        </p:nvSpPr>
        <p:spPr>
          <a:xfrm rot="8650525">
            <a:off x="468313" y="4911725"/>
            <a:ext cx="1462088" cy="593725"/>
          </a:xfrm>
          <a:custGeom>
            <a:avLst/>
            <a:gdLst>
              <a:gd name="connsiteX0" fmla="*/ 0 w 1943100"/>
              <a:gd name="connsiteY0" fmla="*/ 788708 h 788708"/>
              <a:gd name="connsiteX1" fmla="*/ 381000 w 1943100"/>
              <a:gd name="connsiteY1" fmla="*/ 293408 h 788708"/>
              <a:gd name="connsiteX2" fmla="*/ 812800 w 1943100"/>
              <a:gd name="connsiteY2" fmla="*/ 750608 h 788708"/>
              <a:gd name="connsiteX3" fmla="*/ 1117600 w 1943100"/>
              <a:gd name="connsiteY3" fmla="*/ 331508 h 788708"/>
              <a:gd name="connsiteX4" fmla="*/ 1270000 w 1943100"/>
              <a:gd name="connsiteY4" fmla="*/ 255308 h 788708"/>
              <a:gd name="connsiteX5" fmla="*/ 1511300 w 1943100"/>
              <a:gd name="connsiteY5" fmla="*/ 585508 h 788708"/>
              <a:gd name="connsiteX6" fmla="*/ 1600200 w 1943100"/>
              <a:gd name="connsiteY6" fmla="*/ 1308 h 788708"/>
              <a:gd name="connsiteX7" fmla="*/ 1943100 w 1943100"/>
              <a:gd name="connsiteY7" fmla="*/ 458508 h 788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43100" h="788708">
                <a:moveTo>
                  <a:pt x="0" y="788708"/>
                </a:moveTo>
                <a:cubicBezTo>
                  <a:pt x="122766" y="544233"/>
                  <a:pt x="245533" y="299758"/>
                  <a:pt x="381000" y="293408"/>
                </a:cubicBezTo>
                <a:cubicBezTo>
                  <a:pt x="516467" y="287058"/>
                  <a:pt x="690033" y="744258"/>
                  <a:pt x="812800" y="750608"/>
                </a:cubicBezTo>
                <a:cubicBezTo>
                  <a:pt x="935567" y="756958"/>
                  <a:pt x="1041400" y="414058"/>
                  <a:pt x="1117600" y="331508"/>
                </a:cubicBezTo>
                <a:cubicBezTo>
                  <a:pt x="1193800" y="248958"/>
                  <a:pt x="1204383" y="212975"/>
                  <a:pt x="1270000" y="255308"/>
                </a:cubicBezTo>
                <a:cubicBezTo>
                  <a:pt x="1335617" y="297641"/>
                  <a:pt x="1456267" y="627841"/>
                  <a:pt x="1511300" y="585508"/>
                </a:cubicBezTo>
                <a:cubicBezTo>
                  <a:pt x="1566333" y="543175"/>
                  <a:pt x="1528233" y="22475"/>
                  <a:pt x="1600200" y="1308"/>
                </a:cubicBezTo>
                <a:cubicBezTo>
                  <a:pt x="1672167" y="-19859"/>
                  <a:pt x="1807633" y="219324"/>
                  <a:pt x="1943100" y="458508"/>
                </a:cubicBezTo>
              </a:path>
            </a:pathLst>
          </a:cu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3" name="任意多边形 22"/>
          <p:cNvSpPr/>
          <p:nvPr/>
        </p:nvSpPr>
        <p:spPr>
          <a:xfrm>
            <a:off x="7096125" y="0"/>
            <a:ext cx="1528763" cy="1150938"/>
          </a:xfrm>
          <a:custGeom>
            <a:avLst/>
            <a:gdLst>
              <a:gd name="connsiteX0" fmla="*/ 108239 w 1528776"/>
              <a:gd name="connsiteY0" fmla="*/ 0 h 1150667"/>
              <a:gd name="connsiteX1" fmla="*/ 1420538 w 1528776"/>
              <a:gd name="connsiteY1" fmla="*/ 0 h 1150667"/>
              <a:gd name="connsiteX2" fmla="*/ 1468707 w 1528776"/>
              <a:gd name="connsiteY2" fmla="*/ 88745 h 1150667"/>
              <a:gd name="connsiteX3" fmla="*/ 1528776 w 1528776"/>
              <a:gd name="connsiteY3" fmla="*/ 386279 h 1150667"/>
              <a:gd name="connsiteX4" fmla="*/ 764388 w 1528776"/>
              <a:gd name="connsiteY4" fmla="*/ 1150667 h 1150667"/>
              <a:gd name="connsiteX5" fmla="*/ 0 w 1528776"/>
              <a:gd name="connsiteY5" fmla="*/ 386279 h 1150667"/>
              <a:gd name="connsiteX6" fmla="*/ 60070 w 1528776"/>
              <a:gd name="connsiteY6" fmla="*/ 88745 h 115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28776" h="1150667">
                <a:moveTo>
                  <a:pt x="108239" y="0"/>
                </a:moveTo>
                <a:lnTo>
                  <a:pt x="1420538" y="0"/>
                </a:lnTo>
                <a:lnTo>
                  <a:pt x="1468707" y="88745"/>
                </a:lnTo>
                <a:cubicBezTo>
                  <a:pt x="1507387" y="180195"/>
                  <a:pt x="1528776" y="280739"/>
                  <a:pt x="1528776" y="386279"/>
                </a:cubicBezTo>
                <a:cubicBezTo>
                  <a:pt x="1528776" y="808439"/>
                  <a:pt x="1186548" y="1150667"/>
                  <a:pt x="764388" y="1150667"/>
                </a:cubicBezTo>
                <a:cubicBezTo>
                  <a:pt x="342228" y="1150667"/>
                  <a:pt x="0" y="808439"/>
                  <a:pt x="0" y="386279"/>
                </a:cubicBezTo>
                <a:cubicBezTo>
                  <a:pt x="0" y="280739"/>
                  <a:pt x="21390" y="180195"/>
                  <a:pt x="60070" y="88745"/>
                </a:cubicBezTo>
                <a:close/>
              </a:path>
            </a:pathLst>
          </a:custGeom>
          <a:pattFill prst="wdUpDiag">
            <a:fgClr>
              <a:schemeClr val="tx1"/>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cxnSp>
        <p:nvCxnSpPr>
          <p:cNvPr id="24" name="连接符: 曲线 33"/>
          <p:cNvCxnSpPr/>
          <p:nvPr/>
        </p:nvCxnSpPr>
        <p:spPr>
          <a:xfrm rot="10800000">
            <a:off x="2543175" y="998538"/>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连接符: 曲线 42"/>
          <p:cNvCxnSpPr/>
          <p:nvPr/>
        </p:nvCxnSpPr>
        <p:spPr>
          <a:xfrm rot="10800000">
            <a:off x="2417763" y="1114425"/>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连接符: 曲线 43"/>
          <p:cNvCxnSpPr/>
          <p:nvPr/>
        </p:nvCxnSpPr>
        <p:spPr>
          <a:xfrm rot="10800000">
            <a:off x="2282825" y="1249363"/>
            <a:ext cx="574675" cy="534988"/>
          </a:xfrm>
          <a:prstGeom prst="curvedConnector3">
            <a:avLst>
              <a:gd name="adj1" fmla="val 50000"/>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7" name="等腰三角形 26"/>
          <p:cNvSpPr/>
          <p:nvPr/>
        </p:nvSpPr>
        <p:spPr>
          <a:xfrm rot="2315709">
            <a:off x="1139825" y="1797050"/>
            <a:ext cx="885825" cy="763588"/>
          </a:xfrm>
          <a:prstGeom prst="triangle">
            <a:avLst/>
          </a:prstGeom>
          <a:pattFill prst="pct7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
        <p:nvSpPr>
          <p:cNvPr id="28" name="等腰三角形 27"/>
          <p:cNvSpPr/>
          <p:nvPr/>
        </p:nvSpPr>
        <p:spPr>
          <a:xfrm rot="2315709">
            <a:off x="1457325" y="1804988"/>
            <a:ext cx="885825" cy="763588"/>
          </a:xfrm>
          <a:prstGeom prst="triangle">
            <a:avLst/>
          </a:prstGeom>
          <a:pattFill prst="pct5">
            <a:fgClr>
              <a:srgbClr val="9DC3E6"/>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宋体" panose="02010600030101010101" pitchFamily="2" charset="-122"/>
              <a:ea typeface="+mn-ea"/>
              <a:cs typeface="+mn-cs"/>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9156700" cy="51435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3398838"/>
            <a:ext cx="9156700" cy="1744662"/>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9144000" cy="51435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9144000" cy="1533525"/>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4464050"/>
            <a:ext cx="882650" cy="679450"/>
          </a:xfrm>
          <a:prstGeom prst="rect">
            <a:avLst/>
          </a:prstGeom>
          <a:noFill/>
          <a:ln w="9525">
            <a:noFill/>
          </a:ln>
        </p:spPr>
      </p:pic>
      <p:sp>
        <p:nvSpPr>
          <p:cNvPr id="7" name="同侧圆角矩形 7"/>
          <p:cNvSpPr/>
          <p:nvPr/>
        </p:nvSpPr>
        <p:spPr>
          <a:xfrm flipV="1">
            <a:off x="3529013" y="0"/>
            <a:ext cx="2290763" cy="581025"/>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3.pn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1.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p:pic>
        <p:nvPicPr>
          <p:cNvPr id="1026" name="图片 2"/>
          <p:cNvPicPr>
            <a:picLocks noChangeAspect="1"/>
          </p:cNvPicPr>
          <p:nvPr userDrawn="1"/>
        </p:nvPicPr>
        <p:blipFill>
          <a:blip r:embed="rId7"/>
          <a:stretch>
            <a:fillRect/>
          </a:stretch>
        </p:blipFill>
        <p:spPr>
          <a:xfrm>
            <a:off x="0" y="0"/>
            <a:ext cx="9144000" cy="51435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9144000"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4.png"/><Relationship Id="rId1" Type="http://schemas.openxmlformats.org/officeDocument/2006/relationships/image" Target="../media/image1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 Target="slide23.xml"/><Relationship Id="rId1" Type="http://schemas.openxmlformats.org/officeDocument/2006/relationships/slide" Target="slide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5.png"/><Relationship Id="rId1" Type="http://schemas.openxmlformats.org/officeDocument/2006/relationships/image" Target="../media/image16.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7.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8.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0">
          <a:blip r:embed="rId1"/>
          <a:stretch>
            <a:fillRect/>
          </a:stretch>
        </a:blipFill>
        <a:effectLst/>
      </p:bgPr>
    </p:bg>
    <p:spTree>
      <p:nvGrpSpPr>
        <p:cNvPr id="1" name=""/>
        <p:cNvGrpSpPr/>
        <p:nvPr/>
      </p:nvGrpSpPr>
      <p:grpSpPr/>
      <p:sp>
        <p:nvSpPr>
          <p:cNvPr id="8194" name="标题 1"/>
          <p:cNvSpPr txBox="1"/>
          <p:nvPr/>
        </p:nvSpPr>
        <p:spPr>
          <a:xfrm>
            <a:off x="2997200" y="1920875"/>
            <a:ext cx="3148013" cy="755650"/>
          </a:xfrm>
          <a:prstGeom prst="rect">
            <a:avLst/>
          </a:prstGeom>
          <a:noFill/>
          <a:ln w="9525">
            <a:noFill/>
          </a:ln>
        </p:spPr>
        <p:txBody>
          <a:bodyPr/>
          <a:p>
            <a:pPr algn="ctr" defTabSz="850900" eaLnBrk="1" hangingPunct="1"/>
            <a:r>
              <a:rPr lang="zh-CN" altLang="en-US" sz="4400" b="1" dirty="0">
                <a:latin typeface="楷体" panose="02010609060101010101" pitchFamily="49" charset="-122"/>
                <a:ea typeface="楷体" panose="02010609060101010101" pitchFamily="49" charset="-122"/>
              </a:rPr>
              <a:t>语文园地</a:t>
            </a:r>
            <a:endParaRPr lang="zh-CN" altLang="en-US" sz="4400" b="1" dirty="0">
              <a:latin typeface="楷体" panose="02010609060101010101" pitchFamily="49" charset="-122"/>
              <a:ea typeface="楷体" panose="02010609060101010101" pitchFamily="49" charset="-122"/>
            </a:endParaRPr>
          </a:p>
        </p:txBody>
      </p:sp>
      <p:pic>
        <p:nvPicPr>
          <p:cNvPr id="8195" name="图片 2"/>
          <p:cNvPicPr>
            <a:picLocks noChangeAspect="1"/>
          </p:cNvPicPr>
          <p:nvPr/>
        </p:nvPicPr>
        <p:blipFill>
          <a:blip r:embed="rId2"/>
          <a:srcRect l="36086" t="-75"/>
          <a:stretch>
            <a:fillRect/>
          </a:stretch>
        </p:blipFill>
        <p:spPr>
          <a:xfrm>
            <a:off x="3424238" y="3133725"/>
            <a:ext cx="2295525" cy="463550"/>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06450" y="1055688"/>
            <a:ext cx="7594600" cy="29686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第二种情景“群鸟飞过湖面”，先描写出群鸟飞过湖面时，水面上的各种变化来表现出湖面的动态美，再描写出群鸟飞过湖面后，水面慢慢恢复平静来表现湖面的静态美。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904875" y="1522413"/>
            <a:ext cx="7594600"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第三种情景“火车进站”，先描写出火车进站后，人们嘈杂的喧闹声来表现火车站的动态美，再描写出火车站的一切又恢复了平静来表现火车站的静态美。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52488" y="782638"/>
            <a:ext cx="7610475"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讨论交流：第一种情景“放学后的校园”的动、静之美怎样写？</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52488" y="1931988"/>
            <a:ext cx="7610475" cy="29670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随着清脆的下课铃声响起，整个校园仿佛也被这铃声所唤醒，校园变得喧闹起来，快乐与轻松充满了每个角落。噼里啪啦的收拾书本声，为了庆祝放学的欢呼声，同学之间的招呼声，又结束了一天的学业</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0482" name="文本框 1"/>
          <p:cNvSpPr txBox="1"/>
          <p:nvPr/>
        </p:nvSpPr>
        <p:spPr>
          <a:xfrm>
            <a:off x="427038" y="976313"/>
            <a:ext cx="8288337" cy="3646487"/>
          </a:xfrm>
          <a:prstGeom prst="rect">
            <a:avLst/>
          </a:prstGeom>
          <a:noFill/>
          <a:ln w="9525">
            <a:noFill/>
          </a:ln>
        </p:spPr>
        <p:txBody>
          <a:bodyPr>
            <a:spAutoFit/>
          </a:bodyPr>
          <a:p>
            <a:pPr eaLnBrk="1" hangingPunct="1">
              <a:lnSpc>
                <a:spcPct val="110000"/>
              </a:lnSpc>
            </a:pPr>
            <a:r>
              <a:rPr lang="zh-CN" altLang="en-US" sz="3000" b="1" dirty="0">
                <a:solidFill>
                  <a:srgbClr val="0033CC"/>
                </a:solidFill>
                <a:latin typeface="楷体" panose="02010609060101010101" pitchFamily="49" charset="-122"/>
                <a:ea typeface="楷体" panose="02010609060101010101" pitchFamily="49" charset="-122"/>
              </a:rPr>
              <a:t>的如释重负声交织在一起，奏响了一部放学交响乐。默默地，校园在夕阳红色的余晖中吐出最后一群归去的孩子们的喧哗，热闹了一天的校园终于宁静下来。寂静的校园被充满生命力的绿色包围着，那是一大片绿茵茵的草地。草儿的绿色和夕阳的红色渐渐变暗、变淡，向无言袭来的暮色过渡着，整个校园和着暮色也渐渐地入睡了。</a:t>
            </a:r>
            <a:endParaRPr lang="zh-CN" altLang="en-US" sz="30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1092200" y="1014413"/>
            <a:ext cx="7610475" cy="3559175"/>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请同学们按照描写第一种情景的方法，描写出其他两种情景。</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四人小组内交换读一读各自写的句子，互相提出修改建议。</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根据同学的建议修改自己写的句子。</a:t>
            </a:r>
            <a:endParaRPr kumimoji="1" lang="en-US" altLang="zh-CN" sz="3200" b="1" i="0" u="none" strike="noStrike" kern="1200" cap="none" spc="0" normalizeH="0" baseline="0" noProof="0" dirty="0">
              <a:ln>
                <a:noFill/>
              </a:ln>
              <a:solidFill>
                <a:schemeClr val="tx1"/>
              </a:solidFill>
              <a:effectLst/>
              <a:uLnTx/>
              <a:uFillTx/>
              <a:latin typeface="+mn-ea"/>
              <a:ea typeface="+mn-ea"/>
              <a:cs typeface="+mn-cs"/>
            </a:endParaRPr>
          </a:p>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全班交流汇报。</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xEl>
                                              <p:charRg st="0" end="28"/>
                                            </p:txEl>
                                          </p:spTgt>
                                        </p:tgtEl>
                                        <p:attrNameLst>
                                          <p:attrName>style.visibility</p:attrName>
                                        </p:attrNameLst>
                                      </p:cBhvr>
                                      <p:to>
                                        <p:strVal val="visible"/>
                                      </p:to>
                                    </p:set>
                                    <p:animEffect transition="in" filter="fade">
                                      <p:cBhvr>
                                        <p:cTn id="7" dur="1000"/>
                                        <p:tgtEl>
                                          <p:spTgt spid="2">
                                            <p:txEl>
                                              <p:charRg st="0" end="28"/>
                                            </p:txEl>
                                          </p:spTgt>
                                        </p:tgtEl>
                                      </p:cBhvr>
                                    </p:animEffect>
                                    <p:anim calcmode="lin" valueType="num">
                                      <p:cBhvr>
                                        <p:cTn id="8" dur="1000" fill="hold"/>
                                        <p:tgtEl>
                                          <p:spTgt spid="2">
                                            <p:txEl>
                                              <p:charRg st="0" end="28"/>
                                            </p:txEl>
                                          </p:spTgt>
                                        </p:tgtEl>
                                        <p:attrNameLst>
                                          <p:attrName>ppt_x</p:attrName>
                                        </p:attrNameLst>
                                      </p:cBhvr>
                                      <p:tavLst>
                                        <p:tav tm="0">
                                          <p:val>
                                            <p:strVal val="#ppt_x"/>
                                          </p:val>
                                        </p:tav>
                                        <p:tav tm="100000">
                                          <p:val>
                                            <p:strVal val="#ppt_x"/>
                                          </p:val>
                                        </p:tav>
                                      </p:tavLst>
                                    </p:anim>
                                    <p:anim calcmode="lin" valueType="num">
                                      <p:cBhvr>
                                        <p:cTn id="9" dur="1000" fill="hold"/>
                                        <p:tgtEl>
                                          <p:spTgt spid="2">
                                            <p:txEl>
                                              <p:charRg st="0" end="28"/>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xEl>
                                              <p:charRg st="28" end="55"/>
                                            </p:txEl>
                                          </p:spTgt>
                                        </p:tgtEl>
                                        <p:attrNameLst>
                                          <p:attrName>style.visibility</p:attrName>
                                        </p:attrNameLst>
                                      </p:cBhvr>
                                      <p:to>
                                        <p:strVal val="visible"/>
                                      </p:to>
                                    </p:set>
                                    <p:animEffect transition="in" filter="fade">
                                      <p:cBhvr>
                                        <p:cTn id="14" dur="1000"/>
                                        <p:tgtEl>
                                          <p:spTgt spid="2">
                                            <p:txEl>
                                              <p:charRg st="28" end="55"/>
                                            </p:txEl>
                                          </p:spTgt>
                                        </p:tgtEl>
                                      </p:cBhvr>
                                    </p:animEffect>
                                    <p:anim calcmode="lin" valueType="num">
                                      <p:cBhvr>
                                        <p:cTn id="15" dur="1000" fill="hold"/>
                                        <p:tgtEl>
                                          <p:spTgt spid="2">
                                            <p:txEl>
                                              <p:charRg st="28" end="55"/>
                                            </p:txEl>
                                          </p:spTgt>
                                        </p:tgtEl>
                                        <p:attrNameLst>
                                          <p:attrName>ppt_x</p:attrName>
                                        </p:attrNameLst>
                                      </p:cBhvr>
                                      <p:tavLst>
                                        <p:tav tm="0">
                                          <p:val>
                                            <p:strVal val="#ppt_x"/>
                                          </p:val>
                                        </p:tav>
                                        <p:tav tm="100000">
                                          <p:val>
                                            <p:strVal val="#ppt_x"/>
                                          </p:val>
                                        </p:tav>
                                      </p:tavLst>
                                    </p:anim>
                                    <p:anim calcmode="lin" valueType="num">
                                      <p:cBhvr>
                                        <p:cTn id="16" dur="1000" fill="hold"/>
                                        <p:tgtEl>
                                          <p:spTgt spid="2">
                                            <p:txEl>
                                              <p:charRg st="28" end="55"/>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
                                            <p:txEl>
                                              <p:charRg st="55" end="72"/>
                                            </p:txEl>
                                          </p:spTgt>
                                        </p:tgtEl>
                                        <p:attrNameLst>
                                          <p:attrName>style.visibility</p:attrName>
                                        </p:attrNameLst>
                                      </p:cBhvr>
                                      <p:to>
                                        <p:strVal val="visible"/>
                                      </p:to>
                                    </p:set>
                                    <p:animEffect transition="in" filter="fade">
                                      <p:cBhvr>
                                        <p:cTn id="21" dur="1000"/>
                                        <p:tgtEl>
                                          <p:spTgt spid="2">
                                            <p:txEl>
                                              <p:charRg st="55" end="72"/>
                                            </p:txEl>
                                          </p:spTgt>
                                        </p:tgtEl>
                                      </p:cBhvr>
                                    </p:animEffect>
                                    <p:anim calcmode="lin" valueType="num">
                                      <p:cBhvr>
                                        <p:cTn id="22" dur="1000" fill="hold"/>
                                        <p:tgtEl>
                                          <p:spTgt spid="2">
                                            <p:txEl>
                                              <p:charRg st="55" end="72"/>
                                            </p:txEl>
                                          </p:spTgt>
                                        </p:tgtEl>
                                        <p:attrNameLst>
                                          <p:attrName>ppt_x</p:attrName>
                                        </p:attrNameLst>
                                      </p:cBhvr>
                                      <p:tavLst>
                                        <p:tav tm="0">
                                          <p:val>
                                            <p:strVal val="#ppt_x"/>
                                          </p:val>
                                        </p:tav>
                                        <p:tav tm="100000">
                                          <p:val>
                                            <p:strVal val="#ppt_x"/>
                                          </p:val>
                                        </p:tav>
                                      </p:tavLst>
                                    </p:anim>
                                    <p:anim calcmode="lin" valueType="num">
                                      <p:cBhvr>
                                        <p:cTn id="23" dur="1000" fill="hold"/>
                                        <p:tgtEl>
                                          <p:spTgt spid="2">
                                            <p:txEl>
                                              <p:charRg st="55" end="7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
                                            <p:txEl>
                                              <p:charRg st="72" end="80"/>
                                            </p:txEl>
                                          </p:spTgt>
                                        </p:tgtEl>
                                        <p:attrNameLst>
                                          <p:attrName>style.visibility</p:attrName>
                                        </p:attrNameLst>
                                      </p:cBhvr>
                                      <p:to>
                                        <p:strVal val="visible"/>
                                      </p:to>
                                    </p:set>
                                    <p:animEffect transition="in" filter="fade">
                                      <p:cBhvr>
                                        <p:cTn id="28" dur="1000"/>
                                        <p:tgtEl>
                                          <p:spTgt spid="2">
                                            <p:txEl>
                                              <p:charRg st="72" end="80"/>
                                            </p:txEl>
                                          </p:spTgt>
                                        </p:tgtEl>
                                      </p:cBhvr>
                                    </p:animEffect>
                                    <p:anim calcmode="lin" valueType="num">
                                      <p:cBhvr>
                                        <p:cTn id="29" dur="1000" fill="hold"/>
                                        <p:tgtEl>
                                          <p:spTgt spid="2">
                                            <p:txEl>
                                              <p:charRg st="72" end="80"/>
                                            </p:txEl>
                                          </p:spTgt>
                                        </p:tgtEl>
                                        <p:attrNameLst>
                                          <p:attrName>ppt_x</p:attrName>
                                        </p:attrNameLst>
                                      </p:cBhvr>
                                      <p:tavLst>
                                        <p:tav tm="0">
                                          <p:val>
                                            <p:strVal val="#ppt_x"/>
                                          </p:val>
                                        </p:tav>
                                        <p:tav tm="100000">
                                          <p:val>
                                            <p:strVal val="#ppt_x"/>
                                          </p:val>
                                        </p:tav>
                                      </p:tavLst>
                                    </p:anim>
                                    <p:anim calcmode="lin" valueType="num">
                                      <p:cBhvr>
                                        <p:cTn id="30" dur="1000" fill="hold"/>
                                        <p:tgtEl>
                                          <p:spTgt spid="2">
                                            <p:txEl>
                                              <p:charRg st="72" end="8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10" name="矩形 4"/>
          <p:cNvSpPr>
            <a:spLocks noChangeArrowheads="1"/>
          </p:cNvSpPr>
          <p:nvPr/>
        </p:nvSpPr>
        <p:spPr bwMode="auto">
          <a:xfrm>
            <a:off x="241300" y="66675"/>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体会表达</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3"/>
          <p:cNvSpPr txBox="1">
            <a:spLocks noChangeArrowheads="1"/>
          </p:cNvSpPr>
          <p:nvPr/>
        </p:nvSpPr>
        <p:spPr bwMode="auto">
          <a:xfrm>
            <a:off x="682625" y="971550"/>
            <a:ext cx="77787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读一读，说说下面的句子分别描写了怎样的情景，体会它们在表达上的特点。</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600075" y="2386013"/>
            <a:ext cx="7943850" cy="17859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在金色的夕阳下，金色的田野，金色的沙漠，连尼罗河的河水也泛着金光，而那古老的金字塔啊，简直像是用纯金铸成的。</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00075" y="909638"/>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说一说这句话描写了怎样的情景？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00075" y="1760538"/>
            <a:ext cx="7943850" cy="237648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这是</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金字塔夕照</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中的一句话，描写了埃及金字塔在夕阳的照耀下金光闪闪、熠熠发光之美，作者穆青只描写了一种金色就表达出对埃及金字塔的赞美和喜爱之情。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08013" y="750888"/>
            <a:ext cx="79438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这是季羡林写的</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琼楼玉宇，高处不胜寒</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中的一段话。</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09600" y="2054225"/>
            <a:ext cx="7943850" cy="2378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站在白色大理石铺的地上，眼里看到的是纯白的大理石，脚下踩的是纯白的大理石。你被裹在一片纯白的光辉中，仿佛给这个白色的奇迹压住了，给这纯白的光辉网牢了。</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558800" y="2041525"/>
            <a:ext cx="8026400" cy="178752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这段话描写了印度的泰姬陵纯白的奇迹之美，作者季羡林只描写了一种纯白色就表达出对印度泰姬陵的赞美和喜爱之情。</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558800" y="1257300"/>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说一说这段话描写了怎样的情景？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12800" y="614363"/>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这是朱自清写的</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绿</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中的一段话。</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12800" y="1470025"/>
            <a:ext cx="7627938" cy="3048000"/>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我曾见过北京什刹海拂地的绿杨，脱不了鹅黄的底子，似乎太淡了。我又曾见过杭州虎跑寺旁高峻而深密的“绿壁”，重叠着无穷的碧草与绿叶的，那又似乎太浓了。</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4">
            <a:hlinkClick r:id="rId1" action="ppaction://hlinksldjump"/>
          </p:cNvPr>
          <p:cNvSpPr>
            <a:spLocks noChangeArrowheads="1"/>
          </p:cNvSpPr>
          <p:nvPr/>
        </p:nvSpPr>
        <p:spPr bwMode="auto">
          <a:xfrm>
            <a:off x="2446338" y="2192338"/>
            <a:ext cx="1830388" cy="644525"/>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
        <p:nvSpPr>
          <p:cNvPr id="10" name="矩形 4">
            <a:hlinkClick r:id="rId2" action="ppaction://hlinksldjump"/>
          </p:cNvPr>
          <p:cNvSpPr>
            <a:spLocks noChangeArrowheads="1"/>
          </p:cNvSpPr>
          <p:nvPr/>
        </p:nvSpPr>
        <p:spPr bwMode="auto">
          <a:xfrm>
            <a:off x="4870450" y="2192338"/>
            <a:ext cx="1830388"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7650" name="文本框 1"/>
          <p:cNvSpPr txBox="1"/>
          <p:nvPr/>
        </p:nvSpPr>
        <p:spPr>
          <a:xfrm>
            <a:off x="1019175" y="896938"/>
            <a:ext cx="7502525" cy="3638550"/>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其余呢，西湖的波太明了，秦淮河的又太暗了。可爱的，我将什么来比拟你呢？我怎么比拟得出呢？大约潭是很深的，故能蕴蓄着这样奇异的绿；仿佛蔚蓝的天融了一块在里面似的，这才这般的鲜润哪。</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那醉人的绿呀！</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11213" y="676275"/>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说一说这段话描写了怎样的情景？</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11213" y="1382713"/>
            <a:ext cx="7758112" cy="3046412"/>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这段话描写了温州梅雨潭的绿明暗适度、浓淡相宜，绿得恰到好处的特点。作者朱自清只描写了一种奇异的绿色，运用对比衬托法就表达出对温州梅雨潭的绿的赞美和喜爱之情。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827088" y="855663"/>
            <a:ext cx="6475413"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这三段话共同的表达特点是什么？</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827088" y="1708150"/>
            <a:ext cx="7572375" cy="25050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这三段话都是通过烘托、渲染的方法来表达作者对景物的赞美和喜爱之情。</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20000"/>
              </a:lnSpc>
              <a:spcBef>
                <a:spcPts val="1000"/>
              </a:spcBef>
            </a:pPr>
            <a:r>
              <a:rPr lang="en-US" altLang="zh-CN" sz="3200" b="1" dirty="0">
                <a:solidFill>
                  <a:srgbClr val="0033CC"/>
                </a:solidFill>
                <a:latin typeface="楷体" panose="02010609060101010101" pitchFamily="49" charset="-122"/>
                <a:ea typeface="楷体" panose="02010609060101010101" pitchFamily="49" charset="-122"/>
              </a:rPr>
              <a:t>    </a:t>
            </a:r>
            <a:r>
              <a:rPr lang="zh-CN" altLang="en-US" sz="3200" b="1" dirty="0">
                <a:solidFill>
                  <a:srgbClr val="0033CC"/>
                </a:solidFill>
                <a:latin typeface="楷体" panose="02010609060101010101" pitchFamily="49" charset="-122"/>
                <a:ea typeface="楷体" panose="02010609060101010101" pitchFamily="49" charset="-122"/>
              </a:rPr>
              <a:t>在今后的习作中，我们也要试着运用烘托、渲染的表达方法来描写景物的特点。</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charRg st="0" end="38"/>
                                            </p:txEl>
                                          </p:spTgt>
                                        </p:tgtEl>
                                        <p:attrNameLst>
                                          <p:attrName>style.visibility</p:attrName>
                                        </p:attrNameLst>
                                      </p:cBhvr>
                                      <p:to>
                                        <p:strVal val="visible"/>
                                      </p:to>
                                    </p:set>
                                    <p:animEffect transition="in" filter="fade">
                                      <p:cBhvr>
                                        <p:cTn id="7" dur="500"/>
                                        <p:tgtEl>
                                          <p:spTgt spid="3">
                                            <p:txEl>
                                              <p:charRg st="0" end="38"/>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charRg st="38" end="78"/>
                                            </p:txEl>
                                          </p:spTgt>
                                        </p:tgtEl>
                                        <p:attrNameLst>
                                          <p:attrName>style.visibility</p:attrName>
                                        </p:attrNameLst>
                                      </p:cBhvr>
                                      <p:to>
                                        <p:strVal val="visible"/>
                                      </p:to>
                                    </p:set>
                                    <p:animEffect transition="in" filter="fade">
                                      <p:cBhvr>
                                        <p:cTn id="12" dur="500"/>
                                        <p:tgtEl>
                                          <p:spTgt spid="3">
                                            <p:txEl>
                                              <p:charRg st="38" end="7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0722" name="图片 3"/>
          <p:cNvPicPr>
            <a:picLocks noChangeAspect="1"/>
          </p:cNvPicPr>
          <p:nvPr/>
        </p:nvPicPr>
        <p:blipFill>
          <a:blip r:embed="rId1"/>
          <a:srcRect l="2676" t="14044" r="2834" b="2249"/>
          <a:stretch>
            <a:fillRect/>
          </a:stretch>
        </p:blipFill>
        <p:spPr>
          <a:xfrm>
            <a:off x="0" y="3175"/>
            <a:ext cx="9144000" cy="5143500"/>
          </a:xfrm>
          <a:prstGeom prst="rect">
            <a:avLst/>
          </a:prstGeom>
          <a:noFill/>
          <a:ln w="9525">
            <a:noFill/>
          </a:ln>
        </p:spPr>
      </p:pic>
      <p:grpSp>
        <p:nvGrpSpPr>
          <p:cNvPr id="30723" name="组合 4"/>
          <p:cNvGrpSpPr/>
          <p:nvPr/>
        </p:nvGrpSpPr>
        <p:grpSpPr>
          <a:xfrm>
            <a:off x="3219450" y="142875"/>
            <a:ext cx="2454275" cy="1579563"/>
            <a:chOff x="5550515" y="2040459"/>
            <a:chExt cx="2454425" cy="1579112"/>
          </a:xfrm>
        </p:grpSpPr>
        <p:pic>
          <p:nvPicPr>
            <p:cNvPr id="30725" name="图片 5">
              <a:hlinkClick r:id="" action="ppaction://noaction"/>
            </p:cNvPr>
            <p:cNvPicPr>
              <a:picLocks noChangeAspect="1"/>
            </p:cNvPicPr>
            <p:nvPr/>
          </p:nvPicPr>
          <p:blipFill>
            <a:blip r:embed="rId2"/>
            <a:stretch>
              <a:fillRect/>
            </a:stretch>
          </p:blipFill>
          <p:spPr>
            <a:xfrm>
              <a:off x="5550515" y="2040459"/>
              <a:ext cx="2454425" cy="1579112"/>
            </a:xfrm>
            <a:prstGeom prst="rect">
              <a:avLst/>
            </a:prstGeom>
            <a:noFill/>
            <a:ln w="9525">
              <a:noFill/>
            </a:ln>
          </p:spPr>
        </p:pic>
        <p:sp>
          <p:nvSpPr>
            <p:cNvPr id="7" name="矩形 4">
              <a:hlinkClick r:id="" action="ppaction://noaction"/>
            </p:cNvPr>
            <p:cNvSpPr>
              <a:spLocks noChangeArrowheads="1"/>
            </p:cNvSpPr>
            <p:nvPr/>
          </p:nvSpPr>
          <p:spPr bwMode="auto">
            <a:xfrm>
              <a:off x="5780717" y="2457853"/>
              <a:ext cx="1830499" cy="645928"/>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mn-ea"/>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mn-ea"/>
                  <a:cs typeface="+mn-cs"/>
                </a:rPr>
                <a:t>2</a:t>
              </a:r>
              <a:r>
                <a:rPr kumimoji="0" lang="zh-CN" altLang="en-US" sz="3600" b="1" i="0" u="none" strike="noStrike" kern="1200" cap="none" spc="0" normalizeH="0" baseline="0" noProof="0" dirty="0">
                  <a:ln>
                    <a:noFill/>
                  </a:ln>
                  <a:solidFill>
                    <a:schemeClr val="tx1"/>
                  </a:solidFill>
                  <a:effectLst/>
                  <a:uLnTx/>
                  <a:uFillTx/>
                  <a:latin typeface="+mn-ea"/>
                  <a:ea typeface="+mn-ea"/>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mn-ea"/>
                <a:cs typeface="+mn-cs"/>
              </a:endParaRPr>
            </a:p>
          </p:txBody>
        </p:sp>
      </p:grpSp>
      <p:sp>
        <p:nvSpPr>
          <p:cNvPr id="30724" name="矩形 2"/>
          <p:cNvSpPr/>
          <p:nvPr/>
        </p:nvSpPr>
        <p:spPr>
          <a:xfrm>
            <a:off x="2541588" y="4192588"/>
            <a:ext cx="2236787" cy="584200"/>
          </a:xfrm>
          <a:prstGeom prst="rect">
            <a:avLst/>
          </a:prstGeom>
          <a:noFill/>
          <a:ln w="9525">
            <a:noFill/>
          </a:ln>
        </p:spPr>
        <p:txBody>
          <a:bodyPr wrap="none">
            <a:spAutoFit/>
          </a:bodyPr>
          <a:p>
            <a:r>
              <a:rPr lang="zh-CN" altLang="en-US" sz="3200" b="1" dirty="0">
                <a:solidFill>
                  <a:schemeClr val="bg1"/>
                </a:solidFill>
                <a:latin typeface="Arial" panose="020B0604020202020204" pitchFamily="34" charset="0"/>
              </a:rPr>
              <a:t>乡村美景图</a:t>
            </a:r>
            <a:endParaRPr lang="zh-CN" altLang="en-US" sz="3200" b="1"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1746" name="Picture 2"/>
          <p:cNvPicPr>
            <a:picLocks noChangeAspect="1"/>
          </p:cNvPicPr>
          <p:nvPr/>
        </p:nvPicPr>
        <p:blipFill>
          <a:blip r:embed="rId1"/>
          <a:srcRect t="5145" b="8537"/>
          <a:stretch>
            <a:fillRect/>
          </a:stretch>
        </p:blipFill>
        <p:spPr>
          <a:xfrm>
            <a:off x="0" y="0"/>
            <a:ext cx="9144000" cy="5143500"/>
          </a:xfrm>
          <a:prstGeom prst="rect">
            <a:avLst/>
          </a:prstGeom>
          <a:noFill/>
          <a:ln w="9525">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2770" name="Picture 2"/>
          <p:cNvPicPr>
            <a:picLocks noChangeAspect="1"/>
          </p:cNvPicPr>
          <p:nvPr/>
        </p:nvPicPr>
        <p:blipFill>
          <a:blip r:embed="rId1"/>
          <a:srcRect b="9006"/>
          <a:stretch>
            <a:fillRect/>
          </a:stretch>
        </p:blipFill>
        <p:spPr>
          <a:xfrm>
            <a:off x="0" y="0"/>
            <a:ext cx="9144000" cy="5138738"/>
          </a:xfrm>
          <a:prstGeom prst="rect">
            <a:avLst/>
          </a:prstGeom>
          <a:noFill/>
          <a:ln w="9525">
            <a:noFill/>
          </a:ln>
        </p:spPr>
      </p:pic>
      <p:sp>
        <p:nvSpPr>
          <p:cNvPr id="2" name="矩形 1"/>
          <p:cNvSpPr/>
          <p:nvPr/>
        </p:nvSpPr>
        <p:spPr>
          <a:xfrm>
            <a:off x="2514600" y="1733550"/>
            <a:ext cx="5813425" cy="1216025"/>
          </a:xfrm>
          <a:prstGeom prst="rect">
            <a:avLst/>
          </a:prstGeom>
          <a:noFill/>
          <a:ln w="9525">
            <a:noFill/>
          </a:ln>
        </p:spPr>
        <p:txBody>
          <a:bodyPr>
            <a:spAutoFit/>
          </a:bodyPr>
          <a:p>
            <a:pPr>
              <a:lnSpc>
                <a:spcPct val="120000"/>
              </a:lnSpc>
            </a:pPr>
            <a:r>
              <a:rPr lang="zh-CN" altLang="en-US" sz="3200" b="1" dirty="0">
                <a:solidFill>
                  <a:schemeClr val="bg1"/>
                </a:solidFill>
                <a:latin typeface="宋体" panose="02010600030101010101" pitchFamily="2" charset="-122"/>
              </a:rPr>
              <a:t>    欣赏了这几组乡村画面,你有怎样的感受？</a:t>
            </a:r>
            <a:endParaRPr lang="zh-CN" altLang="en-US" sz="3200" b="1" dirty="0">
              <a:solidFill>
                <a:schemeClr val="bg1"/>
              </a:solidFill>
              <a:latin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3671888" y="773113"/>
            <a:ext cx="2009775" cy="60325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乡村四月</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a:spLocks noChangeArrowheads="1"/>
          </p:cNvSpPr>
          <p:nvPr/>
        </p:nvSpPr>
        <p:spPr bwMode="auto">
          <a:xfrm>
            <a:off x="704850" y="1604963"/>
            <a:ext cx="3971925"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四月是什么季节？</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1293813" y="2436813"/>
            <a:ext cx="7004050" cy="1195387"/>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农历四月是春末夏初的季节，正是农忙季节。</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234950" y="61913"/>
            <a:ext cx="2119313" cy="6683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2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作者简介</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2"/>
          <p:cNvSpPr txBox="1"/>
          <p:nvPr/>
        </p:nvSpPr>
        <p:spPr>
          <a:xfrm>
            <a:off x="1076325" y="909638"/>
            <a:ext cx="7283450" cy="3636962"/>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    这首诗的作者是翁卷，南宋诗人，字续古，一字灵舒。永嘉</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今浙江温州</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人，与赵师秀、徐照、徐玑并称为“永嘉四灵”。由于一生未参加科举考试，所以他没有做过官。他一生为了诗歌游走四方，擅长写山水诗，也创作出了一</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5842" name="文本框 1"/>
          <p:cNvSpPr txBox="1"/>
          <p:nvPr/>
        </p:nvSpPr>
        <p:spPr>
          <a:xfrm>
            <a:off x="1271588" y="1235075"/>
            <a:ext cx="6826250" cy="3048000"/>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些同情民间疾苦、揭露社会不合理现象的诗作。曾经隐居在一个深山村里，在那里搭了三四间小茅屋，种了些高粱和树木，安心闲在地写诗，六十岁左右去世。</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1746" name="矩形 4"/>
          <p:cNvSpPr>
            <a:spLocks noChangeArrowheads="1"/>
          </p:cNvSpPr>
          <p:nvPr/>
        </p:nvSpPr>
        <p:spPr bwMode="auto">
          <a:xfrm>
            <a:off x="215900" y="82550"/>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初读古诗</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5" name="文本框 3"/>
          <p:cNvSpPr txBox="1">
            <a:spLocks noChangeArrowheads="1"/>
          </p:cNvSpPr>
          <p:nvPr/>
        </p:nvSpPr>
        <p:spPr bwMode="auto">
          <a:xfrm>
            <a:off x="511175" y="728663"/>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自由读古诗，注意读准字音，读通诗句。</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文本框 5"/>
          <p:cNvSpPr txBox="1"/>
          <p:nvPr/>
        </p:nvSpPr>
        <p:spPr>
          <a:xfrm>
            <a:off x="2970213" y="1333500"/>
            <a:ext cx="3670300" cy="3559175"/>
          </a:xfrm>
          <a:prstGeom prst="rect">
            <a:avLst/>
          </a:prstGeom>
          <a:noFill/>
          <a:ln w="9525">
            <a:noFill/>
          </a:ln>
        </p:spPr>
        <p:txBody>
          <a:bodyPr>
            <a:spAutoFit/>
          </a:bodyPr>
          <a:p>
            <a:pPr algn="ct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乡村四月</a:t>
            </a:r>
            <a:endParaRPr lang="zh-CN" altLang="en-US" sz="3200" b="1" dirty="0">
              <a:solidFill>
                <a:srgbClr val="0033CC"/>
              </a:solidFill>
              <a:latin typeface="楷体" panose="02010609060101010101" pitchFamily="49" charset="-122"/>
              <a:ea typeface="楷体" panose="02010609060101010101" pitchFamily="49" charset="-122"/>
            </a:endParaRPr>
          </a:p>
          <a:p>
            <a:pPr algn="ctr" eaLnBrk="1" hangingPunct="1">
              <a:lnSpc>
                <a:spcPct val="120000"/>
              </a:lnSpc>
            </a:pP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宋</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翁卷</a:t>
            </a:r>
            <a:endParaRPr lang="zh-CN" altLang="en-US" sz="3200" b="1" dirty="0">
              <a:solidFill>
                <a:srgbClr val="0033CC"/>
              </a:solidFill>
              <a:latin typeface="楷体" panose="02010609060101010101" pitchFamily="49" charset="-122"/>
              <a:ea typeface="楷体" panose="02010609060101010101" pitchFamily="49" charset="-122"/>
            </a:endParaRPr>
          </a:p>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绿遍山原</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白满川，子规声里</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雨如烟。</a:t>
            </a:r>
            <a:endParaRPr lang="zh-CN" altLang="en-US" sz="3200" b="1" dirty="0">
              <a:solidFill>
                <a:srgbClr val="0033CC"/>
              </a:solidFill>
              <a:latin typeface="楷体" panose="02010609060101010101" pitchFamily="49" charset="-122"/>
              <a:ea typeface="楷体" panose="02010609060101010101" pitchFamily="49" charset="-122"/>
            </a:endParaRPr>
          </a:p>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乡村四月</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闲人少，才了蚕桑</a:t>
            </a:r>
            <a:r>
              <a:rPr lang="en-US" altLang="zh-CN" sz="3200" b="1" dirty="0">
                <a:solidFill>
                  <a:srgbClr val="FF0000"/>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又插田。</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arn(inVertical)">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2" name="矩形 4"/>
          <p:cNvSpPr>
            <a:spLocks noChangeArrowheads="1"/>
          </p:cNvSpPr>
          <p:nvPr/>
        </p:nvSpPr>
        <p:spPr bwMode="auto">
          <a:xfrm>
            <a:off x="241300" y="74613"/>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回顾课文</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3"/>
          <p:cNvSpPr txBox="1">
            <a:spLocks noChangeArrowheads="1"/>
          </p:cNvSpPr>
          <p:nvPr/>
        </p:nvSpPr>
        <p:spPr bwMode="auto">
          <a:xfrm>
            <a:off x="868363" y="976313"/>
            <a:ext cx="7610475" cy="16525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快速浏览课文</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威尼斯的小艇</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，四人小组讨论交流：作者是怎样体现出威尼斯的静态美和动态美的？</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868363" y="2628900"/>
            <a:ext cx="7610475" cy="2193925"/>
          </a:xfrm>
          <a:prstGeom prst="rect">
            <a:avLst/>
          </a:prstGeom>
          <a:noFill/>
          <a:ln w="9525">
            <a:noFill/>
          </a:ln>
        </p:spPr>
        <p:txBody>
          <a:bodyPr>
            <a:spAutoFit/>
          </a:bodyPr>
          <a:p>
            <a:pPr eaLnBrk="1" hangingPunct="1">
              <a:lnSpc>
                <a:spcPct val="110000"/>
              </a:lnSpc>
            </a:pPr>
            <a:r>
              <a:rPr lang="zh-CN" altLang="en-US" sz="3200" b="1" dirty="0">
                <a:solidFill>
                  <a:srgbClr val="0033CC"/>
                </a:solidFill>
                <a:latin typeface="楷体" panose="02010609060101010101" pitchFamily="49" charset="-122"/>
                <a:ea typeface="楷体" panose="02010609060101010101" pitchFamily="49" charset="-122"/>
              </a:rPr>
              <a:t>    </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威尼斯的小艇</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一文，描写了小艇在水面上灵活穿梭的样子，体现了威尼斯的动态美；还描写了夜晚戏院散场后的静寂，体现了威尼斯的静态美。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grpSp>
        <p:nvGrpSpPr>
          <p:cNvPr id="10245" name="组合 4"/>
          <p:cNvGrpSpPr/>
          <p:nvPr/>
        </p:nvGrpSpPr>
        <p:grpSpPr>
          <a:xfrm>
            <a:off x="3557588" y="-233362"/>
            <a:ext cx="2454275" cy="1579562"/>
            <a:chOff x="5550515" y="2040459"/>
            <a:chExt cx="2454425" cy="1579112"/>
          </a:xfrm>
        </p:grpSpPr>
        <p:pic>
          <p:nvPicPr>
            <p:cNvPr id="10246" name="图片 5">
              <a:hlinkClick r:id="" action="ppaction://noaction"/>
            </p:cNvPr>
            <p:cNvPicPr>
              <a:picLocks noChangeAspect="1"/>
            </p:cNvPicPr>
            <p:nvPr/>
          </p:nvPicPr>
          <p:blipFill>
            <a:blip r:embed="rId1"/>
            <a:stretch>
              <a:fillRect/>
            </a:stretch>
          </p:blipFill>
          <p:spPr>
            <a:xfrm>
              <a:off x="5550515" y="2040459"/>
              <a:ext cx="2454425" cy="1579112"/>
            </a:xfrm>
            <a:prstGeom prst="rect">
              <a:avLst/>
            </a:prstGeom>
            <a:noFill/>
            <a:ln w="9525">
              <a:noFill/>
            </a:ln>
          </p:spPr>
        </p:pic>
        <p:sp>
          <p:nvSpPr>
            <p:cNvPr id="8" name="矩形 4">
              <a:hlinkClick r:id="" action="ppaction://noaction"/>
            </p:cNvPr>
            <p:cNvSpPr>
              <a:spLocks noChangeArrowheads="1"/>
            </p:cNvSpPr>
            <p:nvPr/>
          </p:nvSpPr>
          <p:spPr bwMode="auto">
            <a:xfrm>
              <a:off x="5780716" y="2457853"/>
              <a:ext cx="1830500" cy="645929"/>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第</a:t>
              </a:r>
              <a:r>
                <a:rPr kumimoji="0" lang="en-US" altLang="zh-CN"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1</a:t>
              </a:r>
              <a:r>
                <a:rPr kumimoji="0" lang="zh-CN" altLang="en-US"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课时</a:t>
              </a:r>
              <a:endParaRPr kumimoji="0" lang="zh-CN" altLang="en-US" sz="36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31825" y="558800"/>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学习古诗的方法有哪些？</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1060450" y="1263650"/>
            <a:ext cx="7435850" cy="119538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知诗人、解诗题、读诗文、明诗意、入诗境、悟诗情。</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631825" y="2559050"/>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我们可以运用哪些方法来理解诗意？</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4"/>
          <p:cNvSpPr txBox="1"/>
          <p:nvPr/>
        </p:nvSpPr>
        <p:spPr>
          <a:xfrm>
            <a:off x="1060450" y="3281363"/>
            <a:ext cx="7435850" cy="1196975"/>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查工具书、请教老师和同学、借助文中的插图帮助理解。</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arn(inVertic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4818" name="矩形 4"/>
          <p:cNvSpPr>
            <a:spLocks noChangeArrowheads="1"/>
          </p:cNvSpPr>
          <p:nvPr/>
        </p:nvSpPr>
        <p:spPr bwMode="auto">
          <a:xfrm>
            <a:off x="249238" y="74613"/>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品词赏句</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4" name="文本框 3"/>
          <p:cNvSpPr txBox="1">
            <a:spLocks noChangeArrowheads="1"/>
          </p:cNvSpPr>
          <p:nvPr/>
        </p:nvSpPr>
        <p:spPr bwMode="auto">
          <a:xfrm>
            <a:off x="455613" y="720725"/>
            <a:ext cx="7450138" cy="12747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把你看到的颜色，听到的声音，在诗中圈出来点。</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6" name="文本框 5"/>
          <p:cNvSpPr txBox="1"/>
          <p:nvPr/>
        </p:nvSpPr>
        <p:spPr>
          <a:xfrm>
            <a:off x="3103563" y="1214438"/>
            <a:ext cx="3671887" cy="3559175"/>
          </a:xfrm>
          <a:prstGeom prst="rect">
            <a:avLst/>
          </a:prstGeom>
          <a:noFill/>
          <a:ln w="9525">
            <a:noFill/>
          </a:ln>
        </p:spPr>
        <p:txBody>
          <a:bodyPr>
            <a:spAutoFit/>
          </a:bodyPr>
          <a:p>
            <a:pPr algn="ctr" eaLnBrk="1" hangingPunct="1">
              <a:lnSpc>
                <a:spcPct val="120000"/>
              </a:lnSpc>
            </a:pPr>
            <a:r>
              <a:rPr lang="zh-CN" altLang="en-US" sz="3200" b="1" dirty="0">
                <a:latin typeface="楷体" panose="02010609060101010101" pitchFamily="49" charset="-122"/>
                <a:ea typeface="楷体" panose="02010609060101010101" pitchFamily="49" charset="-122"/>
              </a:rPr>
              <a:t>乡村四月</a:t>
            </a:r>
            <a:endParaRPr lang="zh-CN" altLang="en-US" sz="3200" b="1" dirty="0">
              <a:latin typeface="楷体" panose="02010609060101010101" pitchFamily="49" charset="-122"/>
              <a:ea typeface="楷体" panose="02010609060101010101" pitchFamily="49" charset="-122"/>
            </a:endParaRPr>
          </a:p>
          <a:p>
            <a:pPr algn="ctr" eaLnBrk="1" hangingPunct="1">
              <a:lnSpc>
                <a:spcPct val="120000"/>
              </a:lnSpc>
            </a:pP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宋</a:t>
            </a:r>
            <a:r>
              <a:rPr lang="en-US"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翁卷</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绿遍山原白满川，子规声里雨如烟。</a:t>
            </a:r>
            <a:endParaRPr lang="zh-CN" altLang="en-US" sz="3200" b="1" dirty="0">
              <a:latin typeface="楷体" panose="02010609060101010101" pitchFamily="49" charset="-122"/>
              <a:ea typeface="楷体" panose="02010609060101010101" pitchFamily="49" charset="-122"/>
            </a:endParaRPr>
          </a:p>
          <a:p>
            <a:pPr eaLnBrk="1" hangingPunct="1">
              <a:lnSpc>
                <a:spcPct val="120000"/>
              </a:lnSpc>
            </a:pPr>
            <a:r>
              <a:rPr lang="zh-CN" altLang="en-US" sz="3200" b="1" dirty="0">
                <a:latin typeface="楷体" panose="02010609060101010101" pitchFamily="49" charset="-122"/>
                <a:ea typeface="楷体" panose="02010609060101010101" pitchFamily="49" charset="-122"/>
              </a:rPr>
              <a:t>乡村四月闲人少，才了蚕桑又插田。</a:t>
            </a:r>
            <a:endParaRPr lang="zh-CN" altLang="en-US" sz="3200" b="1" dirty="0">
              <a:latin typeface="楷体" panose="02010609060101010101" pitchFamily="49" charset="-122"/>
              <a:ea typeface="楷体" panose="02010609060101010101" pitchFamily="49" charset="-122"/>
            </a:endParaRPr>
          </a:p>
        </p:txBody>
      </p:sp>
      <p:sp>
        <p:nvSpPr>
          <p:cNvPr id="7" name="椭圆 6"/>
          <p:cNvSpPr/>
          <p:nvPr/>
        </p:nvSpPr>
        <p:spPr>
          <a:xfrm>
            <a:off x="3133725" y="2436813"/>
            <a:ext cx="506413" cy="541338"/>
          </a:xfrm>
          <a:prstGeom prst="ellipse">
            <a:avLst/>
          </a:prstGeom>
          <a:noFill/>
          <a:ln w="19050">
            <a:solidFill>
              <a:srgbClr val="FF0066"/>
            </a:solid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
        <p:nvSpPr>
          <p:cNvPr id="8" name="椭圆 7"/>
          <p:cNvSpPr/>
          <p:nvPr/>
        </p:nvSpPr>
        <p:spPr>
          <a:xfrm>
            <a:off x="4794250" y="2452688"/>
            <a:ext cx="506413" cy="541338"/>
          </a:xfrm>
          <a:prstGeom prst="ellipse">
            <a:avLst/>
          </a:prstGeom>
          <a:noFill/>
          <a:ln w="19050">
            <a:solidFill>
              <a:srgbClr val="FF0066"/>
            </a:solid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
        <p:nvSpPr>
          <p:cNvPr id="9" name="椭圆 8"/>
          <p:cNvSpPr/>
          <p:nvPr/>
        </p:nvSpPr>
        <p:spPr>
          <a:xfrm>
            <a:off x="3146425" y="3014663"/>
            <a:ext cx="1287463" cy="542925"/>
          </a:xfrm>
          <a:prstGeom prst="ellipse">
            <a:avLst/>
          </a:prstGeom>
          <a:noFill/>
          <a:ln w="19050">
            <a:solidFill>
              <a:srgbClr val="FF0066"/>
            </a:solidFill>
          </a:ln>
        </p:spPr>
        <p:txBody>
          <a:bodyPr anchor="ctr">
            <a:spAutoFit/>
          </a:bodyPr>
          <a:lstStyle/>
          <a:p>
            <a:pPr marL="0" marR="0" lvl="0" indent="0" algn="ctr" defTabSz="914400" rtl="0" eaLnBrk="0" fontAlgn="base" latinLnBrk="0" hangingPunct="0">
              <a:lnSpc>
                <a:spcPct val="150000"/>
              </a:lnSpc>
              <a:spcBef>
                <a:spcPct val="0"/>
              </a:spcBef>
              <a:spcAft>
                <a:spcPct val="0"/>
              </a:spcAft>
              <a:buClrTx/>
              <a:buSzTx/>
              <a:buFontTx/>
              <a:buNone/>
              <a:defRPr/>
            </a:pPr>
            <a:endParaRPr kumimoji="0" lang="zh-CN" altLang="en-US" sz="3200" b="1" i="0" u="none" strike="noStrike" kern="1200" cap="none" spc="0" normalizeH="0" baseline="0" noProof="0" dirty="0">
              <a:ln>
                <a:noFill/>
              </a:ln>
              <a:solidFill>
                <a:srgbClr val="000000"/>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4">
                                            <p:txEl>
                                              <p:charRg st="0" end="27"/>
                                            </p:txEl>
                                          </p:spTgt>
                                        </p:tgtEl>
                                        <p:attrNameLst>
                                          <p:attrName>style.visibility</p:attrName>
                                        </p:attrNameLst>
                                      </p:cBhvr>
                                      <p:to>
                                        <p:strVal val="visible"/>
                                      </p:to>
                                    </p:set>
                                    <p:animEffect transition="in" filter="barn(inVertical)">
                                      <p:cBhvr>
                                        <p:cTn id="7" dur="500"/>
                                        <p:tgtEl>
                                          <p:spTgt spid="4">
                                            <p:txEl>
                                              <p:charRg st="0" end="27"/>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down)">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706438" y="1500188"/>
            <a:ext cx="77787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你看到的是乡村一道亮丽的风景，置身这样的环境中你有什么感受？</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3662363" y="2965450"/>
            <a:ext cx="20320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景美人忙</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0962" name="文本框 1"/>
          <p:cNvSpPr txBox="1"/>
          <p:nvPr/>
        </p:nvSpPr>
        <p:spPr>
          <a:xfrm>
            <a:off x="2789238" y="895350"/>
            <a:ext cx="3671887" cy="119538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绿遍山原白满川，子规声里雨如烟。</a:t>
            </a:r>
            <a:endParaRPr lang="zh-CN" altLang="en-US" sz="3200" b="1" dirty="0">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495300" y="2222500"/>
            <a:ext cx="811530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从这两句诗中，你能体会出诗人表达的思想感情吗？</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4"/>
          <p:cNvSpPr txBox="1"/>
          <p:nvPr/>
        </p:nvSpPr>
        <p:spPr>
          <a:xfrm>
            <a:off x="922338" y="3641725"/>
            <a:ext cx="75565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表达了诗人对乡村风光的热爱和欣赏之情。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1986" name="文本框 1"/>
          <p:cNvSpPr txBox="1"/>
          <p:nvPr/>
        </p:nvSpPr>
        <p:spPr>
          <a:xfrm>
            <a:off x="2865438" y="304800"/>
            <a:ext cx="3435350" cy="1195388"/>
          </a:xfrm>
          <a:prstGeom prst="rect">
            <a:avLst/>
          </a:prstGeom>
          <a:noFill/>
          <a:ln w="9525">
            <a:noFill/>
          </a:ln>
        </p:spPr>
        <p:txBody>
          <a:bodyPr>
            <a:spAutoFit/>
          </a:bodyPr>
          <a:p>
            <a:pPr eaLnBrk="1" hangingPunct="1">
              <a:lnSpc>
                <a:spcPct val="120000"/>
              </a:lnSpc>
            </a:pPr>
            <a:r>
              <a:rPr lang="zh-CN" altLang="en-US" sz="3200" b="1" dirty="0">
                <a:latin typeface="楷体" panose="02010609060101010101" pitchFamily="49" charset="-122"/>
                <a:ea typeface="楷体" panose="02010609060101010101" pitchFamily="49" charset="-122"/>
              </a:rPr>
              <a:t>乡村四月闲人少，才了蚕桑又插田。</a:t>
            </a:r>
            <a:endParaRPr lang="zh-CN" altLang="en-US" sz="3200" b="1" dirty="0">
              <a:latin typeface="楷体" panose="02010609060101010101" pitchFamily="49" charset="-122"/>
              <a:ea typeface="楷体" panose="02010609060101010101" pitchFamily="49" charset="-122"/>
            </a:endParaRPr>
          </a:p>
        </p:txBody>
      </p:sp>
      <p:sp>
        <p:nvSpPr>
          <p:cNvPr id="3" name="文本框 2"/>
          <p:cNvSpPr txBox="1"/>
          <p:nvPr/>
        </p:nvSpPr>
        <p:spPr>
          <a:xfrm>
            <a:off x="839788" y="1508125"/>
            <a:ext cx="79883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蚕桑：采桑叶养蚕。   插田：在田里插秧。</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839788" y="2236788"/>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读完这两句，你们又有什么感受呢？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5" name="文本框 4"/>
          <p:cNvSpPr txBox="1"/>
          <p:nvPr/>
        </p:nvSpPr>
        <p:spPr>
          <a:xfrm>
            <a:off x="1277938" y="2841625"/>
            <a:ext cx="3467100" cy="604838"/>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农民们非常辛苦。</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6" name="文本框 5"/>
          <p:cNvSpPr txBox="1">
            <a:spLocks noChangeArrowheads="1"/>
          </p:cNvSpPr>
          <p:nvPr/>
        </p:nvSpPr>
        <p:spPr bwMode="auto">
          <a:xfrm>
            <a:off x="1262063" y="3490913"/>
            <a:ext cx="6667500" cy="1274763"/>
          </a:xfrm>
          <a:prstGeom prst="rect">
            <a:avLst/>
          </a:prstGeom>
          <a:solidFill>
            <a:srgbClr val="FFC000"/>
          </a:solidFill>
          <a:ln>
            <a:noFill/>
          </a:ln>
        </p:spPr>
        <p:style>
          <a:lnRef idx="1">
            <a:schemeClr val="accent3"/>
          </a:lnRef>
          <a:fillRef idx="2">
            <a:schemeClr val="accent3"/>
          </a:fillRef>
          <a:effectRef idx="1">
            <a:schemeClr val="accent3"/>
          </a:effectRef>
          <a:fontRef idx="minor">
            <a:schemeClr val="dk1"/>
          </a:fontRef>
        </p:style>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rPr>
              <a:t>每一食，便念稼穑之艰难；每一衣，则思纺织之辛苦。</a:t>
            </a:r>
            <a:endParaRPr kumimoji="1" lang="zh-CN" altLang="en-US" sz="3200" b="1" i="0" u="none" strike="noStrike" kern="1200" cap="none" spc="0" normalizeH="0" baseline="0" noProof="0" dirty="0">
              <a:ln>
                <a:noFill/>
              </a:ln>
              <a:solidFill>
                <a:srgbClr val="0033CC"/>
              </a:solidFill>
              <a:effectLst/>
              <a:uLnTx/>
              <a:uFillTx/>
              <a:latin typeface="楷体" panose="02010609060101010101" pitchFamily="49" charset="-122"/>
              <a:ea typeface="楷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766763" y="963613"/>
            <a:ext cx="7756525" cy="24558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在这样的乡村四月，人们忙着蚕桑、插田，如此繁忙的两个场景，诗人竟用了非常传神的两个字就串联了起来，是哪两个字？</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1189038" y="3551238"/>
            <a:ext cx="3467100" cy="6048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“才”和“又”。</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525463" y="925513"/>
            <a:ext cx="8093075"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乡村四月里，真是一片忙碌的景象啊！这两行诗表达了诗人怎样的思想感情呢？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939800" y="2208213"/>
            <a:ext cx="7678738" cy="237648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这两行诗重在写人，“才”“又”这两个看似平实的词，充分说明了农民劳动的繁忙紧张，表达了作者对劳动人民的同情和赞美之情。</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a:spLocks noChangeArrowheads="1"/>
          </p:cNvSpPr>
          <p:nvPr/>
        </p:nvSpPr>
        <p:spPr bwMode="auto">
          <a:xfrm>
            <a:off x="682625" y="725488"/>
            <a:ext cx="7778750"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请用一个感叹句来赞美一下辛勤劳动的农民们。</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a:spLocks noChangeArrowheads="1"/>
          </p:cNvSpPr>
          <p:nvPr/>
        </p:nvSpPr>
        <p:spPr bwMode="auto">
          <a:xfrm>
            <a:off x="682625" y="1924050"/>
            <a:ext cx="7778750" cy="17859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四月农忙季节，除了忙蚕桑、插田，还要忙些什么？用“才</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又</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”仿写诗句。</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1160463" y="3671888"/>
            <a:ext cx="6823075" cy="604837"/>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乡村四月闲人少，才了耘田又种瓜。</a:t>
            </a:r>
            <a:endParaRPr lang="zh-CN" altLang="en-US" sz="3200" b="1" dirty="0">
              <a:solidFill>
                <a:srgbClr val="0033CC"/>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782638" y="4203700"/>
            <a:ext cx="7778750" cy="6048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457200" marR="0" lvl="0" indent="-457200" algn="l" defTabSz="914400" rtl="0" eaLnBrk="1" fontAlgn="base" latinLnBrk="0" hangingPunct="1">
              <a:lnSpc>
                <a:spcPct val="120000"/>
              </a:lnSpc>
              <a:spcBef>
                <a:spcPct val="0"/>
              </a:spcBef>
              <a:spcAft>
                <a:spcPct val="0"/>
              </a:spcAft>
              <a:buClrTx/>
              <a:buSzTx/>
              <a:buFont typeface="Wingdings" panose="05000000000000000000" pitchFamily="2" charset="2"/>
              <a:buChar char="Ø"/>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背诵</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乡村四月</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arn(inVertical)">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1508443"/>
            <a:ext cx="9144000" cy="1023938"/>
          </a:xfrm>
          <a:prstGeom prst="rect">
            <a:avLst/>
          </a:prstGeom>
          <a:solidFill>
            <a:schemeClr val="tx2">
              <a:lumMod val="75000"/>
            </a:schemeClr>
          </a:solidFill>
          <a:ln w="9525">
            <a:noFill/>
            <a:miter lim="800000"/>
          </a:ln>
        </p:spPr>
        <p:txBody>
          <a:bodyPr wrap="none" lIns="68580" tIns="34290" rIns="68580" bIns="3429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dirty="0">
              <a:ln>
                <a:noFill/>
              </a:ln>
              <a:solidFill>
                <a:srgbClr val="005397"/>
              </a:solidFill>
              <a:effectLst/>
              <a:uLnTx/>
              <a:uFillTx/>
              <a:latin typeface="Arial" panose="020B0604020202020204"/>
              <a:ea typeface="微软雅黑" panose="020B0503020204020204" charset="-122"/>
              <a:cs typeface="+mn-cs"/>
            </a:endParaRPr>
          </a:p>
        </p:txBody>
      </p:sp>
      <p:sp>
        <p:nvSpPr>
          <p:cNvPr id="16" name="Rectangle 4"/>
          <p:cNvSpPr>
            <a:spLocks noChangeArrowheads="1"/>
          </p:cNvSpPr>
          <p:nvPr/>
        </p:nvSpPr>
        <p:spPr bwMode="auto">
          <a:xfrm>
            <a:off x="424815" y="1635125"/>
            <a:ext cx="8505825" cy="771525"/>
          </a:xfrm>
          <a:prstGeom prst="rect">
            <a:avLst/>
          </a:prstGeom>
          <a:noFill/>
          <a:ln w="3175" algn="ctr">
            <a:noFill/>
            <a:prstDash val="dash"/>
            <a:miter lim="800000"/>
          </a:ln>
          <a:effectLst/>
        </p:spPr>
        <p:txBody>
          <a:bodyPr lIns="68580" tIns="34290" rIns="68580" bIns="3429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第一课件网      </a:t>
            </a:r>
            <a:r>
              <a:rPr kumimoji="0" lang="en-US" altLang="zh-CN"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rPr>
              <a:t>www.kejian1.com</a:t>
            </a:r>
            <a:endParaRPr kumimoji="0" lang="zh-CN" altLang="en-GB" sz="4100" b="0" i="0" u="none" strike="noStrike" kern="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48132" name="TextBox 6"/>
          <p:cNvSpPr txBox="1"/>
          <p:nvPr/>
        </p:nvSpPr>
        <p:spPr>
          <a:xfrm>
            <a:off x="1473835" y="3288030"/>
            <a:ext cx="6505575" cy="437515"/>
          </a:xfrm>
          <a:prstGeom prst="rect">
            <a:avLst/>
          </a:prstGeom>
          <a:noFill/>
          <a:ln w="9525">
            <a:noFill/>
          </a:ln>
        </p:spPr>
        <p:txBody>
          <a:bodyPr lIns="68580" tIns="34290" rIns="68580" bIns="34290">
            <a:spAutoFit/>
          </a:bodyPr>
          <a:lstStyle/>
          <a:p>
            <a:pPr algn="ctr"/>
            <a:r>
              <a:rPr lang="zh-CN" altLang="en-US" sz="2400" b="1" dirty="0">
                <a:solidFill>
                  <a:srgbClr val="002060"/>
                </a:solidFill>
                <a:latin typeface="等线" panose="02010600030101010101" pitchFamily="2" charset="-122"/>
              </a:rPr>
              <a:t>第一课件网，无需注册，免费下载。</a:t>
            </a:r>
            <a:endParaRPr lang="zh-CN" altLang="en-US" sz="2400" b="1" dirty="0">
              <a:solidFill>
                <a:srgbClr val="002060"/>
              </a:solidFill>
              <a:latin typeface="等线" panose="02010600030101010101" pitchFamily="2" charset="-122"/>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31825" y="785813"/>
            <a:ext cx="8105775" cy="178593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快速浏览课文</a:t>
            </a:r>
            <a:r>
              <a:rPr kumimoji="1" lang="en-US" altLang="zh-CN" sz="3200" b="1" i="0" u="none" strike="noStrike" kern="1200" cap="none" spc="0" normalizeH="0" baseline="0" noProof="0" dirty="0">
                <a:ln>
                  <a:noFill/>
                </a:ln>
                <a:solidFill>
                  <a:schemeClr val="tx1"/>
                </a:solidFill>
                <a:effectLst/>
                <a:uLnTx/>
                <a:uFillTx/>
                <a:latin typeface="+mn-ea"/>
                <a:ea typeface="+mn-ea"/>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牧场之国</a:t>
            </a:r>
            <a:r>
              <a:rPr kumimoji="1" lang="en-US" altLang="zh-CN" sz="3200" b="1" i="0" u="none" strike="noStrike" kern="1200" cap="none" spc="0" normalizeH="0" baseline="0" noProof="0" dirty="0">
                <a:ln>
                  <a:noFill/>
                </a:ln>
                <a:solidFill>
                  <a:schemeClr val="tx1"/>
                </a:solidFill>
                <a:effectLst/>
                <a:uLnTx/>
                <a:uFillTx/>
                <a:latin typeface="+mn-ea"/>
                <a:ea typeface="宋体" panose="02010600030101010101" pitchFamily="2" charset="-122"/>
                <a:cs typeface="+mn-cs"/>
              </a:rPr>
              <a:t>》</a:t>
            </a:r>
            <a:r>
              <a:rPr kumimoji="1" lang="zh-CN" altLang="en-US" sz="3200" b="1" i="0" u="none" strike="noStrike" kern="1200" cap="none" spc="0" normalizeH="0" baseline="0" noProof="0" dirty="0">
                <a:ln>
                  <a:noFill/>
                </a:ln>
                <a:solidFill>
                  <a:schemeClr val="tx1"/>
                </a:solidFill>
                <a:effectLst/>
                <a:uLnTx/>
                <a:uFillTx/>
                <a:latin typeface="+mn-ea"/>
                <a:ea typeface="+mn-ea"/>
                <a:cs typeface="+mn-cs"/>
              </a:rPr>
              <a:t>，四人小组讨论交流：作者是怎样体现出荷兰牧场风光的静态美和动态美的？</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519113" y="2463800"/>
            <a:ext cx="8105775" cy="245586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牧场之国</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一文，描写了荷兰牧场风光的宁静和悠闲，也描写了人们给奶牛挤奶、满载牛奶的车船不停地开往城市的繁忙，把荷兰牧场的动、静之美表现得淋漓尽致。</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170" name="矩形 4"/>
          <p:cNvSpPr>
            <a:spLocks noChangeArrowheads="1"/>
          </p:cNvSpPr>
          <p:nvPr/>
        </p:nvSpPr>
        <p:spPr bwMode="auto">
          <a:xfrm>
            <a:off x="257175" y="74613"/>
            <a:ext cx="2036763" cy="646113"/>
          </a:xfrm>
          <a:prstGeom prst="rect">
            <a:avLst/>
          </a:prstGeom>
          <a:noFill/>
          <a:ln>
            <a:noFill/>
          </a:ln>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zh-CN" altLang="en-US" sz="3600" b="1" i="0" u="none" strike="noStrike" kern="1200" cap="none" spc="0" normalizeH="0" baseline="0" noProof="0" dirty="0">
                <a:ln>
                  <a:noFill/>
                </a:ln>
                <a:solidFill>
                  <a:srgbClr val="DE5F74"/>
                </a:solidFill>
                <a:effectLst/>
                <a:uLnTx/>
                <a:uFillTx/>
                <a:latin typeface="+mj-ea"/>
                <a:ea typeface="+mj-ea"/>
                <a:cs typeface="+mn-cs"/>
              </a:rPr>
              <a:t>语言运用</a:t>
            </a:r>
            <a:endParaRPr kumimoji="0" lang="zh-CN" altLang="en-US" sz="3600" b="1" i="0" u="none" strike="noStrike" kern="1200" cap="none" spc="0" normalizeH="0" baseline="0" noProof="0" dirty="0">
              <a:ln>
                <a:noFill/>
              </a:ln>
              <a:solidFill>
                <a:srgbClr val="DE5F74"/>
              </a:solidFill>
              <a:effectLst/>
              <a:uLnTx/>
              <a:uFillTx/>
              <a:latin typeface="+mj-ea"/>
              <a:ea typeface="+mj-ea"/>
              <a:cs typeface="+mn-cs"/>
            </a:endParaRPr>
          </a:p>
        </p:txBody>
      </p:sp>
      <p:sp>
        <p:nvSpPr>
          <p:cNvPr id="3" name="文本框 3"/>
          <p:cNvSpPr txBox="1">
            <a:spLocks noChangeArrowheads="1"/>
          </p:cNvSpPr>
          <p:nvPr/>
        </p:nvSpPr>
        <p:spPr bwMode="auto">
          <a:xfrm>
            <a:off x="766763" y="1049338"/>
            <a:ext cx="7842250" cy="1193800"/>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下面的句子分别写出了景物的动、静之美，选择一个情景照样子写一写。</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4" name="文本框 3"/>
          <p:cNvSpPr txBox="1"/>
          <p:nvPr/>
        </p:nvSpPr>
        <p:spPr>
          <a:xfrm>
            <a:off x="766763" y="2571750"/>
            <a:ext cx="7610475" cy="1195388"/>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l"/>
            </a:pPr>
            <a:r>
              <a:rPr lang="zh-CN" altLang="zh-CN" sz="3200" b="1" dirty="0">
                <a:solidFill>
                  <a:srgbClr val="0033CC"/>
                </a:solidFill>
                <a:latin typeface="楷体" panose="02010609060101010101" pitchFamily="49" charset="-122"/>
                <a:ea typeface="楷体" panose="02010609060101010101" pitchFamily="49" charset="-122"/>
              </a:rPr>
              <a:t>两边的建筑飞一般地倒退，我们的眼睛忙极了，不知看哪一处好</a:t>
            </a:r>
            <a:r>
              <a:rPr lang="zh-CN" altLang="en-US" sz="3200" b="1" dirty="0">
                <a:solidFill>
                  <a:srgbClr val="0033CC"/>
                </a:solidFill>
                <a:latin typeface="楷体" panose="02010609060101010101" pitchFamily="49" charset="-122"/>
                <a:ea typeface="楷体" panose="02010609060101010101" pitchFamily="49" charset="-122"/>
              </a:rPr>
              <a:t>。</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66763" y="1382713"/>
            <a:ext cx="7610475" cy="2378075"/>
          </a:xfrm>
          <a:prstGeom prst="rect">
            <a:avLst/>
          </a:prstGeom>
          <a:noFill/>
          <a:ln w="9525">
            <a:noFill/>
          </a:ln>
        </p:spPr>
        <p:txBody>
          <a:bodyPr>
            <a:spAutoFit/>
          </a:bodyPr>
          <a:p>
            <a:pPr marL="457200" indent="-457200" eaLnBrk="1" hangingPunct="1">
              <a:lnSpc>
                <a:spcPct val="120000"/>
              </a:lnSpc>
              <a:buFont typeface="Wingdings" panose="05000000000000000000" pitchFamily="2" charset="2"/>
              <a:buChar char="l"/>
            </a:pPr>
            <a:r>
              <a:rPr lang="zh-CN" altLang="en-US" sz="3200" b="1" dirty="0">
                <a:solidFill>
                  <a:srgbClr val="0033CC"/>
                </a:solidFill>
                <a:latin typeface="楷体" panose="02010609060101010101" pitchFamily="49" charset="-122"/>
                <a:ea typeface="楷体" panose="02010609060101010101" pitchFamily="49" charset="-122"/>
              </a:rPr>
              <a:t>车船过后，一切又恢复了平静。最后一抹晚霞也渐渐消失了，整个天地都暗了下来。狗不叫了，圈里的牛也不再发出哞哞声，马也忘记了踢马房的挡板。</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76275" y="749300"/>
            <a:ext cx="8027988" cy="1109663"/>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1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这两段话是如何表现出景物的动态美和静态美的？</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76275" y="1668463"/>
            <a:ext cx="8027988" cy="3276600"/>
          </a:xfrm>
          <a:prstGeom prst="rect">
            <a:avLst/>
          </a:prstGeom>
          <a:noFill/>
          <a:ln w="9525">
            <a:noFill/>
          </a:ln>
        </p:spPr>
        <p:txBody>
          <a:bodyPr>
            <a:spAutoFit/>
          </a:bodyPr>
          <a:p>
            <a:pPr eaLnBrk="1" hangingPunct="1">
              <a:lnSpc>
                <a:spcPct val="110000"/>
              </a:lnSpc>
            </a:pPr>
            <a:r>
              <a:rPr lang="zh-CN" altLang="en-US" sz="3200" b="1" dirty="0">
                <a:solidFill>
                  <a:srgbClr val="0033CC"/>
                </a:solidFill>
                <a:latin typeface="楷体" panose="02010609060101010101" pitchFamily="49" charset="-122"/>
                <a:ea typeface="楷体" panose="02010609060101010101" pitchFamily="49" charset="-122"/>
              </a:rPr>
              <a:t>    第一段话是</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威尼斯的小艇</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一文中的句子，通过描写半夜戏院散场后瞬间的喧哗来体现威尼斯的动态美。第二段话是</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牧场之国</a:t>
            </a:r>
            <a:r>
              <a:rPr lang="en-US" altLang="zh-CN" sz="3200" b="1" dirty="0">
                <a:solidFill>
                  <a:srgbClr val="0033CC"/>
                </a:solidFill>
                <a:latin typeface="楷体" panose="02010609060101010101" pitchFamily="49" charset="-122"/>
                <a:ea typeface="楷体" panose="02010609060101010101" pitchFamily="49" charset="-122"/>
              </a:rPr>
              <a:t>》</a:t>
            </a:r>
            <a:r>
              <a:rPr lang="zh-CN" altLang="en-US" sz="3200" b="1" dirty="0">
                <a:solidFill>
                  <a:srgbClr val="0033CC"/>
                </a:solidFill>
                <a:latin typeface="楷体" panose="02010609060101010101" pitchFamily="49" charset="-122"/>
                <a:ea typeface="楷体" panose="02010609060101010101" pitchFamily="49" charset="-122"/>
              </a:rPr>
              <a:t>一文中的句子，通过描写晚上荷兰牧场车船过后，一切又恢复了平静来体现荷兰牧场风光的静态美。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1042988" y="815975"/>
            <a:ext cx="7343775"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在这三种情景中，选择一个情景，照样子写一写。</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1946275" y="2135188"/>
            <a:ext cx="3600450" cy="2192337"/>
          </a:xfrm>
          <a:prstGeom prst="rect">
            <a:avLst/>
          </a:prstGeom>
          <a:noFill/>
          <a:ln w="9525">
            <a:noFill/>
          </a:ln>
        </p:spPr>
        <p:txBody>
          <a:bodyPr>
            <a:spAutoFit/>
          </a:bodyPr>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①放学后的校园　　</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②群鸟飞过湖面　　</a:t>
            </a:r>
            <a:endParaRPr lang="en-US" altLang="zh-CN" sz="3200" b="1" dirty="0">
              <a:solidFill>
                <a:srgbClr val="0033CC"/>
              </a:solidFill>
              <a:latin typeface="楷体" panose="02010609060101010101" pitchFamily="49" charset="-122"/>
              <a:ea typeface="楷体" panose="02010609060101010101" pitchFamily="49" charset="-122"/>
            </a:endParaRPr>
          </a:p>
          <a:p>
            <a:pPr eaLnBrk="1" hangingPunct="1">
              <a:lnSpc>
                <a:spcPct val="150000"/>
              </a:lnSpc>
            </a:pPr>
            <a:r>
              <a:rPr lang="zh-CN" altLang="en-US" sz="3200" b="1" dirty="0">
                <a:solidFill>
                  <a:srgbClr val="0033CC"/>
                </a:solidFill>
                <a:latin typeface="楷体" panose="02010609060101010101" pitchFamily="49" charset="-122"/>
                <a:ea typeface="楷体" panose="02010609060101010101" pitchFamily="49" charset="-122"/>
              </a:rPr>
              <a:t>③火车进站</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3"/>
          <p:cNvSpPr txBox="1">
            <a:spLocks noChangeArrowheads="1"/>
          </p:cNvSpPr>
          <p:nvPr/>
        </p:nvSpPr>
        <p:spPr bwMode="auto">
          <a:xfrm>
            <a:off x="655638" y="865188"/>
            <a:ext cx="7650163" cy="1195388"/>
          </a:xfrm>
          <a:prstGeom prst="rect">
            <a:avLst/>
          </a:prstGeom>
          <a:noFill/>
          <a:ln>
            <a:noFill/>
          </a:ln>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20000"/>
              </a:lnSpc>
              <a:spcBef>
                <a:spcPct val="0"/>
              </a:spcBef>
              <a:spcAft>
                <a:spcPct val="0"/>
              </a:spcAft>
              <a:buClrTx/>
              <a:buSzTx/>
              <a:buFontTx/>
              <a:buNone/>
              <a:defRPr/>
            </a:pPr>
            <a:r>
              <a:rPr kumimoji="1" lang="zh-CN" altLang="en-US" sz="3200" b="1" i="0" u="none" strike="noStrike" kern="1200" cap="none" spc="0" normalizeH="0" baseline="0" noProof="0" dirty="0">
                <a:ln>
                  <a:noFill/>
                </a:ln>
                <a:solidFill>
                  <a:schemeClr val="tx1"/>
                </a:solidFill>
                <a:effectLst/>
                <a:uLnTx/>
                <a:uFillTx/>
                <a:latin typeface="+mn-ea"/>
                <a:ea typeface="+mn-ea"/>
                <a:cs typeface="+mn-cs"/>
              </a:rPr>
              <a:t>    这三种情景中，该怎样写景物的静态美和动态美呢？</a:t>
            </a:r>
            <a:endParaRPr kumimoji="1" lang="zh-CN" altLang="en-US" sz="3200" b="1" i="0" u="none" strike="noStrike" kern="1200" cap="none" spc="0" normalizeH="0" baseline="0" noProof="0" dirty="0">
              <a:ln>
                <a:noFill/>
              </a:ln>
              <a:solidFill>
                <a:schemeClr val="tx1"/>
              </a:solidFill>
              <a:effectLst/>
              <a:uLnTx/>
              <a:uFillTx/>
              <a:latin typeface="+mn-ea"/>
              <a:ea typeface="+mn-ea"/>
              <a:cs typeface="+mn-cs"/>
            </a:endParaRPr>
          </a:p>
        </p:txBody>
      </p:sp>
      <p:sp>
        <p:nvSpPr>
          <p:cNvPr id="3" name="文本框 2"/>
          <p:cNvSpPr txBox="1"/>
          <p:nvPr/>
        </p:nvSpPr>
        <p:spPr>
          <a:xfrm>
            <a:off x="655638" y="2181225"/>
            <a:ext cx="7650162" cy="2455863"/>
          </a:xfrm>
          <a:prstGeom prst="rect">
            <a:avLst/>
          </a:prstGeom>
          <a:noFill/>
          <a:ln w="9525">
            <a:noFill/>
          </a:ln>
        </p:spPr>
        <p:txBody>
          <a:bodyPr>
            <a:spAutoFit/>
          </a:bodyPr>
          <a:p>
            <a:pPr eaLnBrk="1" hangingPunct="1">
              <a:lnSpc>
                <a:spcPct val="120000"/>
              </a:lnSpc>
            </a:pPr>
            <a:r>
              <a:rPr lang="zh-CN" altLang="en-US" sz="3200" b="1" dirty="0">
                <a:solidFill>
                  <a:srgbClr val="0033CC"/>
                </a:solidFill>
                <a:latin typeface="楷体" panose="02010609060101010101" pitchFamily="49" charset="-122"/>
                <a:ea typeface="楷体" panose="02010609060101010101" pitchFamily="49" charset="-122"/>
              </a:rPr>
              <a:t>    第一种情景“放学后的校园”，先描写出学生放学时喧闹的情景表现出校园的动态美，再描写出放学后校园的安静来表现校园的静态美。</a:t>
            </a:r>
            <a:endParaRPr lang="zh-CN" altLang="en-US" sz="3200" b="1" dirty="0">
              <a:solidFill>
                <a:srgbClr val="0033CC"/>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p="http://schemas.openxmlformats.org/presentationml/2006/main">
  <p:tag name="commondata" val="eyJoZGlkIjoiM2FjN2UwN2E2YzY1YjRlYmUzNjBlODY5NmUzYmRkZWYifQ=="/>
</p:tagLst>
</file>

<file path=ppt/theme/theme1.xml><?xml version="1.0" encoding="utf-8"?>
<a:theme xmlns:a="http://schemas.openxmlformats.org/drawingml/2006/main" name="自定义设计方案">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2855</Words>
  <Application>WPS 演示</Application>
  <PresentationFormat>全屏显示(16:9)</PresentationFormat>
  <Paragraphs>172</Paragraphs>
  <Slides>38</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38</vt:i4>
      </vt:variant>
    </vt:vector>
  </HeadingPairs>
  <TitlesOfParts>
    <vt:vector size="51" baseType="lpstr">
      <vt:lpstr>Arial</vt:lpstr>
      <vt:lpstr>宋体</vt:lpstr>
      <vt:lpstr>Wingdings</vt:lpstr>
      <vt:lpstr>Cambria</vt:lpstr>
      <vt:lpstr>黑体</vt:lpstr>
      <vt:lpstr>楷体</vt:lpstr>
      <vt:lpstr>Calibri</vt:lpstr>
      <vt:lpstr>微软雅黑</vt:lpstr>
      <vt:lpstr>Arial Unicode MS</vt:lpstr>
      <vt:lpstr>Arial</vt:lpstr>
      <vt:lpstr>等线</vt:lpstr>
      <vt:lpstr>自定义设计方案</vt:lpstr>
      <vt:lpstr>1_自定义设计方案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上帝掷骰子吗</cp:lastModifiedBy>
  <cp:revision>2011</cp:revision>
  <dcterms:created xsi:type="dcterms:W3CDTF">2016-01-14T05:53:00Z</dcterms:created>
  <dcterms:modified xsi:type="dcterms:W3CDTF">2023-11-13T12:28:33Z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C215B4DEF1AF4DC9A1CCDC00ED020862_13</vt:lpwstr>
  </property>
  <property fmtid="{D5CDD505-2E9C-101B-9397-08002B2CF9AE}" pid="3" name="KSOProductBuildVer">
    <vt:lpwstr>2052-12.1.0.15374</vt:lpwstr>
  </property>
</Properties>
</file>