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5"/>
  </p:notesMasterIdLst>
  <p:sldIdLst>
    <p:sldId id="256" r:id="rId4"/>
    <p:sldId id="273" r:id="rId5"/>
    <p:sldId id="266" r:id="rId6"/>
    <p:sldId id="274" r:id="rId7"/>
    <p:sldId id="275" r:id="rId8"/>
    <p:sldId id="321" r:id="rId9"/>
    <p:sldId id="329" r:id="rId10"/>
    <p:sldId id="277" r:id="rId11"/>
    <p:sldId id="323" r:id="rId12"/>
    <p:sldId id="324" r:id="rId13"/>
    <p:sldId id="325" r:id="rId14"/>
    <p:sldId id="326" r:id="rId15"/>
    <p:sldId id="327" r:id="rId16"/>
    <p:sldId id="344" r:id="rId17"/>
    <p:sldId id="278" r:id="rId18"/>
    <p:sldId id="279" r:id="rId19"/>
    <p:sldId id="311" r:id="rId20"/>
    <p:sldId id="294" r:id="rId21"/>
    <p:sldId id="314" r:id="rId22"/>
    <p:sldId id="263" r:id="rId23"/>
    <p:sldId id="353" r:id="rId24"/>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2" userDrawn="1">
          <p15:clr>
            <a:srgbClr val="A4A3A4"/>
          </p15:clr>
        </p15:guide>
        <p15:guide id="2" pos="38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9F8EF"/>
    <a:srgbClr val="0094FC"/>
    <a:srgbClr val="36C893"/>
    <a:srgbClr val="A989C8"/>
    <a:srgbClr val="F7860C"/>
    <a:srgbClr val="EAE800"/>
    <a:srgbClr val="93E312"/>
    <a:srgbClr val="6FC665"/>
    <a:srgbClr val="FCAD36"/>
    <a:srgbClr val="2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52"/>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gs" Target="tags/tag14.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tags" Target="../tags/tag11.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2.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3.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4.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237027" y="2169041"/>
            <a:ext cx="5669280" cy="922020"/>
          </a:xfrm>
          <a:prstGeom prst="rect">
            <a:avLst/>
          </a:prstGeom>
          <a:noFill/>
        </p:spPr>
        <p:txBody>
          <a:bodyPr wrap="none" rtlCol="0">
            <a:spAutoFit/>
          </a:bodyPr>
          <a:lstStyle/>
          <a:p>
            <a:r>
              <a:rPr kumimoji="1" lang="zh-CN" altLang="en-US" sz="5400" b="1" dirty="0">
                <a:solidFill>
                  <a:srgbClr val="00B4FF"/>
                </a:solidFill>
              </a:rPr>
              <a:t>扇形统计图（二）</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
        <p:nvSpPr>
          <p:cNvPr id="35" name="Rectangle 20"/>
          <p:cNvSpPr>
            <a:spLocks noChangeArrowheads="1"/>
          </p:cNvSpPr>
          <p:nvPr/>
        </p:nvSpPr>
        <p:spPr bwMode="auto">
          <a:xfrm>
            <a:off x="2881630" y="1056005"/>
            <a:ext cx="353568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eaLnBrk="1" latin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绿荫小学校园内各种树木</a:t>
            </a:r>
            <a:endParaRPr lang="zh-CN" altLang="en-US" sz="2400" dirty="0">
              <a:solidFill>
                <a:schemeClr val="tx1"/>
              </a:solidFill>
              <a:latin typeface="微软雅黑" panose="020B0503020204020204" pitchFamily="34" charset="-122"/>
              <a:ea typeface="微软雅黑" panose="020B0503020204020204" pitchFamily="34" charset="-122"/>
            </a:endParaRPr>
          </a:p>
          <a:p>
            <a:pPr algn="ctr" eaLnBrk="1" latin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所占百分比情况统计图</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3" name="饼形 2"/>
          <p:cNvSpPr/>
          <p:nvPr/>
        </p:nvSpPr>
        <p:spPr>
          <a:xfrm>
            <a:off x="3177540" y="2197735"/>
            <a:ext cx="3240000" cy="3240000"/>
          </a:xfrm>
          <a:prstGeom prst="pie">
            <a:avLst>
              <a:gd name="adj1" fmla="val 10781487"/>
              <a:gd name="adj2" fmla="val 16200000"/>
            </a:avLst>
          </a:prstGeom>
          <a:solidFill>
            <a:srgbClr val="0094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文本框 15"/>
          <p:cNvSpPr txBox="1"/>
          <p:nvPr/>
        </p:nvSpPr>
        <p:spPr>
          <a:xfrm>
            <a:off x="3697605" y="2811780"/>
            <a:ext cx="735330" cy="706755"/>
          </a:xfrm>
          <a:prstGeom prst="rect">
            <a:avLst/>
          </a:prstGeom>
          <a:noFill/>
        </p:spPr>
        <p:txBody>
          <a:bodyPr wrap="none" rtlCol="0">
            <a:spAutoFit/>
          </a:bodyPr>
          <a:p>
            <a:pPr algn="ct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杨树</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ct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25％</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饼形 3"/>
          <p:cNvSpPr/>
          <p:nvPr/>
        </p:nvSpPr>
        <p:spPr>
          <a:xfrm rot="5400000">
            <a:off x="3235960" y="2197735"/>
            <a:ext cx="3240000" cy="3240000"/>
          </a:xfrm>
          <a:prstGeom prst="pie">
            <a:avLst>
              <a:gd name="adj1" fmla="val 10781487"/>
              <a:gd name="adj2" fmla="val 16200000"/>
            </a:avLst>
          </a:prstGeom>
          <a:solidFill>
            <a:srgbClr val="A989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5" name="文本框 4"/>
          <p:cNvSpPr txBox="1"/>
          <p:nvPr/>
        </p:nvSpPr>
        <p:spPr>
          <a:xfrm>
            <a:off x="5119370" y="2811780"/>
            <a:ext cx="735330" cy="706755"/>
          </a:xfrm>
          <a:prstGeom prst="rect">
            <a:avLst/>
          </a:prstGeom>
          <a:noFill/>
        </p:spPr>
        <p:txBody>
          <a:bodyPr wrap="none" rtlCol="0">
            <a:spAutoFit/>
          </a:bodyPr>
          <a:p>
            <a:pPr algn="ctr"/>
            <a:r>
              <a:rPr lang="zh-CN" altLang="en-US" sz="2000">
                <a:latin typeface="微软雅黑" panose="020B0503020204020204" pitchFamily="34" charset="-122"/>
                <a:ea typeface="微软雅黑" panose="020B0503020204020204" pitchFamily="34" charset="-122"/>
                <a:cs typeface="微软雅黑" panose="020B0503020204020204" pitchFamily="34" charset="-122"/>
              </a:rPr>
              <a:t>其他</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ct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25％</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饼形 5"/>
          <p:cNvSpPr/>
          <p:nvPr/>
        </p:nvSpPr>
        <p:spPr>
          <a:xfrm rot="16200000">
            <a:off x="3177540" y="2254885"/>
            <a:ext cx="3240000" cy="3240000"/>
          </a:xfrm>
          <a:prstGeom prst="pie">
            <a:avLst>
              <a:gd name="adj1" fmla="val 12907783"/>
              <a:gd name="adj2" fmla="val 1620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7" name="文本框 6"/>
          <p:cNvSpPr txBox="1"/>
          <p:nvPr/>
        </p:nvSpPr>
        <p:spPr>
          <a:xfrm>
            <a:off x="3569970" y="4084320"/>
            <a:ext cx="735330" cy="706755"/>
          </a:xfrm>
          <a:prstGeom prst="rect">
            <a:avLst/>
          </a:prstGeom>
          <a:noFill/>
        </p:spPr>
        <p:txBody>
          <a:bodyPr wrap="none" rtlCol="0">
            <a:spAutoFit/>
          </a:bodyPr>
          <a:p>
            <a:pPr algn="ct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松树</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ct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15％</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饼形 8"/>
          <p:cNvSpPr/>
          <p:nvPr/>
        </p:nvSpPr>
        <p:spPr>
          <a:xfrm rot="12900000">
            <a:off x="3206750" y="2273935"/>
            <a:ext cx="3240000" cy="3240000"/>
          </a:xfrm>
          <a:prstGeom prst="pie">
            <a:avLst>
              <a:gd name="adj1" fmla="val 13058106"/>
              <a:gd name="adj2" fmla="val 16200000"/>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文本框 9"/>
          <p:cNvSpPr txBox="1"/>
          <p:nvPr/>
        </p:nvSpPr>
        <p:spPr>
          <a:xfrm>
            <a:off x="4305300" y="4585970"/>
            <a:ext cx="735330" cy="706755"/>
          </a:xfrm>
          <a:prstGeom prst="rect">
            <a:avLst/>
          </a:prstGeom>
          <a:noFill/>
        </p:spPr>
        <p:txBody>
          <a:bodyPr wrap="none" rtlCol="0">
            <a:spAutoFit/>
          </a:bodyPr>
          <a:p>
            <a:pPr algn="ct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槐树</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ctr"/>
            <a:r>
              <a:rPr lang="en-US" altLang="zh-CN" sz="2000">
                <a:latin typeface="微软雅黑" panose="020B0503020204020204" pitchFamily="34" charset="-122"/>
                <a:ea typeface="微软雅黑" panose="020B0503020204020204" pitchFamily="34" charset="-122"/>
                <a:cs typeface="微软雅黑" panose="020B0503020204020204" pitchFamily="34" charset="-122"/>
              </a:rPr>
              <a:t>15％</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饼形 10"/>
          <p:cNvSpPr/>
          <p:nvPr/>
        </p:nvSpPr>
        <p:spPr>
          <a:xfrm rot="9180000">
            <a:off x="3241675" y="2251710"/>
            <a:ext cx="3240000" cy="3240000"/>
          </a:xfrm>
          <a:prstGeom prst="pie">
            <a:avLst>
              <a:gd name="adj1" fmla="val 12410425"/>
              <a:gd name="adj2" fmla="val 16753979"/>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2" name="文本框 11"/>
          <p:cNvSpPr txBox="1"/>
          <p:nvPr/>
        </p:nvSpPr>
        <p:spPr>
          <a:xfrm>
            <a:off x="5256530" y="4144010"/>
            <a:ext cx="735330" cy="706755"/>
          </a:xfrm>
          <a:prstGeom prst="rect">
            <a:avLst/>
          </a:prstGeom>
          <a:noFill/>
        </p:spPr>
        <p:txBody>
          <a:bodyPr wrap="square" rtlCol="0">
            <a:spAutoFit/>
          </a:bodyPr>
          <a:p>
            <a:pPr algn="ctr"/>
            <a:r>
              <a:rPr lang="zh-CN" altLang="en-US" sz="2000">
                <a:latin typeface="微软雅黑" panose="020B0503020204020204" pitchFamily="34" charset="-122"/>
                <a:ea typeface="微软雅黑" panose="020B0503020204020204" pitchFamily="34" charset="-122"/>
                <a:cs typeface="微软雅黑" panose="020B0503020204020204" pitchFamily="34" charset="-122"/>
              </a:rPr>
              <a:t>柳树</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algn="ctr"/>
            <a:r>
              <a:rPr lang="en-US" altLang="zh-CN" sz="2000">
                <a:latin typeface="微软雅黑" panose="020B0503020204020204" pitchFamily="34" charset="-122"/>
                <a:ea typeface="微软雅黑" panose="020B0503020204020204" pitchFamily="34" charset="-122"/>
                <a:cs typeface="微软雅黑" panose="020B0503020204020204" pitchFamily="34" charset="-122"/>
              </a:rPr>
              <a:t>20％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8" name="组合 17"/>
          <p:cNvGrpSpPr/>
          <p:nvPr/>
        </p:nvGrpSpPr>
        <p:grpSpPr>
          <a:xfrm>
            <a:off x="7843520" y="3035300"/>
            <a:ext cx="2828925" cy="613410"/>
            <a:chOff x="12352" y="4780"/>
            <a:chExt cx="4455" cy="966"/>
          </a:xfrm>
        </p:grpSpPr>
        <p:sp>
          <p:nvSpPr>
            <p:cNvPr id="15" name="圆角矩形标注 14"/>
            <p:cNvSpPr/>
            <p:nvPr/>
          </p:nvSpPr>
          <p:spPr>
            <a:xfrm>
              <a:off x="12352" y="4780"/>
              <a:ext cx="4455" cy="966"/>
            </a:xfrm>
            <a:prstGeom prst="wedgeRoundRectCallout">
              <a:avLst>
                <a:gd name="adj1" fmla="val -34283"/>
                <a:gd name="adj2" fmla="val 83881"/>
                <a:gd name="adj3" fmla="val 16667"/>
              </a:avLst>
            </a:prstGeom>
            <a:solidFill>
              <a:srgbClr val="A9F8EF"/>
            </a:solidFill>
            <a:ln>
              <a:no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12634" y="4901"/>
              <a:ext cx="4128" cy="725"/>
            </a:xfrm>
            <a:prstGeom prst="rect">
              <a:avLst/>
            </a:prstGeom>
            <a:noFill/>
          </p:spPr>
          <p:txBody>
            <a:bodyPr wrap="none" rtlCol="0">
              <a:spAutoFit/>
            </a:bodyPr>
            <a:p>
              <a:r>
                <a:rPr lang="zh-CN" altLang="en-US" sz="2400"/>
                <a:t>哪种统计图更好？</a:t>
              </a:r>
              <a:endParaRPr lang="zh-CN" altLang="en-US" sz="2400"/>
            </a:p>
          </p:txBody>
        </p:sp>
      </p:grpSp>
      <p:pic>
        <p:nvPicPr>
          <p:cNvPr id="19" name="图片 18" descr="学生2"/>
          <p:cNvPicPr>
            <a:picLocks noChangeAspect="1"/>
          </p:cNvPicPr>
          <p:nvPr/>
        </p:nvPicPr>
        <p:blipFill>
          <a:blip r:embed="rId2"/>
          <a:stretch>
            <a:fillRect/>
          </a:stretch>
        </p:blipFill>
        <p:spPr>
          <a:xfrm>
            <a:off x="8087995" y="4144645"/>
            <a:ext cx="1350010" cy="13500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par>
                                <p:cTn id="9" presetID="12" presetClass="entr" presetSubtype="4"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p:tgtEl>
                                          <p:spTgt spid="19"/>
                                        </p:tgtEl>
                                        <p:attrNameLst>
                                          <p:attrName>ppt_y</p:attrName>
                                        </p:attrNameLst>
                                      </p:cBhvr>
                                      <p:tavLst>
                                        <p:tav tm="0">
                                          <p:val>
                                            <p:strVal val="#ppt_y+#ppt_h*1.125000"/>
                                          </p:val>
                                        </p:tav>
                                        <p:tav tm="100000">
                                          <p:val>
                                            <p:strVal val="#ppt_y"/>
                                          </p:val>
                                        </p:tav>
                                      </p:tavLst>
                                    </p:anim>
                                    <p:animEffect transition="in" filter="wipe(up)">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
        <p:nvSpPr>
          <p:cNvPr id="15" name="Rectangle 13"/>
          <p:cNvSpPr>
            <a:spLocks noChangeArrowheads="1"/>
          </p:cNvSpPr>
          <p:nvPr/>
        </p:nvSpPr>
        <p:spPr bwMode="auto">
          <a:xfrm>
            <a:off x="1517268" y="1332547"/>
            <a:ext cx="68662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latinLnBrk="1"/>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2011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年绿荫小学校园内各种树木数量统</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计表</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9" name="表格 18"/>
          <p:cNvGraphicFramePr/>
          <p:nvPr>
            <p:custDataLst>
              <p:tags r:id="rId2"/>
            </p:custDataLst>
          </p:nvPr>
        </p:nvGraphicFramePr>
        <p:xfrm>
          <a:off x="1750695" y="2130425"/>
          <a:ext cx="7612380" cy="1046480"/>
        </p:xfrm>
        <a:graphic>
          <a:graphicData uri="http://schemas.openxmlformats.org/drawingml/2006/table">
            <a:tbl>
              <a:tblPr firstRow="1" bandRow="1">
                <a:tableStyleId>{5C22544A-7EE6-4342-B048-85BDC9FD1C3A}</a:tableStyleId>
              </a:tblPr>
              <a:tblGrid>
                <a:gridCol w="1268730"/>
                <a:gridCol w="1268730"/>
                <a:gridCol w="1268730"/>
                <a:gridCol w="1268730"/>
                <a:gridCol w="1268730"/>
                <a:gridCol w="1268730"/>
              </a:tblGrid>
              <a:tr h="52324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树种</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杨树</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柳树</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松树</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槐树</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其他</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r>
              <a:tr h="52324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总量</a:t>
                      </a:r>
                      <a:r>
                        <a:rPr lang="en-US" altLang="zh-CN" sz="2400" b="0">
                          <a:solidFill>
                            <a:schemeClr val="tx1"/>
                          </a:solidFill>
                          <a:latin typeface="微软雅黑" panose="020B0503020204020204" pitchFamily="34" charset="-122"/>
                          <a:ea typeface="微软雅黑" panose="020B0503020204020204" pitchFamily="34" charset="-122"/>
                        </a:rPr>
                        <a:t>/</a:t>
                      </a:r>
                      <a:r>
                        <a:rPr lang="zh-CN" altLang="en-US" sz="2400" b="0">
                          <a:solidFill>
                            <a:schemeClr val="tx1"/>
                          </a:solidFill>
                          <a:latin typeface="微软雅黑" panose="020B0503020204020204" pitchFamily="34" charset="-122"/>
                          <a:ea typeface="微软雅黑" panose="020B0503020204020204" pitchFamily="34" charset="-122"/>
                        </a:rPr>
                        <a:t>棵</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50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40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30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30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50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r>
            </a:tbl>
          </a:graphicData>
        </a:graphic>
      </p:graphicFrame>
      <p:sp>
        <p:nvSpPr>
          <p:cNvPr id="25" name="圆角矩形 24"/>
          <p:cNvSpPr/>
          <p:nvPr/>
        </p:nvSpPr>
        <p:spPr>
          <a:xfrm>
            <a:off x="6724015" y="1308735"/>
            <a:ext cx="656590" cy="5080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heel(1)">
                                      <p:cBhvr>
                                        <p:cTn id="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
        <p:nvSpPr>
          <p:cNvPr id="3" name="文本框 2"/>
          <p:cNvSpPr txBox="1"/>
          <p:nvPr/>
        </p:nvSpPr>
        <p:spPr>
          <a:xfrm>
            <a:off x="2992120" y="947420"/>
            <a:ext cx="5059680" cy="460375"/>
          </a:xfrm>
          <a:prstGeom prst="rect">
            <a:avLst/>
          </a:prstGeom>
          <a:noFill/>
        </p:spPr>
        <p:txBody>
          <a:bodyPr wrap="none" rtlCol="0" anchor="t">
            <a:spAutoFit/>
          </a:bodyPr>
          <a:p>
            <a:pPr algn="ctr" eaLnBrk="1" latinLnBrk="1" hangingPunct="1">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sym typeface="+mn-ea"/>
              </a:rPr>
              <a:t>绿荫小学校园内各种树木数量统计图</a:t>
            </a:r>
            <a:endParaRPr lang="zh-CN" altLang="en-US" sz="2400">
              <a:latin typeface="微软雅黑" panose="020B0503020204020204" pitchFamily="34" charset="-122"/>
              <a:ea typeface="微软雅黑" panose="020B0503020204020204" pitchFamily="34" charset="-122"/>
            </a:endParaRPr>
          </a:p>
        </p:txBody>
      </p:sp>
      <p:cxnSp>
        <p:nvCxnSpPr>
          <p:cNvPr id="4" name="直接箭头连接符 3"/>
          <p:cNvCxnSpPr/>
          <p:nvPr/>
        </p:nvCxnSpPr>
        <p:spPr>
          <a:xfrm>
            <a:off x="3547110" y="5685790"/>
            <a:ext cx="425704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flipV="1">
            <a:off x="3556635" y="2145030"/>
            <a:ext cx="0" cy="355028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566795" y="5165725"/>
            <a:ext cx="37661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547110" y="4645660"/>
            <a:ext cx="37661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556635" y="4125595"/>
            <a:ext cx="37661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566795" y="3605530"/>
            <a:ext cx="37661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547110" y="3085465"/>
            <a:ext cx="37661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547110" y="2565400"/>
            <a:ext cx="37661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074670" y="5486400"/>
            <a:ext cx="332105"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2967355" y="4966335"/>
            <a:ext cx="481330"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2966720" y="4446270"/>
            <a:ext cx="481330"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20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2973070" y="3926205"/>
            <a:ext cx="481330"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982595" y="3406140"/>
            <a:ext cx="481330"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40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2992120" y="2886075"/>
            <a:ext cx="481330"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50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2593340" y="1704340"/>
            <a:ext cx="1015365" cy="398780"/>
          </a:xfrm>
          <a:prstGeom prst="rect">
            <a:avLst/>
          </a:prstGeom>
          <a:noFill/>
        </p:spPr>
        <p:txBody>
          <a:bodyPr wrap="none" rtlCol="0">
            <a:spAutoFit/>
          </a:bodyPr>
          <a:p>
            <a:r>
              <a:rPr lang="zh-CN" altLang="en-US" sz="2000"/>
              <a:t>总量</a:t>
            </a:r>
            <a:r>
              <a:rPr lang="en-US" altLang="zh-CN" sz="2000"/>
              <a:t>/</a:t>
            </a:r>
            <a:r>
              <a:rPr lang="zh-CN" altLang="en-US" sz="2000"/>
              <a:t>棵</a:t>
            </a:r>
            <a:endParaRPr lang="zh-CN" altLang="en-US" sz="2000"/>
          </a:p>
        </p:txBody>
      </p:sp>
      <p:sp>
        <p:nvSpPr>
          <p:cNvPr id="19" name="文本框 18"/>
          <p:cNvSpPr txBox="1"/>
          <p:nvPr/>
        </p:nvSpPr>
        <p:spPr>
          <a:xfrm>
            <a:off x="3783330" y="5697855"/>
            <a:ext cx="690880" cy="398780"/>
          </a:xfrm>
          <a:prstGeom prst="rect">
            <a:avLst/>
          </a:prstGeom>
          <a:noFill/>
        </p:spPr>
        <p:txBody>
          <a:bodyPr wrap="none" rtlCol="0">
            <a:spAutoFit/>
          </a:bodyPr>
          <a:p>
            <a:r>
              <a:rPr lang="zh-CN" altLang="en-US" sz="2000"/>
              <a:t>杨树</a:t>
            </a:r>
            <a:endParaRPr lang="zh-CN" altLang="en-US" sz="2000"/>
          </a:p>
        </p:txBody>
      </p:sp>
      <p:sp>
        <p:nvSpPr>
          <p:cNvPr id="20" name="文本框 19"/>
          <p:cNvSpPr txBox="1"/>
          <p:nvPr/>
        </p:nvSpPr>
        <p:spPr>
          <a:xfrm>
            <a:off x="4474210" y="5695315"/>
            <a:ext cx="690880" cy="398780"/>
          </a:xfrm>
          <a:prstGeom prst="rect">
            <a:avLst/>
          </a:prstGeom>
          <a:noFill/>
        </p:spPr>
        <p:txBody>
          <a:bodyPr wrap="none" rtlCol="0">
            <a:spAutoFit/>
          </a:bodyPr>
          <a:p>
            <a:r>
              <a:rPr lang="zh-CN" altLang="en-US" sz="2000"/>
              <a:t>柳树</a:t>
            </a:r>
            <a:endParaRPr lang="zh-CN" altLang="en-US" sz="2000"/>
          </a:p>
        </p:txBody>
      </p:sp>
      <p:sp>
        <p:nvSpPr>
          <p:cNvPr id="21" name="文本框 20"/>
          <p:cNvSpPr txBox="1"/>
          <p:nvPr/>
        </p:nvSpPr>
        <p:spPr>
          <a:xfrm>
            <a:off x="5153660" y="5695315"/>
            <a:ext cx="690880" cy="398780"/>
          </a:xfrm>
          <a:prstGeom prst="rect">
            <a:avLst/>
          </a:prstGeom>
          <a:noFill/>
        </p:spPr>
        <p:txBody>
          <a:bodyPr wrap="none" rtlCol="0">
            <a:spAutoFit/>
          </a:bodyPr>
          <a:p>
            <a:r>
              <a:rPr lang="zh-CN" altLang="en-US" sz="2000"/>
              <a:t>松树</a:t>
            </a:r>
            <a:endParaRPr lang="zh-CN" altLang="en-US" sz="2000"/>
          </a:p>
        </p:txBody>
      </p:sp>
      <p:sp>
        <p:nvSpPr>
          <p:cNvPr id="22" name="文本框 21"/>
          <p:cNvSpPr txBox="1"/>
          <p:nvPr/>
        </p:nvSpPr>
        <p:spPr>
          <a:xfrm>
            <a:off x="5845175" y="5685155"/>
            <a:ext cx="690880" cy="398780"/>
          </a:xfrm>
          <a:prstGeom prst="rect">
            <a:avLst/>
          </a:prstGeom>
          <a:noFill/>
        </p:spPr>
        <p:txBody>
          <a:bodyPr wrap="none" rtlCol="0">
            <a:spAutoFit/>
          </a:bodyPr>
          <a:p>
            <a:r>
              <a:rPr lang="zh-CN" altLang="en-US" sz="2000"/>
              <a:t>槐树</a:t>
            </a:r>
            <a:endParaRPr lang="zh-CN" altLang="en-US" sz="2000"/>
          </a:p>
        </p:txBody>
      </p:sp>
      <p:sp>
        <p:nvSpPr>
          <p:cNvPr id="23" name="文本框 22"/>
          <p:cNvSpPr txBox="1"/>
          <p:nvPr/>
        </p:nvSpPr>
        <p:spPr>
          <a:xfrm>
            <a:off x="6594475" y="5694680"/>
            <a:ext cx="690880" cy="398780"/>
          </a:xfrm>
          <a:prstGeom prst="rect">
            <a:avLst/>
          </a:prstGeom>
          <a:noFill/>
        </p:spPr>
        <p:txBody>
          <a:bodyPr wrap="none" rtlCol="0">
            <a:spAutoFit/>
          </a:bodyPr>
          <a:p>
            <a:r>
              <a:rPr lang="zh-CN" altLang="en-US" sz="2000"/>
              <a:t>其他</a:t>
            </a:r>
            <a:endParaRPr lang="zh-CN" altLang="en-US" sz="2000"/>
          </a:p>
        </p:txBody>
      </p:sp>
      <p:sp>
        <p:nvSpPr>
          <p:cNvPr id="24" name="文本框 23"/>
          <p:cNvSpPr txBox="1"/>
          <p:nvPr/>
        </p:nvSpPr>
        <p:spPr>
          <a:xfrm>
            <a:off x="7656830" y="5697855"/>
            <a:ext cx="690880" cy="398780"/>
          </a:xfrm>
          <a:prstGeom prst="rect">
            <a:avLst/>
          </a:prstGeom>
          <a:noFill/>
        </p:spPr>
        <p:txBody>
          <a:bodyPr wrap="none" rtlCol="0">
            <a:spAutoFit/>
          </a:bodyPr>
          <a:p>
            <a:r>
              <a:rPr lang="zh-CN" altLang="en-US" sz="2000"/>
              <a:t>树种</a:t>
            </a:r>
            <a:endParaRPr lang="zh-CN" altLang="en-US" sz="2000"/>
          </a:p>
        </p:txBody>
      </p:sp>
      <p:sp>
        <p:nvSpPr>
          <p:cNvPr id="48" name="Rectangle 5"/>
          <p:cNvSpPr>
            <a:spLocks noChangeArrowheads="1"/>
          </p:cNvSpPr>
          <p:nvPr/>
        </p:nvSpPr>
        <p:spPr bwMode="auto">
          <a:xfrm>
            <a:off x="3921760" y="3079750"/>
            <a:ext cx="414020" cy="2610000"/>
          </a:xfrm>
          <a:prstGeom prst="rect">
            <a:avLst/>
          </a:prstGeom>
          <a:solidFill>
            <a:srgbClr val="0094FC"/>
          </a:solidFill>
          <a:ln w="9525">
            <a:noFill/>
            <a:miter lim="800000"/>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000">
              <a:latin typeface="楷体" panose="02010609060101010101" charset="-122"/>
              <a:ea typeface="楷体" panose="02010609060101010101" charset="-122"/>
            </a:endParaRPr>
          </a:p>
        </p:txBody>
      </p:sp>
      <p:sp>
        <p:nvSpPr>
          <p:cNvPr id="25" name="Rectangle 5"/>
          <p:cNvSpPr>
            <a:spLocks noChangeArrowheads="1"/>
          </p:cNvSpPr>
          <p:nvPr/>
        </p:nvSpPr>
        <p:spPr bwMode="auto">
          <a:xfrm>
            <a:off x="4588510" y="3604895"/>
            <a:ext cx="414020" cy="2072005"/>
          </a:xfrm>
          <a:prstGeom prst="rect">
            <a:avLst/>
          </a:prstGeom>
          <a:solidFill>
            <a:srgbClr val="00B050"/>
          </a:solidFill>
          <a:ln w="9525">
            <a:noFill/>
            <a:miter lim="800000"/>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000">
              <a:latin typeface="楷体" panose="02010609060101010101" charset="-122"/>
              <a:ea typeface="楷体" panose="02010609060101010101" charset="-122"/>
            </a:endParaRPr>
          </a:p>
        </p:txBody>
      </p:sp>
      <p:sp>
        <p:nvSpPr>
          <p:cNvPr id="26" name="Rectangle 5"/>
          <p:cNvSpPr>
            <a:spLocks noChangeArrowheads="1"/>
          </p:cNvSpPr>
          <p:nvPr/>
        </p:nvSpPr>
        <p:spPr bwMode="auto">
          <a:xfrm>
            <a:off x="5284470" y="4124960"/>
            <a:ext cx="414020" cy="1548000"/>
          </a:xfrm>
          <a:prstGeom prst="rect">
            <a:avLst/>
          </a:prstGeom>
          <a:solidFill>
            <a:srgbClr val="FFC000"/>
          </a:solidFill>
          <a:ln w="9525">
            <a:noFill/>
            <a:miter lim="800000"/>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000">
              <a:latin typeface="楷体" panose="02010609060101010101" charset="-122"/>
              <a:ea typeface="楷体" panose="02010609060101010101" charset="-122"/>
            </a:endParaRPr>
          </a:p>
        </p:txBody>
      </p:sp>
      <p:sp>
        <p:nvSpPr>
          <p:cNvPr id="27" name="Rectangle 5"/>
          <p:cNvSpPr>
            <a:spLocks noChangeArrowheads="1"/>
          </p:cNvSpPr>
          <p:nvPr/>
        </p:nvSpPr>
        <p:spPr bwMode="auto">
          <a:xfrm>
            <a:off x="6000115" y="4125595"/>
            <a:ext cx="414020" cy="1548000"/>
          </a:xfrm>
          <a:prstGeom prst="rect">
            <a:avLst/>
          </a:prstGeom>
          <a:solidFill>
            <a:schemeClr val="accent5">
              <a:lumMod val="75000"/>
            </a:schemeClr>
          </a:solidFill>
          <a:ln w="9525">
            <a:noFill/>
            <a:miter lim="800000"/>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000">
              <a:latin typeface="楷体" panose="02010609060101010101" charset="-122"/>
              <a:ea typeface="楷体" panose="02010609060101010101" charset="-122"/>
            </a:endParaRPr>
          </a:p>
        </p:txBody>
      </p:sp>
      <p:sp>
        <p:nvSpPr>
          <p:cNvPr id="28" name="Rectangle 5"/>
          <p:cNvSpPr>
            <a:spLocks noChangeArrowheads="1"/>
          </p:cNvSpPr>
          <p:nvPr/>
        </p:nvSpPr>
        <p:spPr bwMode="auto">
          <a:xfrm>
            <a:off x="6715760" y="3079750"/>
            <a:ext cx="414020" cy="2610000"/>
          </a:xfrm>
          <a:prstGeom prst="rect">
            <a:avLst/>
          </a:prstGeom>
          <a:solidFill>
            <a:srgbClr val="A989C8"/>
          </a:solidFill>
          <a:ln w="9525">
            <a:noFill/>
            <a:miter lim="800000"/>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000">
              <a:latin typeface="楷体" panose="02010609060101010101" charset="-122"/>
              <a:ea typeface="楷体" panose="02010609060101010101" charset="-122"/>
            </a:endParaRPr>
          </a:p>
        </p:txBody>
      </p:sp>
      <p:sp>
        <p:nvSpPr>
          <p:cNvPr id="29" name="文本框 28"/>
          <p:cNvSpPr txBox="1"/>
          <p:nvPr/>
        </p:nvSpPr>
        <p:spPr>
          <a:xfrm>
            <a:off x="5238115" y="3731895"/>
            <a:ext cx="481330"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nvSpPr>
        <p:spPr>
          <a:xfrm>
            <a:off x="4523105" y="3197225"/>
            <a:ext cx="481330"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40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文本框 30"/>
          <p:cNvSpPr txBox="1"/>
          <p:nvPr/>
        </p:nvSpPr>
        <p:spPr>
          <a:xfrm>
            <a:off x="3888105" y="2672715"/>
            <a:ext cx="481330"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50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文本框 31"/>
          <p:cNvSpPr txBox="1"/>
          <p:nvPr/>
        </p:nvSpPr>
        <p:spPr>
          <a:xfrm>
            <a:off x="5946775" y="3724910"/>
            <a:ext cx="481330"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30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 name="文本框 33"/>
          <p:cNvSpPr txBox="1"/>
          <p:nvPr/>
        </p:nvSpPr>
        <p:spPr>
          <a:xfrm>
            <a:off x="6659880" y="2675890"/>
            <a:ext cx="481330"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50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3" name="文本框 32"/>
          <p:cNvSpPr txBox="1"/>
          <p:nvPr/>
        </p:nvSpPr>
        <p:spPr>
          <a:xfrm>
            <a:off x="3001645" y="2352675"/>
            <a:ext cx="481330"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60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5" name="组合 34"/>
          <p:cNvGrpSpPr/>
          <p:nvPr/>
        </p:nvGrpSpPr>
        <p:grpSpPr>
          <a:xfrm>
            <a:off x="8198485" y="2344420"/>
            <a:ext cx="3506470" cy="2653030"/>
            <a:chOff x="13670" y="3810"/>
            <a:chExt cx="5522" cy="4178"/>
          </a:xfrm>
        </p:grpSpPr>
        <p:pic>
          <p:nvPicPr>
            <p:cNvPr id="36" name="图片 35" descr="e97be28d-4d97-43bc-97c4-ae88f0601436"/>
            <p:cNvPicPr>
              <a:picLocks noChangeAspect="1"/>
            </p:cNvPicPr>
            <p:nvPr>
              <p:custDataLst>
                <p:tags r:id="rId2"/>
              </p:custDataLst>
            </p:nvPr>
          </p:nvPicPr>
          <p:blipFill>
            <a:blip r:embed="rId3"/>
            <a:stretch>
              <a:fillRect/>
            </a:stretch>
          </p:blipFill>
          <p:spPr>
            <a:xfrm>
              <a:off x="13670" y="3810"/>
              <a:ext cx="5522" cy="4178"/>
            </a:xfrm>
            <a:prstGeom prst="rect">
              <a:avLst/>
            </a:prstGeom>
          </p:spPr>
        </p:pic>
        <p:sp>
          <p:nvSpPr>
            <p:cNvPr id="37" name="文本框 36"/>
            <p:cNvSpPr txBox="1"/>
            <p:nvPr/>
          </p:nvSpPr>
          <p:spPr>
            <a:xfrm>
              <a:off x="14595" y="5331"/>
              <a:ext cx="3648" cy="1307"/>
            </a:xfrm>
            <a:prstGeom prst="rect">
              <a:avLst/>
            </a:prstGeom>
            <a:noFill/>
          </p:spPr>
          <p:txBody>
            <a:bodyPr wrap="none" rtlCol="0" anchor="t">
              <a:spAutoFit/>
            </a:bodyPr>
            <a:p>
              <a:pPr algn="ctr" latinLnBrk="1"/>
              <a:r>
                <a:rPr lang="zh-CN" altLang="en-US" sz="2400" dirty="0">
                  <a:solidFill>
                    <a:schemeClr val="tx1"/>
                  </a:solidFill>
                  <a:latin typeface="微软雅黑" panose="020B0503020204020204" pitchFamily="34" charset="-122"/>
                  <a:ea typeface="微软雅黑" panose="020B0503020204020204" pitchFamily="34" charset="-122"/>
                  <a:sym typeface="+mn-ea"/>
                </a:rPr>
                <a:t>条形统计图只</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algn="ctr" latinLnBrk="1"/>
              <a:r>
                <a:rPr lang="zh-CN" altLang="en-US" sz="2400" dirty="0">
                  <a:solidFill>
                    <a:schemeClr val="tx1"/>
                  </a:solidFill>
                  <a:latin typeface="微软雅黑" panose="020B0503020204020204" pitchFamily="34" charset="-122"/>
                  <a:ea typeface="微软雅黑" panose="020B0503020204020204" pitchFamily="34" charset="-122"/>
                  <a:sym typeface="+mn-ea"/>
                </a:rPr>
                <a:t>表示数量的多少</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p:tgtEl>
                                          <p:spTgt spid="31"/>
                                        </p:tgtEl>
                                        <p:attrNameLst>
                                          <p:attrName>ppt_y</p:attrName>
                                        </p:attrNameLst>
                                      </p:cBhvr>
                                      <p:tavLst>
                                        <p:tav tm="0">
                                          <p:val>
                                            <p:strVal val="#ppt_y+#ppt_h*1.125000"/>
                                          </p:val>
                                        </p:tav>
                                        <p:tav tm="100000">
                                          <p:val>
                                            <p:strVal val="#ppt_y"/>
                                          </p:val>
                                        </p:tav>
                                      </p:tavLst>
                                    </p:anim>
                                    <p:animEffect transition="in" filter="wipe(up)">
                                      <p:cBhvr>
                                        <p:cTn id="13" dur="500"/>
                                        <p:tgtEl>
                                          <p:spTgt spid="3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down)">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p:tgtEl>
                                          <p:spTgt spid="30"/>
                                        </p:tgtEl>
                                        <p:attrNameLst>
                                          <p:attrName>ppt_y</p:attrName>
                                        </p:attrNameLst>
                                      </p:cBhvr>
                                      <p:tavLst>
                                        <p:tav tm="0">
                                          <p:val>
                                            <p:strVal val="#ppt_y+#ppt_h*1.125000"/>
                                          </p:val>
                                        </p:tav>
                                        <p:tav tm="100000">
                                          <p:val>
                                            <p:strVal val="#ppt_y"/>
                                          </p:val>
                                        </p:tav>
                                      </p:tavLst>
                                    </p:anim>
                                    <p:animEffect transition="in" filter="wipe(up)">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down)">
                                      <p:cBhvr>
                                        <p:cTn id="29" dur="500"/>
                                        <p:tgtEl>
                                          <p:spTgt spid="26"/>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p:tgtEl>
                                          <p:spTgt spid="29"/>
                                        </p:tgtEl>
                                        <p:attrNameLst>
                                          <p:attrName>ppt_y</p:attrName>
                                        </p:attrNameLst>
                                      </p:cBhvr>
                                      <p:tavLst>
                                        <p:tav tm="0">
                                          <p:val>
                                            <p:strVal val="#ppt_y+#ppt_h*1.125000"/>
                                          </p:val>
                                        </p:tav>
                                        <p:tav tm="100000">
                                          <p:val>
                                            <p:strVal val="#ppt_y"/>
                                          </p:val>
                                        </p:tav>
                                      </p:tavLst>
                                    </p:anim>
                                    <p:animEffect transition="in" filter="wipe(up)">
                                      <p:cBhvr>
                                        <p:cTn id="35" dur="500"/>
                                        <p:tgtEl>
                                          <p:spTgt spid="2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down)">
                                      <p:cBhvr>
                                        <p:cTn id="40" dur="500"/>
                                        <p:tgtEl>
                                          <p:spTgt spid="27"/>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p:tgtEl>
                                          <p:spTgt spid="32"/>
                                        </p:tgtEl>
                                        <p:attrNameLst>
                                          <p:attrName>ppt_y</p:attrName>
                                        </p:attrNameLst>
                                      </p:cBhvr>
                                      <p:tavLst>
                                        <p:tav tm="0">
                                          <p:val>
                                            <p:strVal val="#ppt_y+#ppt_h*1.125000"/>
                                          </p:val>
                                        </p:tav>
                                        <p:tav tm="100000">
                                          <p:val>
                                            <p:strVal val="#ppt_y"/>
                                          </p:val>
                                        </p:tav>
                                      </p:tavLst>
                                    </p:anim>
                                    <p:animEffect transition="in" filter="wipe(up)">
                                      <p:cBhvr>
                                        <p:cTn id="46" dur="500"/>
                                        <p:tgtEl>
                                          <p:spTgt spid="3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down)">
                                      <p:cBhvr>
                                        <p:cTn id="51" dur="500"/>
                                        <p:tgtEl>
                                          <p:spTgt spid="28"/>
                                        </p:tgtEl>
                                      </p:cBhvr>
                                    </p:animEffect>
                                  </p:childTnLst>
                                </p:cTn>
                              </p:par>
                            </p:childTnLst>
                          </p:cTn>
                        </p:par>
                      </p:childTnLst>
                    </p:cTn>
                  </p:par>
                  <p:par>
                    <p:cTn id="52" fill="hold">
                      <p:stCondLst>
                        <p:cond delay="indefinite"/>
                      </p:stCondLst>
                      <p:childTnLst>
                        <p:par>
                          <p:cTn id="53" fill="hold">
                            <p:stCondLst>
                              <p:cond delay="0"/>
                            </p:stCondLst>
                            <p:childTnLst>
                              <p:par>
                                <p:cTn id="54" presetID="12" presetClass="entr" presetSubtype="4" fill="hold" nodeType="click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p:tgtEl>
                                          <p:spTgt spid="35"/>
                                        </p:tgtEl>
                                        <p:attrNameLst>
                                          <p:attrName>ppt_y</p:attrName>
                                        </p:attrNameLst>
                                      </p:cBhvr>
                                      <p:tavLst>
                                        <p:tav tm="0">
                                          <p:val>
                                            <p:strVal val="#ppt_y+#ppt_h*1.125000"/>
                                          </p:val>
                                        </p:tav>
                                        <p:tav tm="100000">
                                          <p:val>
                                            <p:strVal val="#ppt_y"/>
                                          </p:val>
                                        </p:tav>
                                      </p:tavLst>
                                    </p:anim>
                                    <p:animEffect transition="in" filter="wipe(up)">
                                      <p:cBhvr>
                                        <p:cTn id="57" dur="500"/>
                                        <p:tgtEl>
                                          <p:spTgt spid="35"/>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additive="base">
                                        <p:cTn id="60" dur="500"/>
                                        <p:tgtEl>
                                          <p:spTgt spid="34"/>
                                        </p:tgtEl>
                                        <p:attrNameLst>
                                          <p:attrName>ppt_y</p:attrName>
                                        </p:attrNameLst>
                                      </p:cBhvr>
                                      <p:tavLst>
                                        <p:tav tm="0">
                                          <p:val>
                                            <p:strVal val="#ppt_y+#ppt_h*1.125000"/>
                                          </p:val>
                                        </p:tav>
                                        <p:tav tm="100000">
                                          <p:val>
                                            <p:strVal val="#ppt_y"/>
                                          </p:val>
                                        </p:tav>
                                      </p:tavLst>
                                    </p:anim>
                                    <p:animEffect transition="in" filter="wipe(up)">
                                      <p:cBhvr>
                                        <p:cTn id="6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p:bldP spid="25" grpId="0" bldLvl="0" animBg="1"/>
      <p:bldP spid="26" grpId="0" bldLvl="0" animBg="1"/>
      <p:bldP spid="27" grpId="0" bldLvl="0" animBg="1"/>
      <p:bldP spid="28" grpId="0" bldLvl="0" animBg="1"/>
      <p:bldP spid="31" grpId="0"/>
      <p:bldP spid="30" grpId="0"/>
      <p:bldP spid="29" grpId="0"/>
      <p:bldP spid="32"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8" name="圆角矩形 27"/>
          <p:cNvSpPr/>
          <p:nvPr/>
        </p:nvSpPr>
        <p:spPr>
          <a:xfrm>
            <a:off x="6800215" y="3501390"/>
            <a:ext cx="637540" cy="447040"/>
          </a:xfrm>
          <a:prstGeom prst="roundRect">
            <a:avLst/>
          </a:prstGeom>
          <a:solidFill>
            <a:srgbClr val="FFFF0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圆角矩形 26"/>
          <p:cNvSpPr/>
          <p:nvPr/>
        </p:nvSpPr>
        <p:spPr>
          <a:xfrm>
            <a:off x="6771640" y="2301240"/>
            <a:ext cx="1569720" cy="499745"/>
          </a:xfrm>
          <a:prstGeom prst="roundRect">
            <a:avLst/>
          </a:prstGeom>
          <a:solidFill>
            <a:srgbClr val="FFFF0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圆角矩形 25"/>
          <p:cNvSpPr/>
          <p:nvPr/>
        </p:nvSpPr>
        <p:spPr>
          <a:xfrm>
            <a:off x="7811135" y="1008380"/>
            <a:ext cx="1226185" cy="499745"/>
          </a:xfrm>
          <a:prstGeom prst="roundRect">
            <a:avLst/>
          </a:prstGeom>
          <a:solidFill>
            <a:srgbClr val="FFFF0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
        <p:nvSpPr>
          <p:cNvPr id="3" name="Rectangle 9"/>
          <p:cNvSpPr>
            <a:spLocks noChangeArrowheads="1"/>
          </p:cNvSpPr>
          <p:nvPr/>
        </p:nvSpPr>
        <p:spPr bwMode="auto">
          <a:xfrm>
            <a:off x="1545368" y="1028796"/>
            <a:ext cx="87991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）绿荫小学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2007</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2011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年校园内树木总量变化情况统计表。</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Rectangle 11"/>
          <p:cNvSpPr>
            <a:spLocks noChangeArrowheads="1"/>
          </p:cNvSpPr>
          <p:nvPr/>
        </p:nvSpPr>
        <p:spPr bwMode="auto">
          <a:xfrm>
            <a:off x="1545368" y="2322036"/>
            <a:ext cx="86950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2011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年绿荫小学校园内各种树木所占百分比情况统计表。</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Rectangle 13"/>
          <p:cNvSpPr>
            <a:spLocks noChangeArrowheads="1"/>
          </p:cNvSpPr>
          <p:nvPr/>
        </p:nvSpPr>
        <p:spPr bwMode="auto">
          <a:xfrm>
            <a:off x="1581110" y="3489502"/>
            <a:ext cx="71710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latinLnBrk="1"/>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2011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年绿荫小学校园内各种树木数量统计表。</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9" name="组合 18"/>
          <p:cNvGrpSpPr/>
          <p:nvPr/>
        </p:nvGrpSpPr>
        <p:grpSpPr>
          <a:xfrm>
            <a:off x="1393579" y="4554905"/>
            <a:ext cx="7881009" cy="1635270"/>
            <a:chOff x="420525" y="2795654"/>
            <a:chExt cx="7881009" cy="1635270"/>
          </a:xfrm>
        </p:grpSpPr>
        <p:sp>
          <p:nvSpPr>
            <p:cNvPr id="6" name="圆角矩形 5"/>
            <p:cNvSpPr/>
            <p:nvPr/>
          </p:nvSpPr>
          <p:spPr>
            <a:xfrm>
              <a:off x="827584" y="3256174"/>
              <a:ext cx="7473950" cy="1174750"/>
            </a:xfrm>
            <a:prstGeom prst="roundRect">
              <a:avLst>
                <a:gd name="adj" fmla="val 9545"/>
              </a:avLst>
            </a:prstGeom>
            <a:solidFill>
              <a:srgbClr val="EAE800"/>
            </a:solidFill>
            <a:ln w="28575" cmpd="sng">
              <a:solidFill>
                <a:srgbClr val="FF0000"/>
              </a:solidFill>
            </a:ln>
            <a:effectLst>
              <a:outerShdw blurRad="165100" dist="88900" dir="1272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kumimoji="1" lang="zh-CN" altLang="en-US" sz="2400">
                <a:latin typeface="微软雅黑" panose="020B0503020204020204" pitchFamily="34" charset="-122"/>
                <a:ea typeface="微软雅黑" panose="020B0503020204020204" pitchFamily="34" charset="-122"/>
              </a:endParaRPr>
            </a:p>
          </p:txBody>
        </p:sp>
        <p:sp>
          <p:nvSpPr>
            <p:cNvPr id="11" name="Text Box 36"/>
            <p:cNvSpPr txBox="1">
              <a:spLocks noChangeArrowheads="1"/>
            </p:cNvSpPr>
            <p:nvPr/>
          </p:nvSpPr>
          <p:spPr bwMode="auto">
            <a:xfrm>
              <a:off x="943506" y="3186423"/>
              <a:ext cx="7348538" cy="1198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defTabSz="914400" eaLnBrk="1" hangingPunct="1">
                <a:lnSpc>
                  <a:spcPct val="150000"/>
                </a:lnSpc>
                <a:spcBef>
                  <a:spcPct val="50000"/>
                </a:spcBef>
                <a:buFontTx/>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不能简单地以对错来比较不同的统计方法，只能说某种方法相对好一些或某种方法有一定的局限性。</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420525" y="2795654"/>
              <a:ext cx="2592288" cy="460375"/>
            </a:xfrm>
            <a:prstGeom prst="rect">
              <a:avLst/>
            </a:prstGeom>
            <a:noFill/>
          </p:spPr>
          <p:txBody>
            <a:bodyPr wrap="square" rtlCol="0">
              <a:spAutoFit/>
            </a:bodyPr>
            <a:lstStyle/>
            <a:p>
              <a:r>
                <a:rPr lang="zh-CN" altLang="en-US" sz="2400" dirty="0">
                  <a:solidFill>
                    <a:srgbClr val="FF0000"/>
                  </a:solidFill>
                  <a:latin typeface="微软雅黑" panose="020B0503020204020204" pitchFamily="34" charset="-122"/>
                  <a:ea typeface="微软雅黑" panose="020B0503020204020204" pitchFamily="34" charset="-122"/>
                </a:rPr>
                <a:t>温馨提示</a:t>
              </a:r>
              <a:endParaRPr lang="zh-CN" altLang="en-US" sz="2400" dirty="0">
                <a:solidFill>
                  <a:srgbClr val="FF0000"/>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4666615" y="1685290"/>
            <a:ext cx="2855595" cy="552450"/>
            <a:chOff x="15181" y="5951"/>
            <a:chExt cx="4497" cy="870"/>
          </a:xfrm>
        </p:grpSpPr>
        <p:sp>
          <p:nvSpPr>
            <p:cNvPr id="9" name="圆角矩形 8"/>
            <p:cNvSpPr/>
            <p:nvPr/>
          </p:nvSpPr>
          <p:spPr>
            <a:xfrm>
              <a:off x="15181" y="5951"/>
              <a:ext cx="3652" cy="871"/>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15596" y="6024"/>
              <a:ext cx="4082" cy="72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折线统计图</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666615" y="2863850"/>
            <a:ext cx="2894965" cy="552450"/>
            <a:chOff x="15044" y="7510"/>
            <a:chExt cx="4559" cy="870"/>
          </a:xfrm>
        </p:grpSpPr>
        <p:sp>
          <p:nvSpPr>
            <p:cNvPr id="17" name="圆角矩形 16"/>
            <p:cNvSpPr/>
            <p:nvPr/>
          </p:nvSpPr>
          <p:spPr>
            <a:xfrm>
              <a:off x="15044" y="7510"/>
              <a:ext cx="3652" cy="871"/>
            </a:xfrm>
            <a:prstGeom prst="roundRect">
              <a:avLst/>
            </a:prstGeom>
            <a:solidFill>
              <a:srgbClr val="00B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文本框 12"/>
            <p:cNvSpPr txBox="1"/>
            <p:nvPr/>
          </p:nvSpPr>
          <p:spPr>
            <a:xfrm>
              <a:off x="15521" y="7583"/>
              <a:ext cx="4082" cy="72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扇形统计图</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4666615" y="4091940"/>
            <a:ext cx="2855595" cy="552450"/>
            <a:chOff x="15181" y="8967"/>
            <a:chExt cx="4497" cy="870"/>
          </a:xfrm>
        </p:grpSpPr>
        <p:sp>
          <p:nvSpPr>
            <p:cNvPr id="21" name="圆角矩形 20"/>
            <p:cNvSpPr/>
            <p:nvPr/>
          </p:nvSpPr>
          <p:spPr>
            <a:xfrm>
              <a:off x="15181" y="8967"/>
              <a:ext cx="3652" cy="871"/>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文本框 13"/>
            <p:cNvSpPr txBox="1"/>
            <p:nvPr/>
          </p:nvSpPr>
          <p:spPr>
            <a:xfrm>
              <a:off x="15596" y="9037"/>
              <a:ext cx="4082" cy="72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条形统计图</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up)">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p:tgtEl>
                                          <p:spTgt spid="24"/>
                                        </p:tgtEl>
                                        <p:attrNameLst>
                                          <p:attrName>ppt_y</p:attrName>
                                        </p:attrNameLst>
                                      </p:cBhvr>
                                      <p:tavLst>
                                        <p:tav tm="0">
                                          <p:val>
                                            <p:strVal val="#ppt_y+#ppt_h*1.125000"/>
                                          </p:val>
                                        </p:tav>
                                        <p:tav tm="100000">
                                          <p:val>
                                            <p:strVal val="#ppt_y"/>
                                          </p:val>
                                        </p:tav>
                                      </p:tavLst>
                                    </p:anim>
                                    <p:animEffect transition="in" filter="wipe(up)">
                                      <p:cBhvr>
                                        <p:cTn id="38" dur="500"/>
                                        <p:tgtEl>
                                          <p:spTgt spid="24"/>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p:tgtEl>
                                          <p:spTgt spid="5"/>
                                        </p:tgtEl>
                                        <p:attrNameLst>
                                          <p:attrName>ppt_y</p:attrName>
                                        </p:attrNameLst>
                                      </p:cBhvr>
                                      <p:tavLst>
                                        <p:tav tm="0">
                                          <p:val>
                                            <p:strVal val="#ppt_y+#ppt_h*1.125000"/>
                                          </p:val>
                                        </p:tav>
                                        <p:tav tm="100000">
                                          <p:val>
                                            <p:strVal val="#ppt_y"/>
                                          </p:val>
                                        </p:tav>
                                      </p:tavLst>
                                    </p:anim>
                                    <p:animEffect transition="in" filter="wipe(up)">
                                      <p:cBhvr>
                                        <p:cTn id="44" dur="500"/>
                                        <p:tgtEl>
                                          <p:spTgt spid="5"/>
                                        </p:tgtEl>
                                      </p:cBhvr>
                                    </p:animEffect>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p:tgtEl>
                                          <p:spTgt spid="25"/>
                                        </p:tgtEl>
                                        <p:attrNameLst>
                                          <p:attrName>ppt_y</p:attrName>
                                        </p:attrNameLst>
                                      </p:cBhvr>
                                      <p:tavLst>
                                        <p:tav tm="0">
                                          <p:val>
                                            <p:strVal val="#ppt_y+#ppt_h*1.125000"/>
                                          </p:val>
                                        </p:tav>
                                        <p:tav tm="100000">
                                          <p:val>
                                            <p:strVal val="#ppt_y"/>
                                          </p:val>
                                        </p:tav>
                                      </p:tavLst>
                                    </p:anim>
                                    <p:animEffect transition="in" filter="wipe(up)">
                                      <p:cBhvr>
                                        <p:cTn id="56" dur="500"/>
                                        <p:tgtEl>
                                          <p:spTgt spid="25"/>
                                        </p:tgtEl>
                                      </p:cBhvr>
                                    </p:animEffect>
                                  </p:childTnLst>
                                </p:cTn>
                              </p:par>
                            </p:childTnLst>
                          </p:cTn>
                        </p:par>
                      </p:childTnLst>
                    </p:cTn>
                  </p:par>
                  <p:par>
                    <p:cTn id="57" fill="hold">
                      <p:stCondLst>
                        <p:cond delay="indefinite"/>
                      </p:stCondLst>
                      <p:childTnLst>
                        <p:par>
                          <p:cTn id="58" fill="hold">
                            <p:stCondLst>
                              <p:cond delay="0"/>
                            </p:stCondLst>
                            <p:childTnLst>
                              <p:par>
                                <p:cTn id="59" presetID="30" presetClass="entr" presetSubtype="0" fill="hold" nodeType="click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1600" decel="100000"/>
                                        <p:tgtEl>
                                          <p:spTgt spid="19"/>
                                        </p:tgtEl>
                                      </p:cBhvr>
                                    </p:animEffect>
                                    <p:anim calcmode="lin" valueType="num">
                                      <p:cBhvr>
                                        <p:cTn id="62" dur="1600" decel="100000" fill="hold"/>
                                        <p:tgtEl>
                                          <p:spTgt spid="19"/>
                                        </p:tgtEl>
                                        <p:attrNameLst>
                                          <p:attrName>style.rotation</p:attrName>
                                        </p:attrNameLst>
                                      </p:cBhvr>
                                      <p:tavLst>
                                        <p:tav tm="0">
                                          <p:val>
                                            <p:fltVal val="-90"/>
                                          </p:val>
                                        </p:tav>
                                        <p:tav tm="100000">
                                          <p:val>
                                            <p:fltVal val="0"/>
                                          </p:val>
                                        </p:tav>
                                      </p:tavLst>
                                    </p:anim>
                                    <p:anim calcmode="lin" valueType="num">
                                      <p:cBhvr>
                                        <p:cTn id="63" dur="1600" decel="100000" fill="hold"/>
                                        <p:tgtEl>
                                          <p:spTgt spid="19"/>
                                        </p:tgtEl>
                                        <p:attrNameLst>
                                          <p:attrName>ppt_x</p:attrName>
                                        </p:attrNameLst>
                                      </p:cBhvr>
                                      <p:tavLst>
                                        <p:tav tm="0">
                                          <p:val>
                                            <p:strVal val="#ppt_x+0.4"/>
                                          </p:val>
                                        </p:tav>
                                        <p:tav tm="100000">
                                          <p:val>
                                            <p:strVal val="#ppt_x-0.05"/>
                                          </p:val>
                                        </p:tav>
                                      </p:tavLst>
                                    </p:anim>
                                    <p:anim calcmode="lin" valueType="num">
                                      <p:cBhvr>
                                        <p:cTn id="64" dur="1600" decel="100000" fill="hold"/>
                                        <p:tgtEl>
                                          <p:spTgt spid="19"/>
                                        </p:tgtEl>
                                        <p:attrNameLst>
                                          <p:attrName>ppt_y</p:attrName>
                                        </p:attrNameLst>
                                      </p:cBhvr>
                                      <p:tavLst>
                                        <p:tav tm="0">
                                          <p:val>
                                            <p:strVal val="#ppt_y-0.4"/>
                                          </p:val>
                                        </p:tav>
                                        <p:tav tm="100000">
                                          <p:val>
                                            <p:strVal val="#ppt_y+0.1"/>
                                          </p:val>
                                        </p:tav>
                                      </p:tavLst>
                                    </p:anim>
                                    <p:anim calcmode="lin" valueType="num">
                                      <p:cBhvr>
                                        <p:cTn id="65" dur="400" accel="100000" fill="hold">
                                          <p:stCondLst>
                                            <p:cond delay="1600"/>
                                          </p:stCondLst>
                                        </p:cTn>
                                        <p:tgtEl>
                                          <p:spTgt spid="19"/>
                                        </p:tgtEl>
                                        <p:attrNameLst>
                                          <p:attrName>ppt_x</p:attrName>
                                        </p:attrNameLst>
                                      </p:cBhvr>
                                      <p:tavLst>
                                        <p:tav tm="0">
                                          <p:val>
                                            <p:strVal val="#ppt_x-0.05"/>
                                          </p:val>
                                        </p:tav>
                                        <p:tav tm="100000">
                                          <p:val>
                                            <p:strVal val="#ppt_x"/>
                                          </p:val>
                                        </p:tav>
                                      </p:tavLst>
                                    </p:anim>
                                    <p:anim calcmode="lin" valueType="num">
                                      <p:cBhvr>
                                        <p:cTn id="66" dur="400" accel="100000" fill="hold">
                                          <p:stCondLst>
                                            <p:cond delay="16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26" grpId="0" bldLvl="0" animBg="1"/>
      <p:bldP spid="27" grpId="0" bldLvl="0" animBg="1"/>
      <p:bldP spid="2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graphicFrame>
        <p:nvGraphicFramePr>
          <p:cNvPr id="3" name="表格 2"/>
          <p:cNvGraphicFramePr/>
          <p:nvPr>
            <p:custDataLst>
              <p:tags r:id="rId2"/>
            </p:custDataLst>
          </p:nvPr>
        </p:nvGraphicFramePr>
        <p:xfrm>
          <a:off x="2245360" y="1140460"/>
          <a:ext cx="7533640" cy="4957445"/>
        </p:xfrm>
        <a:graphic>
          <a:graphicData uri="http://schemas.openxmlformats.org/drawingml/2006/table">
            <a:tbl>
              <a:tblPr firstRow="1" bandRow="1">
                <a:tableStyleId>{5C22544A-7EE6-4342-B048-85BDC9FD1C3A}</a:tableStyleId>
              </a:tblPr>
              <a:tblGrid>
                <a:gridCol w="2618105"/>
                <a:gridCol w="4915535"/>
              </a:tblGrid>
              <a:tr h="1144905">
                <a:tc>
                  <a:txBody>
                    <a:bodyPr/>
                    <a:p>
                      <a:pPr algn="ctr">
                        <a:buNone/>
                      </a:pPr>
                      <a:r>
                        <a:rPr lang="zh-CN" altLang="en-US" sz="2400" b="0">
                          <a:solidFill>
                            <a:schemeClr val="tx1"/>
                          </a:solidFill>
                        </a:rPr>
                        <a:t>名称</a:t>
                      </a:r>
                      <a:endParaRPr lang="zh-CN" altLang="en-US" sz="2400" b="0">
                        <a:solidFill>
                          <a:schemeClr val="tx1"/>
                        </a:solidFill>
                      </a:endParaRPr>
                    </a:p>
                  </a:txBody>
                  <a:tcPr anchor="ctr" anchorCtr="0">
                    <a:solidFill>
                      <a:srgbClr val="FFC000"/>
                    </a:solidFill>
                  </a:tcPr>
                </a:tc>
                <a:tc>
                  <a:txBody>
                    <a:bodyPr/>
                    <a:p>
                      <a:pPr algn="ctr">
                        <a:buNone/>
                      </a:pPr>
                      <a:r>
                        <a:rPr lang="zh-CN" altLang="en-US" sz="2400" b="0">
                          <a:solidFill>
                            <a:schemeClr val="tx1"/>
                          </a:solidFill>
                        </a:rPr>
                        <a:t>特点</a:t>
                      </a:r>
                      <a:endParaRPr lang="zh-CN" altLang="en-US" sz="2400" b="0">
                        <a:solidFill>
                          <a:schemeClr val="tx1"/>
                        </a:solidFill>
                      </a:endParaRPr>
                    </a:p>
                  </a:txBody>
                  <a:tcPr anchor="ctr" anchorCtr="0">
                    <a:solidFill>
                      <a:srgbClr val="FFC000"/>
                    </a:solidFill>
                  </a:tcPr>
                </a:tc>
              </a:tr>
              <a:tr h="1095375">
                <a:tc>
                  <a:txBody>
                    <a:bodyPr/>
                    <a:p>
                      <a:pPr algn="ctr">
                        <a:buNone/>
                      </a:pPr>
                      <a:r>
                        <a:rPr lang="zh-CN" altLang="en-US" sz="2400" b="0">
                          <a:solidFill>
                            <a:schemeClr val="tx1"/>
                          </a:solidFill>
                        </a:rPr>
                        <a:t>条形统计图</a:t>
                      </a:r>
                      <a:endParaRPr lang="zh-CN" altLang="en-US" sz="2400" b="0">
                        <a:solidFill>
                          <a:schemeClr val="tx1"/>
                        </a:solidFill>
                      </a:endParaRPr>
                    </a:p>
                  </a:txBody>
                  <a:tcPr anchor="ctr" anchorCtr="0">
                    <a:solidFill>
                      <a:srgbClr val="0094FC"/>
                    </a:solidFill>
                  </a:tcPr>
                </a:tc>
                <a:tc>
                  <a:txBody>
                    <a:bodyPr/>
                    <a:p>
                      <a:pPr algn="ctr">
                        <a:buNone/>
                      </a:pPr>
                      <a:r>
                        <a:rPr lang="zh-CN" altLang="en-US" sz="2400" dirty="0">
                          <a:solidFill>
                            <a:schemeClr val="tx1"/>
                          </a:solidFill>
                          <a:latin typeface="微软雅黑" panose="020B0503020204020204" pitchFamily="34" charset="-122"/>
                          <a:ea typeface="微软雅黑" panose="020B0503020204020204" pitchFamily="34" charset="-122"/>
                          <a:sym typeface="+mn-ea"/>
                        </a:rPr>
                        <a:t>能清楚地看出数量的多少</a:t>
                      </a:r>
                      <a:endParaRPr lang="zh-CN" altLang="en-US" sz="2400" b="0" dirty="0">
                        <a:solidFill>
                          <a:schemeClr val="tx1"/>
                        </a:solidFill>
                        <a:latin typeface="微软雅黑" panose="020B0503020204020204" pitchFamily="34" charset="-122"/>
                        <a:ea typeface="微软雅黑" panose="020B0503020204020204" pitchFamily="34" charset="-122"/>
                        <a:sym typeface="+mn-ea"/>
                      </a:endParaRPr>
                    </a:p>
                  </a:txBody>
                  <a:tcPr anchor="ctr" anchorCtr="0">
                    <a:solidFill>
                      <a:srgbClr val="0094FC"/>
                    </a:solidFill>
                  </a:tcPr>
                </a:tc>
              </a:tr>
              <a:tr h="1338580">
                <a:tc>
                  <a:txBody>
                    <a:bodyPr/>
                    <a:p>
                      <a:pPr algn="ctr">
                        <a:buNone/>
                      </a:pPr>
                      <a:r>
                        <a:rPr lang="zh-CN" altLang="en-US" sz="2400" b="0">
                          <a:solidFill>
                            <a:schemeClr val="tx1"/>
                          </a:solidFill>
                        </a:rPr>
                        <a:t>折线统计图</a:t>
                      </a:r>
                      <a:endParaRPr lang="zh-CN" altLang="en-US" sz="2400" b="0">
                        <a:solidFill>
                          <a:schemeClr val="tx1"/>
                        </a:solidFill>
                      </a:endParaRPr>
                    </a:p>
                  </a:txBody>
                  <a:tcPr anchor="ctr" anchorCtr="0">
                    <a:solidFill>
                      <a:srgbClr val="6FC665"/>
                    </a:solidFill>
                  </a:tcPr>
                </a:tc>
                <a:tc>
                  <a:txBody>
                    <a:bodyPr/>
                    <a:p>
                      <a:pPr algn="ctr">
                        <a:lnSpc>
                          <a:spcPct val="150000"/>
                        </a:lnSpc>
                        <a:buNone/>
                      </a:pPr>
                      <a:r>
                        <a:rPr lang="zh-CN" altLang="en-US" sz="2400" dirty="0">
                          <a:solidFill>
                            <a:schemeClr val="tx1"/>
                          </a:solidFill>
                          <a:latin typeface="微软雅黑" panose="020B0503020204020204" pitchFamily="34" charset="-122"/>
                          <a:ea typeface="微软雅黑" panose="020B0503020204020204" pitchFamily="34" charset="-122"/>
                          <a:sym typeface="+mn-ea"/>
                        </a:rPr>
                        <a:t>不仅可以反映数量的多少，</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algn="ctr">
                        <a:lnSpc>
                          <a:spcPct val="150000"/>
                        </a:lnSpc>
                        <a:buNone/>
                      </a:pPr>
                      <a:r>
                        <a:rPr lang="zh-CN" altLang="en-US" sz="2400" dirty="0">
                          <a:solidFill>
                            <a:schemeClr val="tx1"/>
                          </a:solidFill>
                          <a:latin typeface="微软雅黑" panose="020B0503020204020204" pitchFamily="34" charset="-122"/>
                          <a:ea typeface="微软雅黑" panose="020B0503020204020204" pitchFamily="34" charset="-122"/>
                          <a:sym typeface="+mn-ea"/>
                        </a:rPr>
                        <a:t>而且能看出数量增减变化情况</a:t>
                      </a:r>
                      <a:endParaRPr lang="zh-CN" altLang="en-US" sz="2400" b="0" dirty="0">
                        <a:solidFill>
                          <a:schemeClr val="tx1"/>
                        </a:solidFill>
                        <a:latin typeface="微软雅黑" panose="020B0503020204020204" pitchFamily="34" charset="-122"/>
                        <a:ea typeface="微软雅黑" panose="020B0503020204020204" pitchFamily="34" charset="-122"/>
                        <a:sym typeface="+mn-ea"/>
                      </a:endParaRPr>
                    </a:p>
                  </a:txBody>
                  <a:tcPr anchor="ctr" anchorCtr="0">
                    <a:solidFill>
                      <a:srgbClr val="6FC665"/>
                    </a:solidFill>
                  </a:tcPr>
                </a:tc>
              </a:tr>
              <a:tr h="1378585">
                <a:tc>
                  <a:txBody>
                    <a:bodyPr/>
                    <a:p>
                      <a:pPr algn="ctr">
                        <a:buNone/>
                      </a:pPr>
                      <a:r>
                        <a:rPr lang="zh-CN" altLang="en-US" sz="2400" b="0">
                          <a:solidFill>
                            <a:schemeClr val="tx1"/>
                          </a:solidFill>
                        </a:rPr>
                        <a:t>扇形统计图</a:t>
                      </a:r>
                      <a:endParaRPr lang="zh-CN" altLang="en-US" sz="2400" b="0">
                        <a:solidFill>
                          <a:schemeClr val="tx1"/>
                        </a:solidFill>
                      </a:endParaRPr>
                    </a:p>
                  </a:txBody>
                  <a:tcPr anchor="ctr" anchorCtr="0">
                    <a:solidFill>
                      <a:schemeClr val="accent6">
                        <a:lumMod val="60000"/>
                        <a:lumOff val="40000"/>
                      </a:schemeClr>
                    </a:solidFill>
                  </a:tcPr>
                </a:tc>
                <a:tc>
                  <a:txBody>
                    <a:bodyPr/>
                    <a:p>
                      <a:pPr algn="ctr">
                        <a:lnSpc>
                          <a:spcPct val="150000"/>
                        </a:lnSpc>
                        <a:buNone/>
                      </a:pPr>
                      <a:r>
                        <a:rPr lang="zh-CN" altLang="en-US" sz="2400" dirty="0">
                          <a:latin typeface="微软雅黑" panose="020B0503020204020204" pitchFamily="34" charset="-122"/>
                          <a:ea typeface="微软雅黑" panose="020B0503020204020204" pitchFamily="34" charset="-122"/>
                          <a:sym typeface="+mn-ea"/>
                        </a:rPr>
                        <a:t>能清楚地反映出各部分</a:t>
                      </a:r>
                      <a:endParaRPr lang="zh-CN" altLang="en-US" sz="2400" dirty="0">
                        <a:latin typeface="微软雅黑" panose="020B0503020204020204" pitchFamily="34" charset="-122"/>
                        <a:ea typeface="微软雅黑" panose="020B0503020204020204" pitchFamily="34" charset="-122"/>
                        <a:sym typeface="+mn-ea"/>
                      </a:endParaRPr>
                    </a:p>
                    <a:p>
                      <a:pPr algn="ctr">
                        <a:lnSpc>
                          <a:spcPct val="150000"/>
                        </a:lnSpc>
                        <a:buNone/>
                      </a:pPr>
                      <a:r>
                        <a:rPr lang="zh-CN" altLang="en-US" sz="2400" dirty="0">
                          <a:latin typeface="微软雅黑" panose="020B0503020204020204" pitchFamily="34" charset="-122"/>
                          <a:ea typeface="微软雅黑" panose="020B0503020204020204" pitchFamily="34" charset="-122"/>
                          <a:sym typeface="+mn-ea"/>
                        </a:rPr>
                        <a:t>数量与总数量之间的关系</a:t>
                      </a:r>
                      <a:endParaRPr lang="zh-CN" altLang="en-US" sz="2400" b="0">
                        <a:solidFill>
                          <a:schemeClr val="tx1"/>
                        </a:solidFill>
                      </a:endParaRPr>
                    </a:p>
                  </a:txBody>
                  <a:tcPr anchor="ctr" anchorCtr="0">
                    <a:solidFill>
                      <a:schemeClr val="accent6">
                        <a:lumMod val="60000"/>
                        <a:lumOff val="40000"/>
                      </a:schemeClr>
                    </a:solid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6147" name="Text Box 3"/>
          <p:cNvSpPr txBox="1"/>
          <p:nvPr/>
        </p:nvSpPr>
        <p:spPr>
          <a:xfrm>
            <a:off x="3337560" y="1869758"/>
            <a:ext cx="2625725" cy="461645"/>
          </a:xfrm>
          <a:prstGeom prst="rect">
            <a:avLst/>
          </a:prstGeom>
          <a:noFill/>
          <a:ln w="9525">
            <a:noFill/>
          </a:ln>
        </p:spPr>
        <p:txBody>
          <a:bodyPr lIns="90000" tIns="46800" rIns="90000" bIns="46800">
            <a:spAutoFit/>
          </a:bodyPr>
          <a:p>
            <a:r>
              <a:rPr lang="zh-CN" altLang="en-US" sz="2400" dirty="0">
                <a:solidFill>
                  <a:srgbClr val="FF3300"/>
                </a:solidFill>
                <a:latin typeface="微软雅黑" panose="020B0503020204020204" pitchFamily="34" charset="-122"/>
                <a:ea typeface="微软雅黑" panose="020B0503020204020204" pitchFamily="34" charset="-122"/>
              </a:rPr>
              <a:t>条形统计图</a:t>
            </a:r>
            <a:endParaRPr lang="zh-CN" altLang="en-US" sz="2400" dirty="0">
              <a:solidFill>
                <a:srgbClr val="FF3300"/>
              </a:solidFill>
              <a:latin typeface="微软雅黑" panose="020B0503020204020204" pitchFamily="34" charset="-122"/>
              <a:ea typeface="微软雅黑" panose="020B0503020204020204" pitchFamily="34" charset="-122"/>
            </a:endParaRPr>
          </a:p>
        </p:txBody>
      </p:sp>
      <p:sp>
        <p:nvSpPr>
          <p:cNvPr id="6148" name="Text Box 4"/>
          <p:cNvSpPr txBox="1"/>
          <p:nvPr/>
        </p:nvSpPr>
        <p:spPr>
          <a:xfrm>
            <a:off x="8498523" y="1870075"/>
            <a:ext cx="2643187" cy="461645"/>
          </a:xfrm>
          <a:prstGeom prst="rect">
            <a:avLst/>
          </a:prstGeom>
          <a:noFill/>
          <a:ln w="9525">
            <a:noFill/>
          </a:ln>
        </p:spPr>
        <p:txBody>
          <a:bodyPr lIns="90000" tIns="46800" rIns="90000" bIns="46800">
            <a:spAutoFit/>
          </a:bodyPr>
          <a:p>
            <a:pPr>
              <a:spcBef>
                <a:spcPct val="50000"/>
              </a:spcBef>
            </a:pPr>
            <a:r>
              <a:rPr lang="zh-CN" altLang="en-US" sz="2400" dirty="0">
                <a:solidFill>
                  <a:srgbClr val="FF3300"/>
                </a:solidFill>
                <a:latin typeface="微软雅黑" panose="020B0503020204020204" pitchFamily="34" charset="-122"/>
                <a:ea typeface="微软雅黑" panose="020B0503020204020204" pitchFamily="34" charset="-122"/>
              </a:rPr>
              <a:t>折线统计图</a:t>
            </a:r>
            <a:endParaRPr lang="zh-CN" altLang="en-US" sz="2400" dirty="0">
              <a:solidFill>
                <a:srgbClr val="FF3300"/>
              </a:solidFill>
              <a:latin typeface="微软雅黑" panose="020B0503020204020204" pitchFamily="34" charset="-122"/>
              <a:ea typeface="微软雅黑" panose="020B0503020204020204" pitchFamily="34" charset="-122"/>
            </a:endParaRPr>
          </a:p>
        </p:txBody>
      </p:sp>
      <p:sp>
        <p:nvSpPr>
          <p:cNvPr id="40966" name="Text Box 6"/>
          <p:cNvSpPr txBox="1"/>
          <p:nvPr/>
        </p:nvSpPr>
        <p:spPr>
          <a:xfrm>
            <a:off x="5963285" y="1869758"/>
            <a:ext cx="2305050" cy="461645"/>
          </a:xfrm>
          <a:prstGeom prst="rect">
            <a:avLst/>
          </a:prstGeom>
          <a:noFill/>
          <a:ln w="9525">
            <a:noFill/>
          </a:ln>
        </p:spPr>
        <p:txBody>
          <a:bodyPr lIns="90000" tIns="46800" rIns="90000" bIns="46800">
            <a:spAutoFit/>
          </a:bodyPr>
          <a:p>
            <a:pPr>
              <a:spcBef>
                <a:spcPct val="50000"/>
              </a:spcBef>
            </a:pPr>
            <a:r>
              <a:rPr lang="zh-CN" altLang="en-US" sz="2400" dirty="0">
                <a:solidFill>
                  <a:srgbClr val="FF3300"/>
                </a:solidFill>
                <a:latin typeface="微软雅黑" panose="020B0503020204020204" pitchFamily="34" charset="-122"/>
                <a:ea typeface="微软雅黑" panose="020B0503020204020204" pitchFamily="34" charset="-122"/>
              </a:rPr>
              <a:t>扇形统计图</a:t>
            </a:r>
            <a:endParaRPr lang="zh-CN" altLang="en-US" sz="2400" dirty="0">
              <a:solidFill>
                <a:srgbClr val="FF3300"/>
              </a:solidFill>
              <a:latin typeface="微软雅黑" panose="020B0503020204020204" pitchFamily="34" charset="-122"/>
              <a:ea typeface="微软雅黑" panose="020B0503020204020204" pitchFamily="34" charset="-122"/>
            </a:endParaRPr>
          </a:p>
        </p:txBody>
      </p:sp>
      <p:sp>
        <p:nvSpPr>
          <p:cNvPr id="40967" name="Text Box 7"/>
          <p:cNvSpPr txBox="1"/>
          <p:nvPr/>
        </p:nvSpPr>
        <p:spPr>
          <a:xfrm>
            <a:off x="7322185" y="3754438"/>
            <a:ext cx="1223963" cy="461645"/>
          </a:xfrm>
          <a:prstGeom prst="rect">
            <a:avLst/>
          </a:prstGeom>
          <a:noFill/>
          <a:ln w="9525">
            <a:noFill/>
          </a:ln>
        </p:spPr>
        <p:txBody>
          <a:bodyPr lIns="90000" tIns="46800" rIns="90000" bIns="46800">
            <a:spAutoFit/>
          </a:bodyPr>
          <a:p>
            <a:pPr>
              <a:spcBef>
                <a:spcPct val="50000"/>
              </a:spcBef>
            </a:pPr>
            <a:r>
              <a:rPr lang="zh-CN" altLang="en-US" sz="2400" dirty="0">
                <a:solidFill>
                  <a:srgbClr val="FF3300"/>
                </a:solidFill>
                <a:latin typeface="微软雅黑" panose="020B0503020204020204" pitchFamily="34" charset="-122"/>
                <a:ea typeface="微软雅黑" panose="020B0503020204020204" pitchFamily="34" charset="-122"/>
              </a:rPr>
              <a:t>折线</a:t>
            </a:r>
            <a:endParaRPr lang="zh-CN" altLang="en-US" sz="2400" dirty="0">
              <a:solidFill>
                <a:srgbClr val="FF3300"/>
              </a:solidFill>
              <a:latin typeface="微软雅黑" panose="020B0503020204020204" pitchFamily="34" charset="-122"/>
              <a:ea typeface="微软雅黑" panose="020B0503020204020204" pitchFamily="34" charset="-122"/>
            </a:endParaRPr>
          </a:p>
        </p:txBody>
      </p:sp>
      <p:sp>
        <p:nvSpPr>
          <p:cNvPr id="40969" name="Text Box 9"/>
          <p:cNvSpPr txBox="1"/>
          <p:nvPr/>
        </p:nvSpPr>
        <p:spPr>
          <a:xfrm>
            <a:off x="7686040" y="2776220"/>
            <a:ext cx="1295400" cy="461645"/>
          </a:xfrm>
          <a:prstGeom prst="rect">
            <a:avLst/>
          </a:prstGeom>
          <a:noFill/>
          <a:ln w="9525">
            <a:noFill/>
          </a:ln>
        </p:spPr>
        <p:txBody>
          <a:bodyPr lIns="90000" tIns="46800" rIns="90000" bIns="46800">
            <a:spAutoFit/>
          </a:bodyPr>
          <a:p>
            <a:pPr>
              <a:spcBef>
                <a:spcPct val="50000"/>
              </a:spcBef>
            </a:pPr>
            <a:r>
              <a:rPr lang="zh-CN" altLang="en-US" sz="2400" dirty="0">
                <a:solidFill>
                  <a:srgbClr val="FF3300"/>
                </a:solidFill>
                <a:latin typeface="微软雅黑" panose="020B0503020204020204" pitchFamily="34" charset="-122"/>
                <a:ea typeface="微软雅黑" panose="020B0503020204020204" pitchFamily="34" charset="-122"/>
              </a:rPr>
              <a:t>条形</a:t>
            </a:r>
            <a:endParaRPr lang="zh-CN" altLang="en-US" sz="2400" dirty="0">
              <a:solidFill>
                <a:srgbClr val="FF3300"/>
              </a:solidFill>
              <a:latin typeface="微软雅黑" panose="020B0503020204020204" pitchFamily="34" charset="-122"/>
              <a:ea typeface="微软雅黑" panose="020B0503020204020204" pitchFamily="34" charset="-122"/>
            </a:endParaRPr>
          </a:p>
        </p:txBody>
      </p:sp>
      <p:sp>
        <p:nvSpPr>
          <p:cNvPr id="40970" name="Text Box 10"/>
          <p:cNvSpPr txBox="1"/>
          <p:nvPr/>
        </p:nvSpPr>
        <p:spPr>
          <a:xfrm>
            <a:off x="5864225" y="4733290"/>
            <a:ext cx="1150938" cy="461645"/>
          </a:xfrm>
          <a:prstGeom prst="rect">
            <a:avLst/>
          </a:prstGeom>
          <a:noFill/>
          <a:ln w="9525">
            <a:noFill/>
          </a:ln>
        </p:spPr>
        <p:txBody>
          <a:bodyPr lIns="90000" tIns="46800" rIns="90000" bIns="46800">
            <a:spAutoFit/>
          </a:bodyPr>
          <a:p>
            <a:pPr>
              <a:spcBef>
                <a:spcPct val="50000"/>
              </a:spcBef>
            </a:pPr>
            <a:r>
              <a:rPr lang="zh-CN" altLang="en-US" sz="2400" dirty="0">
                <a:solidFill>
                  <a:srgbClr val="FF3300"/>
                </a:solidFill>
                <a:latin typeface="微软雅黑" panose="020B0503020204020204" pitchFamily="34" charset="-122"/>
                <a:ea typeface="微软雅黑" panose="020B0503020204020204" pitchFamily="34" charset="-122"/>
              </a:rPr>
              <a:t>总数</a:t>
            </a:r>
            <a:endParaRPr lang="zh-CN" altLang="en-US" sz="2400" dirty="0">
              <a:solidFill>
                <a:srgbClr val="FF3300"/>
              </a:solidFill>
              <a:latin typeface="微软雅黑" panose="020B0503020204020204" pitchFamily="34" charset="-122"/>
              <a:ea typeface="微软雅黑" panose="020B0503020204020204" pitchFamily="34" charset="-122"/>
            </a:endParaRPr>
          </a:p>
        </p:txBody>
      </p:sp>
      <p:sp>
        <p:nvSpPr>
          <p:cNvPr id="40974" name="文本框 40973"/>
          <p:cNvSpPr txBox="1"/>
          <p:nvPr/>
        </p:nvSpPr>
        <p:spPr>
          <a:xfrm>
            <a:off x="7412038" y="4734560"/>
            <a:ext cx="1439862" cy="460375"/>
          </a:xfrm>
          <a:prstGeom prst="rect">
            <a:avLst/>
          </a:prstGeom>
          <a:noFill/>
          <a:ln w="12700">
            <a:noFill/>
          </a:ln>
        </p:spPr>
        <p:txBody>
          <a:bodyPr>
            <a:spAutoFit/>
          </a:bodyPr>
          <a:p>
            <a:pPr>
              <a:spcBef>
                <a:spcPct val="50000"/>
              </a:spcBef>
            </a:pPr>
            <a:r>
              <a:rPr lang="zh-CN" altLang="en-US" sz="2400" dirty="0">
                <a:solidFill>
                  <a:srgbClr val="FF3300"/>
                </a:solidFill>
                <a:latin typeface="微软雅黑" panose="020B0503020204020204" pitchFamily="34" charset="-122"/>
                <a:ea typeface="微软雅黑" panose="020B0503020204020204" pitchFamily="34" charset="-122"/>
              </a:rPr>
              <a:t>各部分</a:t>
            </a:r>
            <a:endParaRPr lang="zh-CN" altLang="en-US" sz="2400" dirty="0">
              <a:solidFill>
                <a:srgbClr val="FF33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23925" y="1797685"/>
            <a:ext cx="10019030" cy="534035"/>
          </a:xfrm>
          <a:prstGeom prst="rect">
            <a:avLst/>
          </a:prstGeom>
          <a:noFill/>
        </p:spPr>
        <p:txBody>
          <a:bodyPr wrap="none" rtlCol="0">
            <a:spAutoFit/>
          </a:bodyPr>
          <a:p>
            <a:pPr algn="l">
              <a:lnSpc>
                <a:spcPct val="120000"/>
              </a:lnSpc>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常用的统计图有（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923925" y="4660900"/>
            <a:ext cx="10250170" cy="534035"/>
          </a:xfrm>
          <a:prstGeom prst="rect">
            <a:avLst/>
          </a:prstGeom>
          <a:noFill/>
        </p:spPr>
        <p:txBody>
          <a:bodyPr wrap="none" rtlCol="0">
            <a:spAutoFit/>
          </a:bodyPr>
          <a:p>
            <a:pPr algn="l">
              <a:lnSpc>
                <a:spcPct val="120000"/>
              </a:lnSpc>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从扇形统计图中，可以清楚地看出（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）和（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）数量之间的关系。</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923925" y="2777490"/>
            <a:ext cx="913384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反映学校各年级男、女生人数情况，应选择绘制（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）统计图。</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923925" y="3682365"/>
            <a:ext cx="8829040" cy="534035"/>
          </a:xfrm>
          <a:prstGeom prst="rect">
            <a:avLst/>
          </a:prstGeom>
          <a:noFill/>
        </p:spPr>
        <p:txBody>
          <a:bodyPr wrap="none" rtlCol="0">
            <a:spAutoFit/>
          </a:bodyPr>
          <a:p>
            <a:pPr algn="l">
              <a:lnSpc>
                <a:spcPct val="120000"/>
              </a:lnSpc>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反映某地五年来降水量增减情况，应选择绘制（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）统计图。</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1" name="组合 30"/>
          <p:cNvGrpSpPr/>
          <p:nvPr/>
        </p:nvGrpSpPr>
        <p:grpSpPr>
          <a:xfrm>
            <a:off x="734695" y="1306195"/>
            <a:ext cx="10661650" cy="4364990"/>
            <a:chOff x="1157" y="2057"/>
            <a:chExt cx="16790" cy="6874"/>
          </a:xfrm>
        </p:grpSpPr>
        <p:sp>
          <p:nvSpPr>
            <p:cNvPr id="28" name="圆角矩形 27"/>
            <p:cNvSpPr/>
            <p:nvPr/>
          </p:nvSpPr>
          <p:spPr>
            <a:xfrm>
              <a:off x="1266" y="2133"/>
              <a:ext cx="16668" cy="6746"/>
            </a:xfrm>
            <a:prstGeom prst="roundRect">
              <a:avLst/>
            </a:prstGeom>
            <a:noFill/>
            <a:ln w="34925" cmpd="sng">
              <a:solidFill>
                <a:schemeClr val="accent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0" name="组合 29"/>
            <p:cNvGrpSpPr/>
            <p:nvPr/>
          </p:nvGrpSpPr>
          <p:grpSpPr>
            <a:xfrm>
              <a:off x="1157" y="2057"/>
              <a:ext cx="16790" cy="6874"/>
              <a:chOff x="1153" y="2644"/>
              <a:chExt cx="16790" cy="6874"/>
            </a:xfrm>
          </p:grpSpPr>
          <p:sp>
            <p:nvSpPr>
              <p:cNvPr id="27" name="圆角矩形 26"/>
              <p:cNvSpPr/>
              <p:nvPr/>
            </p:nvSpPr>
            <p:spPr>
              <a:xfrm>
                <a:off x="1153" y="2644"/>
                <a:ext cx="16790" cy="6874"/>
              </a:xfrm>
              <a:prstGeom prst="roundRect">
                <a:avLst/>
              </a:prstGeom>
              <a:noFill/>
              <a:ln w="28575" cmpd="sng">
                <a:solidFill>
                  <a:srgbClr val="FCAD3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圆角矩形 28"/>
              <p:cNvSpPr/>
              <p:nvPr/>
            </p:nvSpPr>
            <p:spPr>
              <a:xfrm>
                <a:off x="1308" y="2799"/>
                <a:ext cx="16498" cy="6576"/>
              </a:xfrm>
              <a:prstGeom prst="roundRect">
                <a:avLst/>
              </a:prstGeom>
              <a:noFill/>
              <a:ln w="381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32" name="文本框 31"/>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966"/>
                                        </p:tgtEl>
                                        <p:attrNameLst>
                                          <p:attrName>style.visibility</p:attrName>
                                        </p:attrNameLst>
                                      </p:cBhvr>
                                      <p:to>
                                        <p:strVal val="visible"/>
                                      </p:to>
                                    </p:set>
                                    <p:anim calcmode="lin" valueType="num">
                                      <p:cBhvr additive="base">
                                        <p:cTn id="13" dur="500" fill="hold"/>
                                        <p:tgtEl>
                                          <p:spTgt spid="40966"/>
                                        </p:tgtEl>
                                        <p:attrNameLst>
                                          <p:attrName>ppt_x</p:attrName>
                                        </p:attrNameLst>
                                      </p:cBhvr>
                                      <p:tavLst>
                                        <p:tav tm="0">
                                          <p:val>
                                            <p:strVal val="#ppt_x"/>
                                          </p:val>
                                        </p:tav>
                                        <p:tav tm="100000">
                                          <p:val>
                                            <p:strVal val="#ppt_x"/>
                                          </p:val>
                                        </p:tav>
                                      </p:tavLst>
                                    </p:anim>
                                    <p:anim calcmode="lin" valueType="num">
                                      <p:cBhvr additive="base">
                                        <p:cTn id="14" dur="500" fill="hold"/>
                                        <p:tgtEl>
                                          <p:spTgt spid="4096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148"/>
                                        </p:tgtEl>
                                        <p:attrNameLst>
                                          <p:attrName>style.visibility</p:attrName>
                                        </p:attrNameLst>
                                      </p:cBhvr>
                                      <p:to>
                                        <p:strVal val="visible"/>
                                      </p:to>
                                    </p:set>
                                    <p:anim calcmode="lin" valueType="num">
                                      <p:cBhvr additive="base">
                                        <p:cTn id="19" dur="500" fill="hold"/>
                                        <p:tgtEl>
                                          <p:spTgt spid="6148"/>
                                        </p:tgtEl>
                                        <p:attrNameLst>
                                          <p:attrName>ppt_x</p:attrName>
                                        </p:attrNameLst>
                                      </p:cBhvr>
                                      <p:tavLst>
                                        <p:tav tm="0">
                                          <p:val>
                                            <p:strVal val="#ppt_x"/>
                                          </p:val>
                                        </p:tav>
                                        <p:tav tm="100000">
                                          <p:val>
                                            <p:strVal val="#ppt_x"/>
                                          </p:val>
                                        </p:tav>
                                      </p:tavLst>
                                    </p:anim>
                                    <p:anim calcmode="lin" valueType="num">
                                      <p:cBhvr additive="base">
                                        <p:cTn id="20"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0969"/>
                                        </p:tgtEl>
                                        <p:attrNameLst>
                                          <p:attrName>style.visibility</p:attrName>
                                        </p:attrNameLst>
                                      </p:cBhvr>
                                      <p:to>
                                        <p:strVal val="visible"/>
                                      </p:to>
                                    </p:set>
                                    <p:anim calcmode="lin" valueType="num">
                                      <p:cBhvr additive="base">
                                        <p:cTn id="25" dur="500" fill="hold"/>
                                        <p:tgtEl>
                                          <p:spTgt spid="40969"/>
                                        </p:tgtEl>
                                        <p:attrNameLst>
                                          <p:attrName>ppt_x</p:attrName>
                                        </p:attrNameLst>
                                      </p:cBhvr>
                                      <p:tavLst>
                                        <p:tav tm="0">
                                          <p:val>
                                            <p:strVal val="#ppt_x"/>
                                          </p:val>
                                        </p:tav>
                                        <p:tav tm="100000">
                                          <p:val>
                                            <p:strVal val="#ppt_x"/>
                                          </p:val>
                                        </p:tav>
                                      </p:tavLst>
                                    </p:anim>
                                    <p:anim calcmode="lin" valueType="num">
                                      <p:cBhvr additive="base">
                                        <p:cTn id="26" dur="500" fill="hold"/>
                                        <p:tgtEl>
                                          <p:spTgt spid="4096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0967"/>
                                        </p:tgtEl>
                                        <p:attrNameLst>
                                          <p:attrName>style.visibility</p:attrName>
                                        </p:attrNameLst>
                                      </p:cBhvr>
                                      <p:to>
                                        <p:strVal val="visible"/>
                                      </p:to>
                                    </p:set>
                                    <p:anim calcmode="lin" valueType="num">
                                      <p:cBhvr additive="base">
                                        <p:cTn id="31" dur="500" fill="hold"/>
                                        <p:tgtEl>
                                          <p:spTgt spid="40967"/>
                                        </p:tgtEl>
                                        <p:attrNameLst>
                                          <p:attrName>ppt_x</p:attrName>
                                        </p:attrNameLst>
                                      </p:cBhvr>
                                      <p:tavLst>
                                        <p:tav tm="0">
                                          <p:val>
                                            <p:strVal val="#ppt_x"/>
                                          </p:val>
                                        </p:tav>
                                        <p:tav tm="100000">
                                          <p:val>
                                            <p:strVal val="#ppt_x"/>
                                          </p:val>
                                        </p:tav>
                                      </p:tavLst>
                                    </p:anim>
                                    <p:anim calcmode="lin" valueType="num">
                                      <p:cBhvr additive="base">
                                        <p:cTn id="32" dur="500" fill="hold"/>
                                        <p:tgtEl>
                                          <p:spTgt spid="4096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0970"/>
                                        </p:tgtEl>
                                        <p:attrNameLst>
                                          <p:attrName>style.visibility</p:attrName>
                                        </p:attrNameLst>
                                      </p:cBhvr>
                                      <p:to>
                                        <p:strVal val="visible"/>
                                      </p:to>
                                    </p:set>
                                    <p:anim calcmode="lin" valueType="num">
                                      <p:cBhvr additive="base">
                                        <p:cTn id="37" dur="500" fill="hold"/>
                                        <p:tgtEl>
                                          <p:spTgt spid="40970"/>
                                        </p:tgtEl>
                                        <p:attrNameLst>
                                          <p:attrName>ppt_x</p:attrName>
                                        </p:attrNameLst>
                                      </p:cBhvr>
                                      <p:tavLst>
                                        <p:tav tm="0">
                                          <p:val>
                                            <p:strVal val="#ppt_x"/>
                                          </p:val>
                                        </p:tav>
                                        <p:tav tm="100000">
                                          <p:val>
                                            <p:strVal val="#ppt_x"/>
                                          </p:val>
                                        </p:tav>
                                      </p:tavLst>
                                    </p:anim>
                                    <p:anim calcmode="lin" valueType="num">
                                      <p:cBhvr additive="base">
                                        <p:cTn id="38" dur="500" fill="hold"/>
                                        <p:tgtEl>
                                          <p:spTgt spid="4097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0974"/>
                                        </p:tgtEl>
                                        <p:attrNameLst>
                                          <p:attrName>style.visibility</p:attrName>
                                        </p:attrNameLst>
                                      </p:cBhvr>
                                      <p:to>
                                        <p:strVal val="visible"/>
                                      </p:to>
                                    </p:set>
                                    <p:anim calcmode="lin" valueType="num">
                                      <p:cBhvr additive="base">
                                        <p:cTn id="43" dur="500" fill="hold"/>
                                        <p:tgtEl>
                                          <p:spTgt spid="40974"/>
                                        </p:tgtEl>
                                        <p:attrNameLst>
                                          <p:attrName>ppt_x</p:attrName>
                                        </p:attrNameLst>
                                      </p:cBhvr>
                                      <p:tavLst>
                                        <p:tav tm="0">
                                          <p:val>
                                            <p:strVal val="#ppt_x"/>
                                          </p:val>
                                        </p:tav>
                                        <p:tav tm="100000">
                                          <p:val>
                                            <p:strVal val="#ppt_x"/>
                                          </p:val>
                                        </p:tav>
                                      </p:tavLst>
                                    </p:anim>
                                    <p:anim calcmode="lin" valueType="num">
                                      <p:cBhvr additive="base">
                                        <p:cTn id="44" dur="500" fill="hold"/>
                                        <p:tgtEl>
                                          <p:spTgt spid="409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6148" grpId="0"/>
      <p:bldP spid="40966" grpId="0"/>
      <p:bldP spid="40967" grpId="0"/>
      <p:bldP spid="40969" grpId="0"/>
      <p:bldP spid="40970" grpId="0"/>
      <p:bldP spid="4097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5" name="文本框 14"/>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
        <p:nvSpPr>
          <p:cNvPr id="2" name="文本框 1"/>
          <p:cNvSpPr txBox="1"/>
          <p:nvPr/>
        </p:nvSpPr>
        <p:spPr>
          <a:xfrm>
            <a:off x="1237615" y="1332230"/>
            <a:ext cx="9304655" cy="460375"/>
          </a:xfrm>
          <a:prstGeom prst="rect">
            <a:avLst/>
          </a:prstGeom>
          <a:noFill/>
        </p:spPr>
        <p:txBody>
          <a:bodyPr wrap="none" rtlCol="0" anchor="t">
            <a:spAutoFit/>
          </a:bodyPr>
          <a:p>
            <a:pPr>
              <a:lnSpc>
                <a:spcPct val="100000"/>
              </a:lnSpc>
              <a:spcBef>
                <a:spcPct val="5000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英才小学食堂</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2012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月各种蔬菜用量所占总量百分比情况统计表。</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aphicFrame>
        <p:nvGraphicFramePr>
          <p:cNvPr id="3" name="表格 2"/>
          <p:cNvGraphicFramePr/>
          <p:nvPr>
            <p:custDataLst>
              <p:tags r:id="rId2"/>
            </p:custDataLst>
          </p:nvPr>
        </p:nvGraphicFramePr>
        <p:xfrm>
          <a:off x="1448435" y="2313305"/>
          <a:ext cx="8376920" cy="1408430"/>
        </p:xfrm>
        <a:graphic>
          <a:graphicData uri="http://schemas.openxmlformats.org/drawingml/2006/table">
            <a:tbl>
              <a:tblPr firstRow="1" bandRow="1">
                <a:tableStyleId>{5C22544A-7EE6-4342-B048-85BDC9FD1C3A}</a:tableStyleId>
              </a:tblPr>
              <a:tblGrid>
                <a:gridCol w="2033270"/>
                <a:gridCol w="1268730"/>
                <a:gridCol w="1268730"/>
                <a:gridCol w="1268730"/>
                <a:gridCol w="1268730"/>
                <a:gridCol w="1268730"/>
              </a:tblGrid>
              <a:tr h="704215">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年份</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00B050"/>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茄子</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00B050"/>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西红柿</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00B050"/>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白菜</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00B050"/>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芹菜</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00B050"/>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土豆</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00B050"/>
                    </a:solidFill>
                  </a:tcPr>
                </a:tc>
              </a:tr>
              <a:tr h="704215">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所占百分比</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7860C"/>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12</a:t>
                      </a:r>
                      <a:r>
                        <a:rPr lang="en-US" altLang="zh-CN" sz="2400" b="1">
                          <a:solidFill>
                            <a:schemeClr val="tx1"/>
                          </a:solidFill>
                          <a:latin typeface="宋体" panose="02010600030101010101" pitchFamily="2" charset="-122"/>
                          <a:ea typeface="宋体" panose="02010600030101010101" pitchFamily="2" charset="-122"/>
                        </a:rPr>
                        <a:t>％</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7860C"/>
                    </a:solidFill>
                  </a:tcPr>
                </a:tc>
                <a:tc>
                  <a:txBody>
                    <a:bodyPr/>
                    <a:p>
                      <a:pPr algn="ctr">
                        <a:buNone/>
                      </a:pPr>
                      <a:r>
                        <a:rPr lang="en-US" altLang="zh-CN" sz="2400">
                          <a:solidFill>
                            <a:schemeClr val="tx1"/>
                          </a:solidFill>
                          <a:latin typeface="微软雅黑" panose="020B0503020204020204" pitchFamily="34" charset="-122"/>
                          <a:ea typeface="微软雅黑" panose="020B0503020204020204" pitchFamily="34" charset="-122"/>
                          <a:sym typeface="+mn-ea"/>
                        </a:rPr>
                        <a:t>28</a:t>
                      </a:r>
                      <a:r>
                        <a:rPr lang="en-US" altLang="zh-CN" sz="2400" b="1">
                          <a:solidFill>
                            <a:schemeClr val="tx1"/>
                          </a:solidFill>
                          <a:latin typeface="宋体" panose="02010600030101010101" pitchFamily="2" charset="-122"/>
                          <a:ea typeface="宋体" panose="02010600030101010101" pitchFamily="2" charset="-122"/>
                          <a:sym typeface="+mn-ea"/>
                        </a:rPr>
                        <a:t>％</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7860C"/>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21</a:t>
                      </a:r>
                      <a:r>
                        <a:rPr lang="en-US" altLang="zh-CN" sz="2400" b="1">
                          <a:solidFill>
                            <a:schemeClr val="tx1"/>
                          </a:solidFill>
                          <a:latin typeface="宋体" panose="02010600030101010101" pitchFamily="2" charset="-122"/>
                          <a:ea typeface="宋体" panose="02010600030101010101" pitchFamily="2" charset="-122"/>
                          <a:sym typeface="+mn-ea"/>
                        </a:rPr>
                        <a:t>％</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7860C"/>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23</a:t>
                      </a:r>
                      <a:r>
                        <a:rPr lang="en-US" altLang="zh-CN" sz="2400" b="1">
                          <a:solidFill>
                            <a:schemeClr val="tx1"/>
                          </a:solidFill>
                          <a:latin typeface="宋体" panose="02010600030101010101" pitchFamily="2" charset="-122"/>
                          <a:ea typeface="宋体" panose="02010600030101010101" pitchFamily="2" charset="-122"/>
                          <a:sym typeface="+mn-ea"/>
                        </a:rPr>
                        <a:t>％</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7860C"/>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16</a:t>
                      </a:r>
                      <a:r>
                        <a:rPr lang="en-US" altLang="zh-CN" sz="2400" b="1">
                          <a:solidFill>
                            <a:schemeClr val="tx1"/>
                          </a:solidFill>
                          <a:latin typeface="宋体" panose="02010600030101010101" pitchFamily="2" charset="-122"/>
                          <a:ea typeface="宋体" panose="02010600030101010101" pitchFamily="2" charset="-122"/>
                          <a:sym typeface="+mn-ea"/>
                        </a:rPr>
                        <a:t>％</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7860C"/>
                    </a:solidFill>
                  </a:tcPr>
                </a:tc>
              </a:tr>
            </a:tbl>
          </a:graphicData>
        </a:graphic>
      </p:graphicFrame>
      <p:sp>
        <p:nvSpPr>
          <p:cNvPr id="4" name="文本框 3"/>
          <p:cNvSpPr txBox="1"/>
          <p:nvPr/>
        </p:nvSpPr>
        <p:spPr>
          <a:xfrm>
            <a:off x="1378585" y="4352925"/>
            <a:ext cx="7609840" cy="460375"/>
          </a:xfrm>
          <a:prstGeom prst="rect">
            <a:avLst/>
          </a:prstGeom>
          <a:noFill/>
        </p:spPr>
        <p:txBody>
          <a:bodyPr wrap="none" rtlCol="0" anchor="t">
            <a:spAutoFit/>
          </a:bodyPr>
          <a:p>
            <a:pPr>
              <a:lnSpc>
                <a:spcPct val="100000"/>
              </a:lnSpc>
              <a:spcBef>
                <a:spcPct val="50000"/>
              </a:spcBef>
              <a:buFont typeface="Arial" panose="020B0604020202020204" pitchFamily="34" charset="0"/>
              <a:buNone/>
            </a:pP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以上信息可以用什么统计图描述？哪种更直观些？</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文本框 4"/>
          <p:cNvSpPr txBox="1"/>
          <p:nvPr/>
        </p:nvSpPr>
        <p:spPr>
          <a:xfrm>
            <a:off x="4173855" y="5354320"/>
            <a:ext cx="2926080" cy="460375"/>
          </a:xfrm>
          <a:prstGeom prst="rect">
            <a:avLst/>
          </a:prstGeom>
          <a:noFill/>
        </p:spPr>
        <p:txBody>
          <a:bodyPr wrap="none" rtlCol="0" anchor="t">
            <a:spAutoFit/>
          </a:bodyPr>
          <a:p>
            <a:pPr>
              <a:lnSpc>
                <a:spcPct val="100000"/>
              </a:lnSpc>
              <a:spcBef>
                <a:spcPct val="5000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sym typeface="+mn-ea"/>
              </a:rPr>
              <a:t>扇形统计图更直观。</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2530" name="矩形 1"/>
          <p:cNvSpPr>
            <a:spLocks noChangeArrowheads="1"/>
          </p:cNvSpPr>
          <p:nvPr/>
        </p:nvSpPr>
        <p:spPr bwMode="auto">
          <a:xfrm>
            <a:off x="1705171" y="891922"/>
            <a:ext cx="7632700" cy="5262245"/>
          </a:xfrm>
          <a:prstGeom prst="rect">
            <a:avLst/>
          </a:prstGeom>
          <a:solidFill>
            <a:schemeClr val="bg1">
              <a:alpha val="6901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lnSpc>
                <a:spcPct val="200000"/>
              </a:lnSpc>
              <a:buFont typeface="Arial" panose="020B0604020202020204" pitchFamily="34" charset="0"/>
              <a:buNone/>
            </a:pPr>
            <a:r>
              <a:rPr lang="zh-CN" altLang="zh-CN" sz="2400" dirty="0">
                <a:latin typeface="微软雅黑" panose="020B0503020204020204" pitchFamily="34" charset="-122"/>
                <a:ea typeface="微软雅黑" panose="020B0503020204020204" pitchFamily="34" charset="-122"/>
              </a:rPr>
              <a:t>哪种统计图表示下面数据最合适？</a:t>
            </a:r>
            <a:endParaRPr lang="en-US" altLang="zh-CN" sz="2400" dirty="0">
              <a:latin typeface="微软雅黑" panose="020B0503020204020204" pitchFamily="34" charset="-122"/>
              <a:ea typeface="微软雅黑" panose="020B0503020204020204" pitchFamily="34" charset="-122"/>
            </a:endParaRPr>
          </a:p>
          <a:p>
            <a:pPr eaLnBrk="1" latinLnBrk="1" hangingPunct="1">
              <a:lnSpc>
                <a:spcPct val="200000"/>
              </a:lnSpc>
              <a:buFont typeface="Arial" panose="020B0604020202020204" pitchFamily="34" charset="0"/>
              <a:buNone/>
            </a:pPr>
            <a:r>
              <a:rPr lang="zh-CN" altLang="zh-CN" sz="2400" dirty="0">
                <a:latin typeface="微软雅黑" panose="020B0503020204020204" pitchFamily="34" charset="-122"/>
                <a:ea typeface="微软雅黑" panose="020B0503020204020204" pitchFamily="34" charset="-122"/>
              </a:rPr>
              <a:t>①表示参加各种小组的</a:t>
            </a:r>
            <a:r>
              <a:rPr lang="zh-CN" altLang="en-US" sz="2400" dirty="0">
                <a:latin typeface="微软雅黑" panose="020B0503020204020204" pitchFamily="34" charset="-122"/>
                <a:ea typeface="微软雅黑" panose="020B0503020204020204" pitchFamily="34" charset="-122"/>
              </a:rPr>
              <a:t>学</a:t>
            </a:r>
            <a:r>
              <a:rPr lang="zh-CN" altLang="zh-CN" sz="2400" dirty="0">
                <a:latin typeface="微软雅黑" panose="020B0503020204020204" pitchFamily="34" charset="-122"/>
                <a:ea typeface="微软雅黑" panose="020B0503020204020204" pitchFamily="34" charset="-122"/>
              </a:rPr>
              <a:t>生人数情况</a:t>
            </a:r>
            <a:r>
              <a:rPr lang="zh-CN" altLang="en-US"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pPr latinLnBrk="1">
              <a:lnSpc>
                <a:spcPct val="200000"/>
              </a:lnSpc>
            </a:pPr>
            <a:r>
              <a:rPr lang="zh-CN" altLang="zh-CN" sz="2400" dirty="0">
                <a:latin typeface="微软雅黑" panose="020B0503020204020204" pitchFamily="34" charset="-122"/>
                <a:ea typeface="微软雅黑" panose="020B0503020204020204" pitchFamily="34" charset="-122"/>
              </a:rPr>
              <a:t>②表示各大洲陆地面积占地球陆地总面积的百分数</a:t>
            </a:r>
            <a:r>
              <a:rPr lang="zh-CN" altLang="en-US"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pPr eaLnBrk="1" latinLnBrk="1" hangingPunct="1">
              <a:lnSpc>
                <a:spcPct val="200000"/>
              </a:lnSpc>
              <a:buFont typeface="Arial" panose="020B0604020202020204" pitchFamily="34" charset="0"/>
              <a:buNone/>
            </a:pPr>
            <a:r>
              <a:rPr lang="zh-CN" altLang="zh-CN" sz="2400" dirty="0">
                <a:latin typeface="微软雅黑" panose="020B0503020204020204" pitchFamily="34" charset="-122"/>
                <a:ea typeface="微软雅黑" panose="020B0503020204020204" pitchFamily="34" charset="-122"/>
              </a:rPr>
              <a:t>③表示我国几座名山主峰的海拔</a:t>
            </a:r>
            <a:r>
              <a:rPr lang="zh-CN" altLang="en-US"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pPr eaLnBrk="1" latinLnBrk="1" hangingPunct="1">
              <a:lnSpc>
                <a:spcPct val="200000"/>
              </a:lnSpc>
              <a:buFont typeface="Arial" panose="020B0604020202020204" pitchFamily="34" charset="0"/>
              <a:buNone/>
            </a:pPr>
            <a:r>
              <a:rPr lang="zh-CN" altLang="zh-CN" sz="2400" dirty="0">
                <a:latin typeface="微软雅黑" panose="020B0503020204020204" pitchFamily="34" charset="-122"/>
                <a:ea typeface="微软雅黑" panose="020B0503020204020204" pitchFamily="34" charset="-122"/>
              </a:rPr>
              <a:t>④表示学校各年级的人数</a:t>
            </a:r>
            <a:r>
              <a:rPr lang="zh-CN" altLang="en-US"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pPr eaLnBrk="1" latinLnBrk="1" hangingPunct="1">
              <a:lnSpc>
                <a:spcPct val="200000"/>
              </a:lnSpc>
              <a:buFont typeface="Arial" panose="020B0604020202020204" pitchFamily="34" charset="0"/>
              <a:buNone/>
            </a:pPr>
            <a:r>
              <a:rPr lang="zh-CN" altLang="zh-CN" sz="2400" dirty="0">
                <a:latin typeface="微软雅黑" panose="020B0503020204020204" pitchFamily="34" charset="-122"/>
                <a:ea typeface="微软雅黑" panose="020B0503020204020204" pitchFamily="34" charset="-122"/>
              </a:rPr>
              <a:t>⑤表示某超市一周销售额的变化情况</a:t>
            </a:r>
            <a:r>
              <a:rPr lang="zh-CN" altLang="en-US"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pPr eaLnBrk="1" latinLnBrk="1" hangingPunct="1">
              <a:lnSpc>
                <a:spcPct val="200000"/>
              </a:lnSpc>
              <a:buFont typeface="Arial" panose="020B0604020202020204" pitchFamily="34" charset="0"/>
              <a:buNone/>
            </a:pPr>
            <a:r>
              <a:rPr lang="zh-CN" altLang="zh-CN" sz="2400" dirty="0">
                <a:latin typeface="微软雅黑" panose="020B0503020204020204" pitchFamily="34" charset="-122"/>
                <a:ea typeface="微软雅黑" panose="020B0503020204020204" pitchFamily="34" charset="-122"/>
              </a:rPr>
              <a:t>⑥表示一昼夜气温的变化情况</a:t>
            </a:r>
            <a:r>
              <a:rPr lang="zh-CN" altLang="en-US" sz="2400" dirty="0">
                <a:latin typeface="微软雅黑" panose="020B0503020204020204" pitchFamily="34" charset="-122"/>
                <a:ea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
        <p:nvSpPr>
          <p:cNvPr id="9" name="矩形 8"/>
          <p:cNvSpPr>
            <a:spLocks noChangeArrowheads="1"/>
          </p:cNvSpPr>
          <p:nvPr/>
        </p:nvSpPr>
        <p:spPr bwMode="auto">
          <a:xfrm>
            <a:off x="7272219" y="1920409"/>
            <a:ext cx="1706880" cy="460375"/>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lnSpc>
                <a:spcPct val="100000"/>
              </a:lnSpc>
              <a:buFont typeface="Arial" panose="020B0604020202020204" pitchFamily="34" charset="0"/>
              <a:buNone/>
            </a:pPr>
            <a:r>
              <a:rPr lang="zh-CN" altLang="zh-CN" sz="2400" dirty="0">
                <a:solidFill>
                  <a:srgbClr val="FF0000"/>
                </a:solidFill>
                <a:latin typeface="微软雅黑" panose="020B0503020204020204" pitchFamily="34" charset="-122"/>
                <a:ea typeface="微软雅黑" panose="020B0503020204020204" pitchFamily="34" charset="-122"/>
              </a:rPr>
              <a:t>条形统计图</a:t>
            </a:r>
            <a:endParaRPr lang="zh-CN"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a:spLocks noChangeArrowheads="1"/>
          </p:cNvSpPr>
          <p:nvPr/>
        </p:nvSpPr>
        <p:spPr bwMode="auto">
          <a:xfrm>
            <a:off x="9122166" y="2649101"/>
            <a:ext cx="1706880" cy="460375"/>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lnSpc>
                <a:spcPct val="100000"/>
              </a:lnSpc>
              <a:buFont typeface="Arial" panose="020B0604020202020204" pitchFamily="34" charset="0"/>
              <a:buNone/>
            </a:pPr>
            <a:r>
              <a:rPr lang="zh-CN" altLang="en-US" sz="2400" dirty="0">
                <a:solidFill>
                  <a:srgbClr val="FF0000"/>
                </a:solidFill>
                <a:latin typeface="微软雅黑" panose="020B0503020204020204" pitchFamily="34" charset="-122"/>
                <a:ea typeface="微软雅黑" panose="020B0503020204020204" pitchFamily="34" charset="-122"/>
              </a:rPr>
              <a:t>扇形</a:t>
            </a:r>
            <a:r>
              <a:rPr lang="zh-CN" altLang="zh-CN" sz="2400" dirty="0">
                <a:solidFill>
                  <a:srgbClr val="FF0000"/>
                </a:solidFill>
                <a:latin typeface="微软雅黑" panose="020B0503020204020204" pitchFamily="34" charset="-122"/>
                <a:ea typeface="微软雅黑" panose="020B0503020204020204" pitchFamily="34" charset="-122"/>
              </a:rPr>
              <a:t>统计图</a:t>
            </a:r>
            <a:endParaRPr lang="zh-CN" altLang="en-US"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矩形 10"/>
          <p:cNvSpPr>
            <a:spLocks noChangeArrowheads="1"/>
          </p:cNvSpPr>
          <p:nvPr/>
        </p:nvSpPr>
        <p:spPr bwMode="auto">
          <a:xfrm>
            <a:off x="6592635" y="3394062"/>
            <a:ext cx="1706880" cy="460375"/>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lnSpc>
                <a:spcPct val="100000"/>
              </a:lnSpc>
              <a:buFont typeface="Arial" panose="020B0604020202020204" pitchFamily="34" charset="0"/>
              <a:buNone/>
            </a:pPr>
            <a:r>
              <a:rPr lang="zh-CN" altLang="zh-CN" sz="2400" dirty="0">
                <a:solidFill>
                  <a:srgbClr val="FF0000"/>
                </a:solidFill>
                <a:latin typeface="微软雅黑" panose="020B0503020204020204" pitchFamily="34" charset="-122"/>
                <a:ea typeface="微软雅黑" panose="020B0503020204020204" pitchFamily="34" charset="-122"/>
              </a:rPr>
              <a:t>条形统计图</a:t>
            </a:r>
            <a:endParaRPr lang="zh-CN"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2" name="矩形 11"/>
          <p:cNvSpPr>
            <a:spLocks noChangeArrowheads="1"/>
          </p:cNvSpPr>
          <p:nvPr/>
        </p:nvSpPr>
        <p:spPr bwMode="auto">
          <a:xfrm>
            <a:off x="5712248" y="4152653"/>
            <a:ext cx="1706880" cy="460375"/>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lnSpc>
                <a:spcPct val="100000"/>
              </a:lnSpc>
              <a:buFont typeface="Arial" panose="020B0604020202020204" pitchFamily="34" charset="0"/>
              <a:buNone/>
            </a:pPr>
            <a:r>
              <a:rPr lang="zh-CN" altLang="zh-CN" sz="2400" dirty="0">
                <a:solidFill>
                  <a:srgbClr val="FF0000"/>
                </a:solidFill>
                <a:latin typeface="微软雅黑" panose="020B0503020204020204" pitchFamily="34" charset="-122"/>
                <a:ea typeface="微软雅黑" panose="020B0503020204020204" pitchFamily="34" charset="-122"/>
              </a:rPr>
              <a:t>条形统计图</a:t>
            </a:r>
            <a:endParaRPr lang="zh-CN"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p:cNvSpPr>
            <a:spLocks noChangeArrowheads="1"/>
          </p:cNvSpPr>
          <p:nvPr/>
        </p:nvSpPr>
        <p:spPr bwMode="auto">
          <a:xfrm>
            <a:off x="7145492" y="4867989"/>
            <a:ext cx="1706880" cy="460375"/>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lnSpc>
                <a:spcPct val="100000"/>
              </a:lnSpc>
              <a:buFont typeface="Arial" panose="020B0604020202020204" pitchFamily="34" charset="0"/>
              <a:buNone/>
            </a:pPr>
            <a:r>
              <a:rPr lang="zh-CN" altLang="en-US" sz="2400" dirty="0">
                <a:solidFill>
                  <a:srgbClr val="FF0000"/>
                </a:solidFill>
                <a:latin typeface="微软雅黑" panose="020B0503020204020204" pitchFamily="34" charset="-122"/>
                <a:ea typeface="微软雅黑" panose="020B0503020204020204" pitchFamily="34" charset="-122"/>
              </a:rPr>
              <a:t>折线</a:t>
            </a:r>
            <a:r>
              <a:rPr lang="zh-CN" altLang="zh-CN" sz="2400" dirty="0">
                <a:solidFill>
                  <a:srgbClr val="FF0000"/>
                </a:solidFill>
                <a:latin typeface="微软雅黑" panose="020B0503020204020204" pitchFamily="34" charset="-122"/>
                <a:ea typeface="微软雅黑" panose="020B0503020204020204" pitchFamily="34" charset="-122"/>
              </a:rPr>
              <a:t>统计图</a:t>
            </a:r>
            <a:endParaRPr lang="zh-CN" altLang="en-US"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4" name="矩形 13"/>
          <p:cNvSpPr>
            <a:spLocks noChangeArrowheads="1"/>
          </p:cNvSpPr>
          <p:nvPr/>
        </p:nvSpPr>
        <p:spPr bwMode="auto">
          <a:xfrm>
            <a:off x="6401992" y="5583150"/>
            <a:ext cx="1706880" cy="460375"/>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lnSpc>
                <a:spcPct val="100000"/>
              </a:lnSpc>
              <a:buFont typeface="Arial" panose="020B0604020202020204" pitchFamily="34" charset="0"/>
              <a:buNone/>
            </a:pPr>
            <a:r>
              <a:rPr lang="zh-CN" altLang="en-US" sz="2400" dirty="0">
                <a:solidFill>
                  <a:srgbClr val="FF0000"/>
                </a:solidFill>
                <a:latin typeface="微软雅黑" panose="020B0503020204020204" pitchFamily="34" charset="-122"/>
                <a:ea typeface="微软雅黑" panose="020B0503020204020204" pitchFamily="34" charset="-122"/>
              </a:rPr>
              <a:t>折线</a:t>
            </a:r>
            <a:r>
              <a:rPr lang="zh-CN" altLang="zh-CN" sz="2400" dirty="0">
                <a:solidFill>
                  <a:srgbClr val="FF0000"/>
                </a:solidFill>
                <a:latin typeface="微软雅黑" panose="020B0503020204020204" pitchFamily="34" charset="-122"/>
                <a:ea typeface="微软雅黑" panose="020B0503020204020204" pitchFamily="34" charset="-122"/>
              </a:rPr>
              <a:t>统计图</a:t>
            </a:r>
            <a:endParaRPr lang="zh-CN" altLang="en-US"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P spid="13" grpId="0" bldLvl="0" animBg="1"/>
      <p:bldP spid="1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1529080" y="1959610"/>
            <a:ext cx="8597265" cy="4096385"/>
          </a:xfrm>
          <a:prstGeom prst="rect">
            <a:avLst/>
          </a:prstGeom>
          <a:solidFill>
            <a:srgbClr val="97E3FF"/>
          </a:solidFill>
          <a:ln>
            <a:noFill/>
          </a:ln>
          <a:effectLst>
            <a:outerShdw blurRad="203200" dist="241300" dir="18900000" algn="bl" rotWithShape="0">
              <a:prstClr val="black">
                <a:alpha val="40000"/>
              </a:prstClr>
            </a:outerShdw>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文本框 22"/>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
        <p:nvSpPr>
          <p:cNvPr id="3" name="矩形 2"/>
          <p:cNvSpPr>
            <a:spLocks noChangeArrowheads="1"/>
          </p:cNvSpPr>
          <p:nvPr/>
        </p:nvSpPr>
        <p:spPr bwMode="auto">
          <a:xfrm>
            <a:off x="9012481" y="2370994"/>
            <a:ext cx="3867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r>
              <a:rPr lang="en-US" altLang="zh-CN" sz="2400" dirty="0">
                <a:solidFill>
                  <a:srgbClr val="FF0000"/>
                </a:solidFill>
                <a:latin typeface="微软雅黑" panose="020B0503020204020204" pitchFamily="34" charset="-122"/>
                <a:ea typeface="微软雅黑" panose="020B0503020204020204" pitchFamily="34" charset="-122"/>
              </a:rPr>
              <a:t>C</a:t>
            </a:r>
            <a:endParaRPr lang="en-US"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 name="矩形 3"/>
          <p:cNvSpPr>
            <a:spLocks noChangeArrowheads="1"/>
          </p:cNvSpPr>
          <p:nvPr/>
        </p:nvSpPr>
        <p:spPr bwMode="auto">
          <a:xfrm>
            <a:off x="6461907" y="4541386"/>
            <a:ext cx="3740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r>
              <a:rPr lang="en-US" altLang="zh-CN" sz="2400" dirty="0">
                <a:solidFill>
                  <a:srgbClr val="FF0000"/>
                </a:solidFill>
                <a:latin typeface="微软雅黑" panose="020B0503020204020204" pitchFamily="34" charset="-122"/>
                <a:ea typeface="微软雅黑" panose="020B0503020204020204" pitchFamily="34" charset="-122"/>
              </a:rPr>
              <a:t>B</a:t>
            </a:r>
            <a:endParaRPr lang="en-US"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6" name="组合 5"/>
          <p:cNvGrpSpPr/>
          <p:nvPr/>
        </p:nvGrpSpPr>
        <p:grpSpPr>
          <a:xfrm rot="21420000">
            <a:off x="2985135" y="852805"/>
            <a:ext cx="2178050" cy="814070"/>
            <a:chOff x="4701" y="1343"/>
            <a:chExt cx="3430" cy="1282"/>
          </a:xfrm>
        </p:grpSpPr>
        <p:sp>
          <p:nvSpPr>
            <p:cNvPr id="5" name="云形标注 4"/>
            <p:cNvSpPr/>
            <p:nvPr/>
          </p:nvSpPr>
          <p:spPr>
            <a:xfrm rot="300000">
              <a:off x="4701" y="1343"/>
              <a:ext cx="3430" cy="1282"/>
            </a:xfrm>
            <a:prstGeom prst="cloudCallout">
              <a:avLst>
                <a:gd name="adj1" fmla="val -14110"/>
                <a:gd name="adj2" fmla="val 34711"/>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rot="180000">
              <a:off x="5569" y="1598"/>
              <a:ext cx="1674" cy="725"/>
            </a:xfrm>
            <a:prstGeom prst="rect">
              <a:avLst/>
            </a:prstGeom>
            <a:noFill/>
          </p:spPr>
          <p:txBody>
            <a:bodyPr wrap="none" rtlCol="0">
              <a:spAutoFit/>
            </a:bodyPr>
            <a:p>
              <a:pPr algn="l"/>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择</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4" name="组合 13"/>
          <p:cNvGrpSpPr/>
          <p:nvPr/>
        </p:nvGrpSpPr>
        <p:grpSpPr>
          <a:xfrm>
            <a:off x="1668780" y="2037080"/>
            <a:ext cx="8124190" cy="3784600"/>
            <a:chOff x="2628" y="3208"/>
            <a:chExt cx="12794" cy="5960"/>
          </a:xfrm>
        </p:grpSpPr>
        <p:sp>
          <p:nvSpPr>
            <p:cNvPr id="21506" name="矩形 1"/>
            <p:cNvSpPr>
              <a:spLocks noChangeArrowheads="1"/>
            </p:cNvSpPr>
            <p:nvPr/>
          </p:nvSpPr>
          <p:spPr bwMode="auto">
            <a:xfrm>
              <a:off x="2628" y="3208"/>
              <a:ext cx="12794" cy="5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latinLnBrk="1">
                <a:lnSpc>
                  <a:spcPct val="200000"/>
                </a:lnSpc>
              </a:pPr>
              <a:r>
                <a:rPr 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a:t>
              </a:r>
              <a:r>
                <a:rPr 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一班有学生</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35</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人，男生占</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，女生占</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，用</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20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统计图来表示男、女生占学生总数百分比最为合适。</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eaLnBrk="1" latinLnBrk="1" hangingPunct="1">
                <a:lnSpc>
                  <a:spcPct val="200000"/>
                </a:lnSpc>
                <a:buFont typeface="Arial" panose="020B0604020202020204" pitchFamily="34" charset="0"/>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条形</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B.</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折线</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C.</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扇形</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eaLnBrk="1" latinLnBrk="1" hangingPunct="1">
                <a:lnSpc>
                  <a:spcPct val="20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表示某地气温及其变化，用</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统计图表示更合适。</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eaLnBrk="1" latinLnBrk="1" hangingPunct="1">
                <a:lnSpc>
                  <a:spcPct val="200000"/>
                </a:lnSpc>
                <a:buFont typeface="Arial" panose="020B0604020202020204" pitchFamily="34" charset="0"/>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条形</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B.</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折线</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C.</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扇形</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 name="Group 6"/>
            <p:cNvGrpSpPr/>
            <p:nvPr/>
          </p:nvGrpSpPr>
          <p:grpSpPr>
            <a:xfrm>
              <a:off x="9428" y="3584"/>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9" name="Group 6"/>
            <p:cNvGrpSpPr/>
            <p:nvPr/>
          </p:nvGrpSpPr>
          <p:grpSpPr>
            <a:xfrm>
              <a:off x="11811" y="3584"/>
              <a:ext cx="908" cy="1130"/>
              <a:chOff x="4876" y="2840"/>
              <a:chExt cx="363" cy="452"/>
            </a:xfrm>
          </p:grpSpPr>
          <p:sp>
            <p:nvSpPr>
              <p:cNvPr id="12"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3"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1" name="组合 30"/>
          <p:cNvGrpSpPr/>
          <p:nvPr/>
        </p:nvGrpSpPr>
        <p:grpSpPr>
          <a:xfrm>
            <a:off x="8535361" y="2809926"/>
            <a:ext cx="2738587" cy="1211529"/>
            <a:chOff x="1857" y="4727"/>
            <a:chExt cx="2139" cy="1158"/>
          </a:xfrm>
        </p:grpSpPr>
        <p:sp>
          <p:nvSpPr>
            <p:cNvPr id="32" name="圆角矩形 31"/>
            <p:cNvSpPr/>
            <p:nvPr/>
          </p:nvSpPr>
          <p:spPr>
            <a:xfrm>
              <a:off x="1887" y="4803"/>
              <a:ext cx="2077" cy="108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矩形 32"/>
            <p:cNvSpPr/>
            <p:nvPr/>
          </p:nvSpPr>
          <p:spPr>
            <a:xfrm>
              <a:off x="1857" y="4727"/>
              <a:ext cx="2139" cy="1146"/>
            </a:xfrm>
            <a:prstGeom prst="rect">
              <a:avLst/>
            </a:prstGeom>
            <a:noFill/>
            <a:effectLst>
              <a:softEdge rad="63500"/>
            </a:effectLst>
          </p:spPr>
          <p:txBody>
            <a:bodyPr wrap="square">
              <a:spAutoFit/>
            </a:bodyPr>
            <a:p>
              <a:pPr algn="ctr" eaLnBrk="1" latinLnBrk="1" hangingPunct="1">
                <a:lnSpc>
                  <a:spcPct val="150000"/>
                </a:lnSpc>
                <a:defRPr/>
              </a:pPr>
              <a:r>
                <a:rPr lang="zh-CN" altLang="zh-CN" sz="2400" dirty="0">
                  <a:latin typeface="微软雅黑" panose="020B0503020204020204" pitchFamily="34" charset="-122"/>
                  <a:ea typeface="微软雅黑" panose="020B0503020204020204" pitchFamily="34" charset="-122"/>
                  <a:sym typeface="+mn-ea"/>
                </a:rPr>
                <a:t>根据数据的特点</a:t>
              </a:r>
              <a:endParaRPr lang="zh-CN" altLang="zh-CN" sz="2400" dirty="0">
                <a:latin typeface="微软雅黑" panose="020B0503020204020204" pitchFamily="34" charset="-122"/>
                <a:ea typeface="微软雅黑" panose="020B0503020204020204" pitchFamily="34" charset="-122"/>
                <a:sym typeface="+mn-ea"/>
              </a:endParaRPr>
            </a:p>
            <a:p>
              <a:pPr algn="ctr" eaLnBrk="1" latinLnBrk="1" hangingPunct="1">
                <a:lnSpc>
                  <a:spcPct val="150000"/>
                </a:lnSpc>
                <a:defRPr/>
              </a:pPr>
              <a:r>
                <a:rPr lang="zh-CN" altLang="zh-CN" sz="2400" dirty="0">
                  <a:latin typeface="微软雅黑" panose="020B0503020204020204" pitchFamily="34" charset="-122"/>
                  <a:ea typeface="微软雅黑" panose="020B0503020204020204" pitchFamily="34" charset="-122"/>
                  <a:sym typeface="+mn-ea"/>
                </a:rPr>
                <a:t>进行选择</a:t>
              </a:r>
              <a:endParaRPr lang="zh-CN" altLang="zh-CN" sz="2400" dirty="0">
                <a:latin typeface="微软雅黑" panose="020B0503020204020204" pitchFamily="34" charset="-122"/>
                <a:ea typeface="微软雅黑" panose="020B0503020204020204" pitchFamily="34" charset="-122"/>
              </a:endParaRPr>
            </a:p>
          </p:txBody>
        </p:sp>
      </p:grpSp>
      <p:sp>
        <p:nvSpPr>
          <p:cNvPr id="23" name="文本框 22"/>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grpSp>
        <p:nvGrpSpPr>
          <p:cNvPr id="2" name="组合 1"/>
          <p:cNvGrpSpPr/>
          <p:nvPr/>
        </p:nvGrpSpPr>
        <p:grpSpPr>
          <a:xfrm>
            <a:off x="883920" y="3115310"/>
            <a:ext cx="1485265" cy="621030"/>
            <a:chOff x="1887" y="4906"/>
            <a:chExt cx="2339" cy="978"/>
          </a:xfrm>
        </p:grpSpPr>
        <p:sp>
          <p:nvSpPr>
            <p:cNvPr id="12" name="圆角矩形 11"/>
            <p:cNvSpPr/>
            <p:nvPr/>
          </p:nvSpPr>
          <p:spPr>
            <a:xfrm>
              <a:off x="1887" y="4906"/>
              <a:ext cx="2077" cy="979"/>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矩形 33"/>
            <p:cNvSpPr/>
            <p:nvPr/>
          </p:nvSpPr>
          <p:spPr>
            <a:xfrm>
              <a:off x="2088" y="5024"/>
              <a:ext cx="2139" cy="725"/>
            </a:xfrm>
            <a:prstGeom prst="rect">
              <a:avLst/>
            </a:prstGeom>
            <a:noFill/>
            <a:effectLst>
              <a:softEdge rad="63500"/>
            </a:effectLst>
          </p:spPr>
          <p:txBody>
            <a:bodyPr wrap="square">
              <a:spAutoFit/>
            </a:bodyPr>
            <a:lstStyle/>
            <a:p>
              <a:pPr eaLnBrk="1" latinLnBrk="1" hangingPunct="1">
                <a:defRPr/>
              </a:pPr>
              <a:r>
                <a:rPr lang="zh-CN" altLang="zh-CN" sz="2400" dirty="0">
                  <a:latin typeface="微软雅黑" panose="020B0503020204020204" pitchFamily="34" charset="-122"/>
                  <a:ea typeface="微软雅黑" panose="020B0503020204020204" pitchFamily="34" charset="-122"/>
                </a:rPr>
                <a:t>统计图</a:t>
              </a:r>
              <a:endParaRPr lang="zh-CN" altLang="zh-CN" sz="2400" dirty="0">
                <a:latin typeface="微软雅黑" panose="020B0503020204020204" pitchFamily="34" charset="-122"/>
                <a:ea typeface="微软雅黑" panose="020B0503020204020204" pitchFamily="34" charset="-122"/>
              </a:endParaRPr>
            </a:p>
          </p:txBody>
        </p:sp>
      </p:grpSp>
      <p:sp>
        <p:nvSpPr>
          <p:cNvPr id="48" name="左大括号 47"/>
          <p:cNvSpPr/>
          <p:nvPr/>
        </p:nvSpPr>
        <p:spPr bwMode="auto">
          <a:xfrm>
            <a:off x="2354580" y="2067560"/>
            <a:ext cx="287020" cy="2683510"/>
          </a:xfrm>
          <a:prstGeom prst="leftBrace">
            <a:avLst>
              <a:gd name="adj1" fmla="val 58019"/>
              <a:gd name="adj2" fmla="val 50000"/>
            </a:avLst>
          </a:prstGeom>
          <a:noFill/>
          <a:ln w="2857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a:latin typeface="微软雅黑" panose="020B0503020204020204" pitchFamily="34" charset="-122"/>
              <a:ea typeface="微软雅黑" panose="020B0503020204020204" pitchFamily="34" charset="-122"/>
            </a:endParaRPr>
          </a:p>
        </p:txBody>
      </p:sp>
      <p:sp>
        <p:nvSpPr>
          <p:cNvPr id="49" name="右大括号 48"/>
          <p:cNvSpPr/>
          <p:nvPr/>
        </p:nvSpPr>
        <p:spPr bwMode="auto">
          <a:xfrm>
            <a:off x="7737475" y="2067560"/>
            <a:ext cx="497205" cy="2683510"/>
          </a:xfrm>
          <a:prstGeom prst="rightBrace">
            <a:avLst>
              <a:gd name="adj1" fmla="val 38371"/>
              <a:gd name="adj2" fmla="val 50000"/>
            </a:avLst>
          </a:prstGeom>
          <a:noFill/>
          <a:ln w="2857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a:latin typeface="微软雅黑" panose="020B0503020204020204" pitchFamily="34" charset="-122"/>
              <a:ea typeface="微软雅黑" panose="020B0503020204020204" pitchFamily="34" charset="-122"/>
            </a:endParaRPr>
          </a:p>
        </p:txBody>
      </p:sp>
      <p:grpSp>
        <p:nvGrpSpPr>
          <p:cNvPr id="25" name="组合 24"/>
          <p:cNvGrpSpPr/>
          <p:nvPr/>
        </p:nvGrpSpPr>
        <p:grpSpPr>
          <a:xfrm>
            <a:off x="2884170" y="1726565"/>
            <a:ext cx="937260" cy="621665"/>
            <a:chOff x="4995" y="3638"/>
            <a:chExt cx="1476" cy="979"/>
          </a:xfrm>
        </p:grpSpPr>
        <p:sp>
          <p:nvSpPr>
            <p:cNvPr id="15" name="圆角矩形 14"/>
            <p:cNvSpPr/>
            <p:nvPr/>
          </p:nvSpPr>
          <p:spPr>
            <a:xfrm>
              <a:off x="4995" y="3638"/>
              <a:ext cx="1476" cy="979"/>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5105" y="3766"/>
              <a:ext cx="1248" cy="725"/>
            </a:xfrm>
            <a:prstGeom prst="rect">
              <a:avLst/>
            </a:prstGeom>
            <a:noFill/>
            <a:effectLst>
              <a:softEdge rad="63500"/>
            </a:effectLst>
          </p:spPr>
          <p:txBody>
            <a:bodyPr wrap="none">
              <a:spAutoFit/>
            </a:bodyPr>
            <a:p>
              <a:pPr algn="l" eaLnBrk="1" latinLnBrk="1" hangingPunct="1">
                <a:defRPr/>
              </a:pPr>
              <a:r>
                <a:rPr lang="zh-CN" altLang="zh-CN" sz="2400" dirty="0">
                  <a:latin typeface="微软雅黑" panose="020B0503020204020204" pitchFamily="34" charset="-122"/>
                  <a:ea typeface="微软雅黑" panose="020B0503020204020204" pitchFamily="34" charset="-122"/>
                  <a:sym typeface="+mn-ea"/>
                </a:rPr>
                <a:t>条形</a:t>
              </a:r>
              <a:endPar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7" name="组合 16"/>
          <p:cNvGrpSpPr/>
          <p:nvPr/>
        </p:nvGrpSpPr>
        <p:grpSpPr>
          <a:xfrm>
            <a:off x="2896235" y="3108325"/>
            <a:ext cx="937260" cy="621665"/>
            <a:chOff x="5025" y="6753"/>
            <a:chExt cx="1476" cy="979"/>
          </a:xfrm>
        </p:grpSpPr>
        <p:sp>
          <p:nvSpPr>
            <p:cNvPr id="16" name="圆角矩形 15"/>
            <p:cNvSpPr/>
            <p:nvPr/>
          </p:nvSpPr>
          <p:spPr>
            <a:xfrm>
              <a:off x="5025" y="6753"/>
              <a:ext cx="1476" cy="979"/>
            </a:xfrm>
            <a:prstGeom prst="roundRect">
              <a:avLst/>
            </a:prstGeom>
            <a:solidFill>
              <a:schemeClr val="accent5">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矩形 5"/>
            <p:cNvSpPr/>
            <p:nvPr/>
          </p:nvSpPr>
          <p:spPr>
            <a:xfrm>
              <a:off x="5120" y="6880"/>
              <a:ext cx="1248" cy="725"/>
            </a:xfrm>
            <a:prstGeom prst="rect">
              <a:avLst/>
            </a:prstGeom>
            <a:noFill/>
            <a:effectLst>
              <a:softEdge rad="63500"/>
            </a:effectLst>
          </p:spPr>
          <p:txBody>
            <a:bodyPr wrap="none">
              <a:spAutoFit/>
            </a:bodyPr>
            <a:p>
              <a:pPr algn="l" eaLnBrk="1" latinLnBrk="1" hangingPunct="1">
                <a:defRPr/>
              </a:pPr>
              <a:r>
                <a:rPr lang="zh-CN" altLang="zh-CN" sz="2400" dirty="0">
                  <a:latin typeface="微软雅黑" panose="020B0503020204020204" pitchFamily="34" charset="-122"/>
                  <a:ea typeface="微软雅黑" panose="020B0503020204020204" pitchFamily="34" charset="-122"/>
                  <a:sym typeface="+mn-ea"/>
                </a:rPr>
                <a:t>折线</a:t>
              </a:r>
              <a:endPar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5" name="组合 4"/>
          <p:cNvGrpSpPr/>
          <p:nvPr/>
        </p:nvGrpSpPr>
        <p:grpSpPr>
          <a:xfrm>
            <a:off x="2896235" y="4490085"/>
            <a:ext cx="937260" cy="621665"/>
            <a:chOff x="5025" y="6753"/>
            <a:chExt cx="1476" cy="979"/>
          </a:xfrm>
        </p:grpSpPr>
        <p:sp>
          <p:nvSpPr>
            <p:cNvPr id="7" name="圆角矩形 6"/>
            <p:cNvSpPr/>
            <p:nvPr/>
          </p:nvSpPr>
          <p:spPr>
            <a:xfrm>
              <a:off x="5025" y="6753"/>
              <a:ext cx="1476" cy="979"/>
            </a:xfrm>
            <a:prstGeom prst="roundRect">
              <a:avLst/>
            </a:prstGeom>
            <a:solidFill>
              <a:srgbClr val="92D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105" y="6880"/>
              <a:ext cx="1248" cy="725"/>
            </a:xfrm>
            <a:prstGeom prst="rect">
              <a:avLst/>
            </a:prstGeom>
            <a:noFill/>
            <a:effectLst>
              <a:softEdge rad="63500"/>
            </a:effectLst>
          </p:spPr>
          <p:txBody>
            <a:bodyPr wrap="none">
              <a:spAutoFit/>
            </a:bodyPr>
            <a:p>
              <a:pPr algn="l" eaLnBrk="1" latinLnBrk="1" hangingPunct="1">
                <a:defRPr/>
              </a:pPr>
              <a:r>
                <a:rPr lang="zh-CN" altLang="zh-CN" sz="2400" dirty="0">
                  <a:latin typeface="微软雅黑" panose="020B0503020204020204" pitchFamily="34" charset="-122"/>
                  <a:ea typeface="微软雅黑" panose="020B0503020204020204" pitchFamily="34" charset="-122"/>
                  <a:sym typeface="+mn-ea"/>
                </a:rPr>
                <a:t>扇形</a:t>
              </a:r>
              <a:endPar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1" name="组合 10"/>
          <p:cNvGrpSpPr/>
          <p:nvPr/>
        </p:nvGrpSpPr>
        <p:grpSpPr>
          <a:xfrm>
            <a:off x="4540885" y="1726565"/>
            <a:ext cx="2251075" cy="621665"/>
            <a:chOff x="4995" y="3638"/>
            <a:chExt cx="3545" cy="979"/>
          </a:xfrm>
        </p:grpSpPr>
        <p:sp>
          <p:nvSpPr>
            <p:cNvPr id="13" name="圆角矩形 12"/>
            <p:cNvSpPr/>
            <p:nvPr/>
          </p:nvSpPr>
          <p:spPr>
            <a:xfrm>
              <a:off x="4995" y="3638"/>
              <a:ext cx="3545" cy="979"/>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nvSpPr>
          <p:spPr>
            <a:xfrm>
              <a:off x="5150" y="3766"/>
              <a:ext cx="3168" cy="725"/>
            </a:xfrm>
            <a:prstGeom prst="rect">
              <a:avLst/>
            </a:prstGeom>
            <a:noFill/>
            <a:effectLst>
              <a:softEdge rad="63500"/>
            </a:effectLst>
          </p:spPr>
          <p:txBody>
            <a:bodyPr wrap="none">
              <a:spAutoFit/>
            </a:bodyPr>
            <a:p>
              <a:pPr algn="l" eaLnBrk="1" latinLnBrk="1" hangingPunct="1">
                <a:defRPr/>
              </a:pPr>
              <a:r>
                <a:rPr lang="zh-CN" altLang="zh-CN" sz="2400" dirty="0">
                  <a:latin typeface="微软雅黑" panose="020B0503020204020204" pitchFamily="34" charset="-122"/>
                  <a:ea typeface="微软雅黑" panose="020B0503020204020204" pitchFamily="34" charset="-122"/>
                  <a:sym typeface="+mn-ea"/>
                </a:rPr>
                <a:t>表示数量多少</a:t>
              </a:r>
              <a:endPar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24" name="组合 23"/>
          <p:cNvGrpSpPr/>
          <p:nvPr/>
        </p:nvGrpSpPr>
        <p:grpSpPr>
          <a:xfrm>
            <a:off x="4558030" y="3108325"/>
            <a:ext cx="2917825" cy="621665"/>
            <a:chOff x="5025" y="6753"/>
            <a:chExt cx="1476" cy="979"/>
          </a:xfrm>
        </p:grpSpPr>
        <p:sp>
          <p:nvSpPr>
            <p:cNvPr id="26" name="圆角矩形 25"/>
            <p:cNvSpPr/>
            <p:nvPr/>
          </p:nvSpPr>
          <p:spPr>
            <a:xfrm>
              <a:off x="5025" y="6753"/>
              <a:ext cx="1476" cy="979"/>
            </a:xfrm>
            <a:prstGeom prst="roundRect">
              <a:avLst/>
            </a:prstGeom>
            <a:solidFill>
              <a:schemeClr val="accent5">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5100" y="6880"/>
              <a:ext cx="1381" cy="725"/>
            </a:xfrm>
            <a:prstGeom prst="rect">
              <a:avLst/>
            </a:prstGeom>
            <a:noFill/>
            <a:effectLst>
              <a:softEdge rad="63500"/>
            </a:effectLst>
          </p:spPr>
          <p:txBody>
            <a:bodyPr wrap="square">
              <a:spAutoFit/>
            </a:bodyPr>
            <a:p>
              <a:pPr eaLnBrk="1" latinLnBrk="1" hangingPunct="1">
                <a:defRPr/>
              </a:pPr>
              <a:r>
                <a:rPr lang="zh-CN" altLang="zh-CN" sz="2400" dirty="0">
                  <a:latin typeface="微软雅黑" panose="020B0503020204020204" pitchFamily="34" charset="-122"/>
                  <a:ea typeface="微软雅黑" panose="020B0503020204020204" pitchFamily="34" charset="-122"/>
                  <a:sym typeface="+mn-ea"/>
                </a:rPr>
                <a:t>表示数量增减变化</a:t>
              </a:r>
              <a:endPar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28" name="组合 27"/>
          <p:cNvGrpSpPr/>
          <p:nvPr/>
        </p:nvGrpSpPr>
        <p:grpSpPr>
          <a:xfrm>
            <a:off x="4610735" y="4490085"/>
            <a:ext cx="2048510" cy="621665"/>
            <a:chOff x="5025" y="6753"/>
            <a:chExt cx="3226" cy="979"/>
          </a:xfrm>
        </p:grpSpPr>
        <p:sp>
          <p:nvSpPr>
            <p:cNvPr id="29" name="圆角矩形 28"/>
            <p:cNvSpPr/>
            <p:nvPr/>
          </p:nvSpPr>
          <p:spPr>
            <a:xfrm>
              <a:off x="5025" y="6753"/>
              <a:ext cx="3226" cy="979"/>
            </a:xfrm>
            <a:prstGeom prst="roundRect">
              <a:avLst/>
            </a:prstGeom>
            <a:solidFill>
              <a:srgbClr val="92D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矩形 29"/>
            <p:cNvSpPr/>
            <p:nvPr/>
          </p:nvSpPr>
          <p:spPr>
            <a:xfrm>
              <a:off x="5180" y="6880"/>
              <a:ext cx="2688" cy="725"/>
            </a:xfrm>
            <a:prstGeom prst="rect">
              <a:avLst/>
            </a:prstGeom>
            <a:noFill/>
            <a:effectLst>
              <a:softEdge rad="63500"/>
            </a:effectLst>
          </p:spPr>
          <p:txBody>
            <a:bodyPr wrap="none">
              <a:spAutoFit/>
            </a:bodyPr>
            <a:p>
              <a:pPr algn="l" eaLnBrk="1" latinLnBrk="1" hangingPunct="1">
                <a:defRPr/>
              </a:pPr>
              <a:r>
                <a:rPr lang="zh-CN" altLang="zh-CN" sz="2400" dirty="0">
                  <a:latin typeface="微软雅黑" panose="020B0503020204020204" pitchFamily="34" charset="-122"/>
                  <a:ea typeface="微软雅黑" panose="020B0503020204020204" pitchFamily="34" charset="-122"/>
                  <a:sym typeface="+mn-ea"/>
                </a:rPr>
                <a:t>表示百分比</a:t>
              </a:r>
              <a:endParaRPr kumimoji="0" lang="zh-CN"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p:tgtEl>
                                          <p:spTgt spid="25"/>
                                        </p:tgtEl>
                                        <p:attrNameLst>
                                          <p:attrName>ppt_y</p:attrName>
                                        </p:attrNameLst>
                                      </p:cBhvr>
                                      <p:tavLst>
                                        <p:tav tm="0">
                                          <p:val>
                                            <p:strVal val="#ppt_y+#ppt_h*1.125000"/>
                                          </p:val>
                                        </p:tav>
                                        <p:tav tm="100000">
                                          <p:val>
                                            <p:strVal val="#ppt_y"/>
                                          </p:val>
                                        </p:tav>
                                      </p:tavLst>
                                    </p:anim>
                                    <p:animEffect transition="in" filter="wipe(up)">
                                      <p:cBhvr>
                                        <p:cTn id="13" dur="5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p:tgtEl>
                                          <p:spTgt spid="17"/>
                                        </p:tgtEl>
                                        <p:attrNameLst>
                                          <p:attrName>ppt_y</p:attrName>
                                        </p:attrNameLst>
                                      </p:cBhvr>
                                      <p:tavLst>
                                        <p:tav tm="0">
                                          <p:val>
                                            <p:strVal val="#ppt_y+#ppt_h*1.125000"/>
                                          </p:val>
                                        </p:tav>
                                        <p:tav tm="100000">
                                          <p:val>
                                            <p:strVal val="#ppt_y"/>
                                          </p:val>
                                        </p:tav>
                                      </p:tavLst>
                                    </p:anim>
                                    <p:animEffect transition="in" filter="wipe(up)">
                                      <p:cBhvr>
                                        <p:cTn id="19" dur="500"/>
                                        <p:tgtEl>
                                          <p:spTgt spid="17"/>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ppt_y</p:attrName>
                                        </p:attrNameLst>
                                      </p:cBhvr>
                                      <p:tavLst>
                                        <p:tav tm="0">
                                          <p:val>
                                            <p:strVal val="#ppt_y+#ppt_h*1.125000"/>
                                          </p:val>
                                        </p:tav>
                                        <p:tav tm="100000">
                                          <p:val>
                                            <p:strVal val="#ppt_y"/>
                                          </p:val>
                                        </p:tav>
                                      </p:tavLst>
                                    </p:anim>
                                    <p:animEffect transition="in" filter="wipe(up)">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p:tgtEl>
                                          <p:spTgt spid="11"/>
                                        </p:tgtEl>
                                        <p:attrNameLst>
                                          <p:attrName>ppt_y</p:attrName>
                                        </p:attrNameLst>
                                      </p:cBhvr>
                                      <p:tavLst>
                                        <p:tav tm="0">
                                          <p:val>
                                            <p:strVal val="#ppt_y+#ppt_h*1.125000"/>
                                          </p:val>
                                        </p:tav>
                                        <p:tav tm="100000">
                                          <p:val>
                                            <p:strVal val="#ppt_y"/>
                                          </p:val>
                                        </p:tav>
                                      </p:tavLst>
                                    </p:anim>
                                    <p:animEffect transition="in" filter="wipe(up)">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p:tgtEl>
                                          <p:spTgt spid="24"/>
                                        </p:tgtEl>
                                        <p:attrNameLst>
                                          <p:attrName>ppt_y</p:attrName>
                                        </p:attrNameLst>
                                      </p:cBhvr>
                                      <p:tavLst>
                                        <p:tav tm="0">
                                          <p:val>
                                            <p:strVal val="#ppt_y+#ppt_h*1.125000"/>
                                          </p:val>
                                        </p:tav>
                                        <p:tav tm="100000">
                                          <p:val>
                                            <p:strVal val="#ppt_y"/>
                                          </p:val>
                                        </p:tav>
                                      </p:tavLst>
                                    </p:anim>
                                    <p:animEffect transition="in" filter="wipe(up)">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nodeType="click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p:tgtEl>
                                          <p:spTgt spid="28"/>
                                        </p:tgtEl>
                                        <p:attrNameLst>
                                          <p:attrName>ppt_y</p:attrName>
                                        </p:attrNameLst>
                                      </p:cBhvr>
                                      <p:tavLst>
                                        <p:tav tm="0">
                                          <p:val>
                                            <p:strVal val="#ppt_y+#ppt_h*1.125000"/>
                                          </p:val>
                                        </p:tav>
                                        <p:tav tm="100000">
                                          <p:val>
                                            <p:strVal val="#ppt_y"/>
                                          </p:val>
                                        </p:tav>
                                      </p:tavLst>
                                    </p:anim>
                                    <p:animEffect transition="in" filter="wipe(up)">
                                      <p:cBhvr>
                                        <p:cTn id="43" dur="500"/>
                                        <p:tgtEl>
                                          <p:spTgt spid="2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wipe(left)">
                                      <p:cBhvr>
                                        <p:cTn id="48" dur="500"/>
                                        <p:tgtEl>
                                          <p:spTgt spid="49"/>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nodeType="click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additive="base">
                                        <p:cTn id="53" dur="500"/>
                                        <p:tgtEl>
                                          <p:spTgt spid="31"/>
                                        </p:tgtEl>
                                        <p:attrNameLst>
                                          <p:attrName>ppt_y</p:attrName>
                                        </p:attrNameLst>
                                      </p:cBhvr>
                                      <p:tavLst>
                                        <p:tav tm="0">
                                          <p:val>
                                            <p:strVal val="#ppt_y+#ppt_h*1.125000"/>
                                          </p:val>
                                        </p:tav>
                                        <p:tav tm="100000">
                                          <p:val>
                                            <p:strVal val="#ppt_y"/>
                                          </p:val>
                                        </p:tav>
                                      </p:tavLst>
                                    </p:anim>
                                    <p:animEffect transition="in" filter="wipe(up)">
                                      <p:cBhvr>
                                        <p:cTn id="5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p:bldP spid="4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2" name="组合 11"/>
          <p:cNvGrpSpPr/>
          <p:nvPr/>
        </p:nvGrpSpPr>
        <p:grpSpPr>
          <a:xfrm>
            <a:off x="3238500" y="1006475"/>
            <a:ext cx="4527103" cy="1546225"/>
            <a:chOff x="3178" y="2150"/>
            <a:chExt cx="6809" cy="2635"/>
          </a:xfrm>
        </p:grpSpPr>
        <p:grpSp>
          <p:nvGrpSpPr>
            <p:cNvPr id="64" name="组合 63"/>
            <p:cNvGrpSpPr/>
            <p:nvPr/>
          </p:nvGrpSpPr>
          <p:grpSpPr>
            <a:xfrm rot="0">
              <a:off x="3178" y="2150"/>
              <a:ext cx="6809" cy="2635"/>
              <a:chOff x="10439" y="4084"/>
              <a:chExt cx="6280" cy="3054"/>
            </a:xfrm>
          </p:grpSpPr>
          <p:sp>
            <p:nvSpPr>
              <p:cNvPr id="61" name="圆角矩形标注 60"/>
              <p:cNvSpPr/>
              <p:nvPr/>
            </p:nvSpPr>
            <p:spPr>
              <a:xfrm>
                <a:off x="10439" y="4084"/>
                <a:ext cx="6281" cy="3054"/>
              </a:xfrm>
              <a:prstGeom prst="wedgeRoundRectCallout">
                <a:avLst>
                  <a:gd name="adj1" fmla="val -62848"/>
                  <a:gd name="adj2" fmla="val -14505"/>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6" name="文本框 15"/>
            <p:cNvSpPr txBox="1"/>
            <p:nvPr/>
          </p:nvSpPr>
          <p:spPr>
            <a:xfrm>
              <a:off x="3436" y="2386"/>
              <a:ext cx="6528" cy="2043"/>
            </a:xfrm>
            <a:prstGeom prst="rect">
              <a:avLst/>
            </a:prstGeom>
            <a:noFill/>
          </p:spPr>
          <p:txBody>
            <a:bodyPr wrap="square" rtlCol="0">
              <a:spAutoFit/>
            </a:bodyPr>
            <a:p>
              <a:pPr algn="just" eaLnBrk="1" latinLnBrk="1" hangingPunct="1">
                <a:lnSpc>
                  <a:spcPct val="15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sym typeface="+mn-ea"/>
                </a:rPr>
                <a:t>我们已经学过哪些统计图了？它们各有什么特点？</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41" name="矩形 40"/>
          <p:cNvSpPr>
            <a:spLocks noChangeArrowheads="1"/>
          </p:cNvSpPr>
          <p:nvPr/>
        </p:nvSpPr>
        <p:spPr bwMode="auto">
          <a:xfrm>
            <a:off x="1480820" y="4048125"/>
            <a:ext cx="2117090" cy="903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spcBef>
                <a:spcPct val="2000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能清楚地看出</a:t>
            </a:r>
            <a:endParaRPr lang="zh-CN" altLang="en-US" sz="2400" dirty="0">
              <a:solidFill>
                <a:schemeClr val="tx1"/>
              </a:solidFill>
              <a:latin typeface="微软雅黑" panose="020B0503020204020204" pitchFamily="34" charset="-122"/>
              <a:ea typeface="微软雅黑" panose="020B0503020204020204" pitchFamily="34" charset="-122"/>
            </a:endParaRPr>
          </a:p>
          <a:p>
            <a:pPr>
              <a:spcBef>
                <a:spcPct val="2000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数量的多少。</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42" name="矩形 41"/>
          <p:cNvSpPr>
            <a:spLocks noChangeArrowheads="1"/>
          </p:cNvSpPr>
          <p:nvPr/>
        </p:nvSpPr>
        <p:spPr bwMode="auto">
          <a:xfrm>
            <a:off x="4949825" y="3940810"/>
            <a:ext cx="2987675" cy="1346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spcBef>
                <a:spcPct val="2000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不仅可以反映数量</a:t>
            </a:r>
            <a:endParaRPr lang="zh-CN" altLang="en-US" sz="2400" dirty="0">
              <a:solidFill>
                <a:schemeClr val="tx1"/>
              </a:solidFill>
              <a:latin typeface="微软雅黑" panose="020B0503020204020204" pitchFamily="34" charset="-122"/>
              <a:ea typeface="微软雅黑" panose="020B0503020204020204" pitchFamily="34" charset="-122"/>
            </a:endParaRPr>
          </a:p>
          <a:p>
            <a:pPr>
              <a:spcBef>
                <a:spcPct val="2000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的多少，还能看出</a:t>
            </a:r>
            <a:endParaRPr lang="zh-CN" altLang="en-US" sz="2400" dirty="0">
              <a:solidFill>
                <a:schemeClr val="tx1"/>
              </a:solidFill>
              <a:latin typeface="微软雅黑" panose="020B0503020204020204" pitchFamily="34" charset="-122"/>
              <a:ea typeface="微软雅黑" panose="020B0503020204020204" pitchFamily="34" charset="-122"/>
            </a:endParaRPr>
          </a:p>
          <a:p>
            <a:pPr>
              <a:spcBef>
                <a:spcPct val="2000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数量增减变化趋势。</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43" name="矩形 42"/>
          <p:cNvSpPr>
            <a:spLocks noChangeArrowheads="1"/>
          </p:cNvSpPr>
          <p:nvPr/>
        </p:nvSpPr>
        <p:spPr bwMode="auto">
          <a:xfrm>
            <a:off x="8636635" y="3940810"/>
            <a:ext cx="2619375" cy="1346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spcBef>
                <a:spcPct val="2000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能清楚地反映出</a:t>
            </a:r>
            <a:endParaRPr lang="zh-CN" altLang="en-US" sz="2400" dirty="0">
              <a:solidFill>
                <a:schemeClr val="tx1"/>
              </a:solidFill>
              <a:latin typeface="微软雅黑" panose="020B0503020204020204" pitchFamily="34" charset="-122"/>
              <a:ea typeface="微软雅黑" panose="020B0503020204020204" pitchFamily="34" charset="-122"/>
            </a:endParaRPr>
          </a:p>
          <a:p>
            <a:pPr>
              <a:spcBef>
                <a:spcPct val="2000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各部分与整体的</a:t>
            </a:r>
            <a:endParaRPr lang="zh-CN" altLang="en-US" sz="2400" dirty="0">
              <a:solidFill>
                <a:schemeClr val="tx1"/>
              </a:solidFill>
              <a:latin typeface="微软雅黑" panose="020B0503020204020204" pitchFamily="34" charset="-122"/>
              <a:ea typeface="微软雅黑" panose="020B0503020204020204" pitchFamily="34" charset="-122"/>
            </a:endParaRPr>
          </a:p>
          <a:p>
            <a:pPr>
              <a:spcBef>
                <a:spcPct val="2000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关系。</a:t>
            </a:r>
            <a:endParaRPr lang="zh-CN" altLang="en-US" sz="2400" dirty="0">
              <a:solidFill>
                <a:schemeClr val="tx1"/>
              </a:solidFill>
              <a:latin typeface="微软雅黑" panose="020B0503020204020204" pitchFamily="34" charset="-122"/>
              <a:ea typeface="微软雅黑" panose="020B0503020204020204" pitchFamily="34" charset="-122"/>
            </a:endParaRPr>
          </a:p>
        </p:txBody>
      </p:sp>
      <p:pic>
        <p:nvPicPr>
          <p:cNvPr id="17" name="图片 16" descr="老师2"/>
          <p:cNvPicPr>
            <a:picLocks noChangeAspect="1"/>
          </p:cNvPicPr>
          <p:nvPr/>
        </p:nvPicPr>
        <p:blipFill>
          <a:blip r:embed="rId2"/>
          <a:stretch>
            <a:fillRect/>
          </a:stretch>
        </p:blipFill>
        <p:spPr>
          <a:xfrm flipH="1">
            <a:off x="772795" y="558800"/>
            <a:ext cx="1993900" cy="1993900"/>
          </a:xfrm>
          <a:prstGeom prst="rect">
            <a:avLst/>
          </a:prstGeom>
        </p:spPr>
      </p:pic>
      <p:grpSp>
        <p:nvGrpSpPr>
          <p:cNvPr id="58" name="组合 57"/>
          <p:cNvGrpSpPr/>
          <p:nvPr/>
        </p:nvGrpSpPr>
        <p:grpSpPr>
          <a:xfrm>
            <a:off x="1052195" y="3315970"/>
            <a:ext cx="2974340" cy="1814195"/>
            <a:chOff x="2047" y="4697"/>
            <a:chExt cx="4684" cy="2857"/>
          </a:xfrm>
        </p:grpSpPr>
        <p:grpSp>
          <p:nvGrpSpPr>
            <p:cNvPr id="49" name="组合 48"/>
            <p:cNvGrpSpPr/>
            <p:nvPr/>
          </p:nvGrpSpPr>
          <p:grpSpPr>
            <a:xfrm rot="0">
              <a:off x="2047" y="5230"/>
              <a:ext cx="4684" cy="2324"/>
              <a:chOff x="1895" y="4083"/>
              <a:chExt cx="7143" cy="2324"/>
            </a:xfrm>
          </p:grpSpPr>
          <p:sp>
            <p:nvSpPr>
              <p:cNvPr id="50" name="圆角矩形 49"/>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圆角矩形 50"/>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6" name="组合 35"/>
            <p:cNvGrpSpPr/>
            <p:nvPr/>
          </p:nvGrpSpPr>
          <p:grpSpPr>
            <a:xfrm>
              <a:off x="2649" y="4697"/>
              <a:ext cx="3448" cy="914"/>
              <a:chOff x="613" y="4598"/>
              <a:chExt cx="3448" cy="914"/>
            </a:xfrm>
          </p:grpSpPr>
          <p:sp>
            <p:nvSpPr>
              <p:cNvPr id="34" name="Folded Corner 39"/>
              <p:cNvSpPr/>
              <p:nvPr/>
            </p:nvSpPr>
            <p:spPr>
              <a:xfrm>
                <a:off x="613" y="4598"/>
                <a:ext cx="3449" cy="915"/>
              </a:xfrm>
              <a:prstGeom prst="foldedCorne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38" name="矩形 37"/>
              <p:cNvSpPr/>
              <p:nvPr/>
            </p:nvSpPr>
            <p:spPr>
              <a:xfrm>
                <a:off x="893" y="4693"/>
                <a:ext cx="2688" cy="725"/>
              </a:xfrm>
              <a:prstGeom prst="rect">
                <a:avLst/>
              </a:prstGeom>
            </p:spPr>
            <p:txBody>
              <a:bodyPr wrap="none">
                <a:spAutoFit/>
              </a:bodyPr>
              <a:lstStyle/>
              <a:p>
                <a:pPr lvl="0" algn="ctr" defTabSz="914400" eaLnBrk="0" fontAlgn="base" hangingPunct="0">
                  <a:spcBef>
                    <a:spcPct val="20000"/>
                  </a:spcBef>
                  <a:spcAft>
                    <a:spcPct val="0"/>
                  </a:spcAft>
                </a:pPr>
                <a:r>
                  <a:rPr lang="zh-CN" altLang="en-US" sz="2400" dirty="0">
                    <a:solidFill>
                      <a:schemeClr val="tx1"/>
                    </a:solidFill>
                    <a:latin typeface="微软雅黑" panose="020B0503020204020204" pitchFamily="34" charset="-122"/>
                    <a:ea typeface="微软雅黑" panose="020B0503020204020204" pitchFamily="34" charset="-122"/>
                  </a:rPr>
                  <a:t>条形统计图</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grpSp>
        <p:nvGrpSpPr>
          <p:cNvPr id="60" name="组合 59"/>
          <p:cNvGrpSpPr/>
          <p:nvPr/>
        </p:nvGrpSpPr>
        <p:grpSpPr>
          <a:xfrm>
            <a:off x="8463280" y="3270250"/>
            <a:ext cx="2974340" cy="2223135"/>
            <a:chOff x="13291" y="4697"/>
            <a:chExt cx="4684" cy="3501"/>
          </a:xfrm>
        </p:grpSpPr>
        <p:grpSp>
          <p:nvGrpSpPr>
            <p:cNvPr id="55" name="组合 54"/>
            <p:cNvGrpSpPr/>
            <p:nvPr/>
          </p:nvGrpSpPr>
          <p:grpSpPr>
            <a:xfrm rot="0">
              <a:off x="13291" y="5150"/>
              <a:ext cx="4684" cy="3048"/>
              <a:chOff x="1895" y="4083"/>
              <a:chExt cx="7143" cy="2324"/>
            </a:xfrm>
          </p:grpSpPr>
          <p:sp>
            <p:nvSpPr>
              <p:cNvPr id="56" name="圆角矩形 55"/>
              <p:cNvSpPr/>
              <p:nvPr/>
            </p:nvSpPr>
            <p:spPr>
              <a:xfrm>
                <a:off x="1967" y="4149"/>
                <a:ext cx="6983" cy="220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圆角矩形 56"/>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8" name="组合 47"/>
            <p:cNvGrpSpPr/>
            <p:nvPr/>
          </p:nvGrpSpPr>
          <p:grpSpPr>
            <a:xfrm>
              <a:off x="13909" y="4697"/>
              <a:ext cx="3448" cy="914"/>
              <a:chOff x="9536" y="4598"/>
              <a:chExt cx="3448" cy="914"/>
            </a:xfrm>
          </p:grpSpPr>
          <p:sp>
            <p:nvSpPr>
              <p:cNvPr id="35" name="Folded Corner 45"/>
              <p:cNvSpPr/>
              <p:nvPr/>
            </p:nvSpPr>
            <p:spPr>
              <a:xfrm>
                <a:off x="9536" y="4598"/>
                <a:ext cx="3449" cy="915"/>
              </a:xfrm>
              <a:prstGeom prst="foldedCorner">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40" name="矩形 39"/>
              <p:cNvSpPr/>
              <p:nvPr/>
            </p:nvSpPr>
            <p:spPr>
              <a:xfrm>
                <a:off x="9917" y="4696"/>
                <a:ext cx="2688" cy="725"/>
              </a:xfrm>
              <a:prstGeom prst="rect">
                <a:avLst/>
              </a:prstGeom>
            </p:spPr>
            <p:txBody>
              <a:bodyPr wrap="none">
                <a:spAutoFit/>
              </a:bodyPr>
              <a:lstStyle/>
              <a:p>
                <a:pPr lvl="0" algn="ctr" defTabSz="914400" eaLnBrk="0" fontAlgn="base" hangingPunct="0">
                  <a:spcBef>
                    <a:spcPct val="20000"/>
                  </a:spcBef>
                  <a:spcAft>
                    <a:spcPct val="0"/>
                  </a:spcAft>
                </a:pPr>
                <a:r>
                  <a:rPr lang="zh-CN" altLang="en-US" sz="2400" dirty="0">
                    <a:solidFill>
                      <a:schemeClr val="tx1"/>
                    </a:solidFill>
                    <a:latin typeface="微软雅黑" panose="020B0503020204020204" pitchFamily="34" charset="-122"/>
                    <a:ea typeface="微软雅黑" panose="020B0503020204020204" pitchFamily="34" charset="-122"/>
                  </a:rPr>
                  <a:t>扇形统计图</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grpSp>
        <p:nvGrpSpPr>
          <p:cNvPr id="59" name="组合 58"/>
          <p:cNvGrpSpPr/>
          <p:nvPr/>
        </p:nvGrpSpPr>
        <p:grpSpPr>
          <a:xfrm>
            <a:off x="4775835" y="3270250"/>
            <a:ext cx="2974340" cy="2268855"/>
            <a:chOff x="7521" y="4697"/>
            <a:chExt cx="4684" cy="3573"/>
          </a:xfrm>
        </p:grpSpPr>
        <p:grpSp>
          <p:nvGrpSpPr>
            <p:cNvPr id="52" name="组合 51"/>
            <p:cNvGrpSpPr/>
            <p:nvPr/>
          </p:nvGrpSpPr>
          <p:grpSpPr>
            <a:xfrm rot="0">
              <a:off x="7521" y="5240"/>
              <a:ext cx="4684" cy="3031"/>
              <a:chOff x="1895" y="4083"/>
              <a:chExt cx="7143" cy="2324"/>
            </a:xfrm>
          </p:grpSpPr>
          <p:sp>
            <p:nvSpPr>
              <p:cNvPr id="53" name="圆角矩形 52"/>
              <p:cNvSpPr/>
              <p:nvPr/>
            </p:nvSpPr>
            <p:spPr>
              <a:xfrm>
                <a:off x="1967" y="4134"/>
                <a:ext cx="6983" cy="2217"/>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圆角矩形 53"/>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7" name="组合 36"/>
            <p:cNvGrpSpPr/>
            <p:nvPr/>
          </p:nvGrpSpPr>
          <p:grpSpPr>
            <a:xfrm>
              <a:off x="8081" y="4697"/>
              <a:ext cx="3448" cy="914"/>
              <a:chOff x="5092" y="1691"/>
              <a:chExt cx="3448" cy="914"/>
            </a:xfrm>
          </p:grpSpPr>
          <p:sp>
            <p:nvSpPr>
              <p:cNvPr id="27" name="Folded Corner 28"/>
              <p:cNvSpPr/>
              <p:nvPr/>
            </p:nvSpPr>
            <p:spPr>
              <a:xfrm>
                <a:off x="5092" y="1691"/>
                <a:ext cx="3449" cy="915"/>
              </a:xfrm>
              <a:prstGeom prst="foldedCorne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39" name="矩形 38"/>
              <p:cNvSpPr/>
              <p:nvPr/>
            </p:nvSpPr>
            <p:spPr>
              <a:xfrm>
                <a:off x="5430" y="1791"/>
                <a:ext cx="2688" cy="725"/>
              </a:xfrm>
              <a:prstGeom prst="rect">
                <a:avLst/>
              </a:prstGeom>
            </p:spPr>
            <p:txBody>
              <a:bodyPr wrap="none">
                <a:spAutoFit/>
              </a:bodyPr>
              <a:lstStyle/>
              <a:p>
                <a:pPr lvl="0" algn="ctr" defTabSz="914400" eaLnBrk="0" fontAlgn="base" hangingPunct="0">
                  <a:spcBef>
                    <a:spcPct val="20000"/>
                  </a:spcBef>
                  <a:spcAft>
                    <a:spcPct val="0"/>
                  </a:spcAft>
                </a:pPr>
                <a:r>
                  <a:rPr lang="zh-CN" altLang="en-US" sz="2400" dirty="0">
                    <a:solidFill>
                      <a:schemeClr val="tx1"/>
                    </a:solidFill>
                    <a:latin typeface="微软雅黑" panose="020B0503020204020204" pitchFamily="34" charset="-122"/>
                    <a:ea typeface="微软雅黑" panose="020B0503020204020204" pitchFamily="34" charset="-122"/>
                  </a:rPr>
                  <a:t>折线统计图</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TextBox 13"/>
          <p:cNvSpPr txBox="1">
            <a:spLocks noChangeArrowheads="1"/>
          </p:cNvSpPr>
          <p:nvPr/>
        </p:nvSpPr>
        <p:spPr bwMode="auto">
          <a:xfrm>
            <a:off x="2628032" y="796406"/>
            <a:ext cx="77009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latinLnBrk="1">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rPr>
              <a:t>下面几组数据分别选用哪种统计图表示更合适？</a:t>
            </a:r>
            <a:endParaRPr lang="zh-CN" altLang="en-US" sz="2400" dirty="0">
              <a:latin typeface="微软雅黑" panose="020B0503020204020204" pitchFamily="34" charset="-122"/>
              <a:ea typeface="微软雅黑" panose="020B0503020204020204" pitchFamily="34" charset="-122"/>
            </a:endParaRPr>
          </a:p>
        </p:txBody>
      </p:sp>
      <p:sp>
        <p:nvSpPr>
          <p:cNvPr id="4" name="Rectangle 9"/>
          <p:cNvSpPr>
            <a:spLocks noChangeArrowheads="1"/>
          </p:cNvSpPr>
          <p:nvPr/>
        </p:nvSpPr>
        <p:spPr bwMode="auto">
          <a:xfrm>
            <a:off x="1460148" y="1485103"/>
            <a:ext cx="84943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）绿荫小学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2007</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2011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年校园内树木总量变化情况统</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计表</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Rectangle 11"/>
          <p:cNvSpPr>
            <a:spLocks noChangeArrowheads="1"/>
          </p:cNvSpPr>
          <p:nvPr/>
        </p:nvSpPr>
        <p:spPr bwMode="auto">
          <a:xfrm>
            <a:off x="1464029" y="3122472"/>
            <a:ext cx="83902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2011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年绿荫小学校园内各种树木所占百分比情况统</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计表</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Rectangle 13"/>
          <p:cNvSpPr>
            <a:spLocks noChangeArrowheads="1"/>
          </p:cNvSpPr>
          <p:nvPr/>
        </p:nvSpPr>
        <p:spPr bwMode="auto">
          <a:xfrm>
            <a:off x="1429003" y="4716462"/>
            <a:ext cx="68662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latinLnBrk="1"/>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2011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年绿荫小学校园内各种树木数量统</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计表</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17" name="表格 16"/>
          <p:cNvGraphicFramePr/>
          <p:nvPr>
            <p:custDataLst>
              <p:tags r:id="rId2"/>
            </p:custDataLst>
          </p:nvPr>
        </p:nvGraphicFramePr>
        <p:xfrm>
          <a:off x="2289810" y="1945640"/>
          <a:ext cx="7612380" cy="1046480"/>
        </p:xfrm>
        <a:graphic>
          <a:graphicData uri="http://schemas.openxmlformats.org/drawingml/2006/table">
            <a:tbl>
              <a:tblPr firstRow="1" bandRow="1">
                <a:tableStyleId>{5C22544A-7EE6-4342-B048-85BDC9FD1C3A}</a:tableStyleId>
              </a:tblPr>
              <a:tblGrid>
                <a:gridCol w="1268730"/>
                <a:gridCol w="1268730"/>
                <a:gridCol w="1268730"/>
                <a:gridCol w="1268730"/>
                <a:gridCol w="1268730"/>
                <a:gridCol w="1268730"/>
              </a:tblGrid>
              <a:tr h="52324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年份</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2007</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2008</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2009</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2010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2011</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r>
              <a:tr h="52324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总量</a:t>
                      </a:r>
                      <a:r>
                        <a:rPr lang="en-US" altLang="zh-CN" sz="2400" b="0">
                          <a:solidFill>
                            <a:schemeClr val="tx1"/>
                          </a:solidFill>
                          <a:latin typeface="微软雅黑" panose="020B0503020204020204" pitchFamily="34" charset="-122"/>
                          <a:ea typeface="微软雅黑" panose="020B0503020204020204" pitchFamily="34" charset="-122"/>
                        </a:rPr>
                        <a:t>/</a:t>
                      </a:r>
                      <a:r>
                        <a:rPr lang="zh-CN" altLang="en-US" sz="2400" b="0">
                          <a:solidFill>
                            <a:schemeClr val="tx1"/>
                          </a:solidFill>
                          <a:latin typeface="微软雅黑" panose="020B0503020204020204" pitchFamily="34" charset="-122"/>
                          <a:ea typeface="微软雅黑" panose="020B0503020204020204" pitchFamily="34" charset="-122"/>
                        </a:rPr>
                        <a:t>棵</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100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120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150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170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r>
            </a:tbl>
          </a:graphicData>
        </a:graphic>
      </p:graphicFrame>
      <p:graphicFrame>
        <p:nvGraphicFramePr>
          <p:cNvPr id="18" name="表格 17"/>
          <p:cNvGraphicFramePr/>
          <p:nvPr>
            <p:custDataLst>
              <p:tags r:id="rId3"/>
            </p:custDataLst>
          </p:nvPr>
        </p:nvGraphicFramePr>
        <p:xfrm>
          <a:off x="2289810" y="3625850"/>
          <a:ext cx="7612380" cy="1046480"/>
        </p:xfrm>
        <a:graphic>
          <a:graphicData uri="http://schemas.openxmlformats.org/drawingml/2006/table">
            <a:tbl>
              <a:tblPr firstRow="1" bandRow="1">
                <a:tableStyleId>{5C22544A-7EE6-4342-B048-85BDC9FD1C3A}</a:tableStyleId>
              </a:tblPr>
              <a:tblGrid>
                <a:gridCol w="1612265"/>
                <a:gridCol w="1210310"/>
                <a:gridCol w="1189990"/>
                <a:gridCol w="1249045"/>
                <a:gridCol w="1189990"/>
                <a:gridCol w="1160780"/>
              </a:tblGrid>
              <a:tr h="52324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树种</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杨树</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柳树</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松树</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槐树</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其他</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r>
              <a:tr h="52324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百分比</a:t>
                      </a:r>
                      <a:r>
                        <a:rPr lang="en-US" altLang="zh-CN" sz="2400" b="0">
                          <a:solidFill>
                            <a:schemeClr val="tx1"/>
                          </a:solidFill>
                          <a:latin typeface="微软雅黑" panose="020B0503020204020204" pitchFamily="34" charset="-122"/>
                          <a:ea typeface="微软雅黑" panose="020B0503020204020204" pitchFamily="34" charset="-122"/>
                        </a:rPr>
                        <a:t>/</a:t>
                      </a:r>
                      <a:r>
                        <a:rPr lang="en-US" altLang="zh-CN" sz="2400" b="0">
                          <a:solidFill>
                            <a:schemeClr val="tx1"/>
                          </a:solidFill>
                          <a:latin typeface="宋体" panose="02010600030101010101" pitchFamily="2" charset="-122"/>
                          <a:ea typeface="宋体" panose="02010600030101010101" pitchFamily="2" charset="-122"/>
                        </a:rPr>
                        <a:t>％</a:t>
                      </a:r>
                      <a:endParaRPr lang="en-US" altLang="zh-CN" sz="2400" b="0">
                        <a:solidFill>
                          <a:schemeClr val="tx1"/>
                        </a:solidFill>
                        <a:latin typeface="宋体" panose="02010600030101010101" pitchFamily="2" charset="-122"/>
                        <a:ea typeface="宋体" panose="02010600030101010101" pitchFamily="2"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25</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15</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15</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25</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r>
            </a:tbl>
          </a:graphicData>
        </a:graphic>
      </p:graphicFrame>
      <p:graphicFrame>
        <p:nvGraphicFramePr>
          <p:cNvPr id="19" name="表格 18"/>
          <p:cNvGraphicFramePr/>
          <p:nvPr>
            <p:custDataLst>
              <p:tags r:id="rId4"/>
            </p:custDataLst>
          </p:nvPr>
        </p:nvGraphicFramePr>
        <p:xfrm>
          <a:off x="2289810" y="5220335"/>
          <a:ext cx="7612380" cy="1046480"/>
        </p:xfrm>
        <a:graphic>
          <a:graphicData uri="http://schemas.openxmlformats.org/drawingml/2006/table">
            <a:tbl>
              <a:tblPr firstRow="1" bandRow="1">
                <a:tableStyleId>{5C22544A-7EE6-4342-B048-85BDC9FD1C3A}</a:tableStyleId>
              </a:tblPr>
              <a:tblGrid>
                <a:gridCol w="1268730"/>
                <a:gridCol w="1268730"/>
                <a:gridCol w="1268730"/>
                <a:gridCol w="1268730"/>
                <a:gridCol w="1268730"/>
                <a:gridCol w="1268730"/>
              </a:tblGrid>
              <a:tr h="52324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树种</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杨树</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柳树</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松树</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槐树</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其他</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r>
              <a:tr h="52324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总量</a:t>
                      </a:r>
                      <a:r>
                        <a:rPr lang="en-US" altLang="zh-CN" sz="2400" b="0">
                          <a:solidFill>
                            <a:schemeClr val="tx1"/>
                          </a:solidFill>
                          <a:latin typeface="微软雅黑" panose="020B0503020204020204" pitchFamily="34" charset="-122"/>
                          <a:ea typeface="微软雅黑" panose="020B0503020204020204" pitchFamily="34" charset="-122"/>
                        </a:rPr>
                        <a:t>/</a:t>
                      </a:r>
                      <a:r>
                        <a:rPr lang="zh-CN" altLang="en-US" sz="2400" b="0">
                          <a:solidFill>
                            <a:schemeClr val="tx1"/>
                          </a:solidFill>
                          <a:latin typeface="微软雅黑" panose="020B0503020204020204" pitchFamily="34" charset="-122"/>
                          <a:ea typeface="微软雅黑" panose="020B0503020204020204" pitchFamily="34" charset="-122"/>
                        </a:rPr>
                        <a:t>棵</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50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40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30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30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50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3" name="Rectangle 9"/>
          <p:cNvSpPr>
            <a:spLocks noChangeArrowheads="1"/>
          </p:cNvSpPr>
          <p:nvPr/>
        </p:nvSpPr>
        <p:spPr bwMode="auto">
          <a:xfrm>
            <a:off x="1378233" y="1974053"/>
            <a:ext cx="84943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）绿荫小学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2007</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2011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年校园内树木总量变化情况统</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计表</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24" name="表格 23"/>
          <p:cNvGraphicFramePr/>
          <p:nvPr>
            <p:custDataLst>
              <p:tags r:id="rId2"/>
            </p:custDataLst>
          </p:nvPr>
        </p:nvGraphicFramePr>
        <p:xfrm>
          <a:off x="2259965" y="2999740"/>
          <a:ext cx="7612380" cy="1046480"/>
        </p:xfrm>
        <a:graphic>
          <a:graphicData uri="http://schemas.openxmlformats.org/drawingml/2006/table">
            <a:tbl>
              <a:tblPr firstRow="1" bandRow="1">
                <a:tableStyleId>{5C22544A-7EE6-4342-B048-85BDC9FD1C3A}</a:tableStyleId>
              </a:tblPr>
              <a:tblGrid>
                <a:gridCol w="1268730"/>
                <a:gridCol w="1268730"/>
                <a:gridCol w="1268730"/>
                <a:gridCol w="1268730"/>
                <a:gridCol w="1268730"/>
                <a:gridCol w="1268730"/>
              </a:tblGrid>
              <a:tr h="52324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年份</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2007</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2008</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2009</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2010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2011</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r>
              <a:tr h="52324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总量</a:t>
                      </a:r>
                      <a:r>
                        <a:rPr lang="en-US" altLang="zh-CN" sz="2400" b="0">
                          <a:solidFill>
                            <a:schemeClr val="tx1"/>
                          </a:solidFill>
                          <a:latin typeface="微软雅黑" panose="020B0503020204020204" pitchFamily="34" charset="-122"/>
                          <a:ea typeface="微软雅黑" panose="020B0503020204020204" pitchFamily="34" charset="-122"/>
                        </a:rPr>
                        <a:t>/</a:t>
                      </a:r>
                      <a:r>
                        <a:rPr lang="zh-CN" altLang="en-US" sz="2400" b="0">
                          <a:solidFill>
                            <a:schemeClr val="tx1"/>
                          </a:solidFill>
                          <a:latin typeface="微软雅黑" panose="020B0503020204020204" pitchFamily="34" charset="-122"/>
                          <a:ea typeface="微软雅黑" panose="020B0503020204020204" pitchFamily="34" charset="-122"/>
                        </a:rPr>
                        <a:t>棵</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100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120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150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170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r>
            </a:tbl>
          </a:graphicData>
        </a:graphic>
      </p:graphicFrame>
      <p:sp>
        <p:nvSpPr>
          <p:cNvPr id="25" name="圆角矩形 24"/>
          <p:cNvSpPr/>
          <p:nvPr/>
        </p:nvSpPr>
        <p:spPr>
          <a:xfrm>
            <a:off x="7623175" y="1954530"/>
            <a:ext cx="1264920" cy="5080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heel(1)">
                                      <p:cBhvr>
                                        <p:cTn id="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aphicFrame>
        <p:nvGraphicFramePr>
          <p:cNvPr id="3" name="表格 2"/>
          <p:cNvGraphicFramePr/>
          <p:nvPr>
            <p:custDataLst>
              <p:tags r:id="rId2"/>
            </p:custDataLst>
          </p:nvPr>
        </p:nvGraphicFramePr>
        <p:xfrm>
          <a:off x="1985010" y="847090"/>
          <a:ext cx="7612380" cy="1046480"/>
        </p:xfrm>
        <a:graphic>
          <a:graphicData uri="http://schemas.openxmlformats.org/drawingml/2006/table">
            <a:tbl>
              <a:tblPr firstRow="1" bandRow="1">
                <a:tableStyleId>{5C22544A-7EE6-4342-B048-85BDC9FD1C3A}</a:tableStyleId>
              </a:tblPr>
              <a:tblGrid>
                <a:gridCol w="1268730"/>
                <a:gridCol w="1268730"/>
                <a:gridCol w="1268730"/>
                <a:gridCol w="1268730"/>
                <a:gridCol w="1268730"/>
                <a:gridCol w="1268730"/>
              </a:tblGrid>
              <a:tr h="52324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年份</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2007</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2008</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2009</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2010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2011</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r>
              <a:tr h="52324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总量</a:t>
                      </a:r>
                      <a:r>
                        <a:rPr lang="en-US" altLang="zh-CN" sz="2400" b="0">
                          <a:solidFill>
                            <a:schemeClr val="tx1"/>
                          </a:solidFill>
                          <a:latin typeface="微软雅黑" panose="020B0503020204020204" pitchFamily="34" charset="-122"/>
                          <a:ea typeface="微软雅黑" panose="020B0503020204020204" pitchFamily="34" charset="-122"/>
                        </a:rPr>
                        <a:t>/</a:t>
                      </a:r>
                      <a:r>
                        <a:rPr lang="zh-CN" altLang="en-US" sz="2400" b="0">
                          <a:solidFill>
                            <a:schemeClr val="tx1"/>
                          </a:solidFill>
                          <a:latin typeface="微软雅黑" panose="020B0503020204020204" pitchFamily="34" charset="-122"/>
                          <a:ea typeface="微软雅黑" panose="020B0503020204020204" pitchFamily="34" charset="-122"/>
                        </a:rPr>
                        <a:t>棵</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100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120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150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170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r>
            </a:tbl>
          </a:graphicData>
        </a:graphic>
      </p:graphicFrame>
      <p:grpSp>
        <p:nvGrpSpPr>
          <p:cNvPr id="7" name="组合 6"/>
          <p:cNvGrpSpPr/>
          <p:nvPr/>
        </p:nvGrpSpPr>
        <p:grpSpPr>
          <a:xfrm>
            <a:off x="8198485" y="2344420"/>
            <a:ext cx="3506470" cy="2653030"/>
            <a:chOff x="13670" y="3810"/>
            <a:chExt cx="5522" cy="4178"/>
          </a:xfrm>
        </p:grpSpPr>
        <p:pic>
          <p:nvPicPr>
            <p:cNvPr id="2" name="图片 1" descr="e97be28d-4d97-43bc-97c4-ae88f0601436"/>
            <p:cNvPicPr>
              <a:picLocks noChangeAspect="1"/>
            </p:cNvPicPr>
            <p:nvPr>
              <p:custDataLst>
                <p:tags r:id="rId3"/>
              </p:custDataLst>
            </p:nvPr>
          </p:nvPicPr>
          <p:blipFill>
            <a:blip r:embed="rId4"/>
            <a:stretch>
              <a:fillRect/>
            </a:stretch>
          </p:blipFill>
          <p:spPr>
            <a:xfrm>
              <a:off x="13670" y="3810"/>
              <a:ext cx="5522" cy="4178"/>
            </a:xfrm>
            <a:prstGeom prst="rect">
              <a:avLst/>
            </a:prstGeom>
          </p:spPr>
        </p:pic>
        <p:sp>
          <p:nvSpPr>
            <p:cNvPr id="4" name="文本框 3"/>
            <p:cNvSpPr txBox="1"/>
            <p:nvPr/>
          </p:nvSpPr>
          <p:spPr>
            <a:xfrm>
              <a:off x="14595" y="5331"/>
              <a:ext cx="3648" cy="1307"/>
            </a:xfrm>
            <a:prstGeom prst="rect">
              <a:avLst/>
            </a:prstGeom>
            <a:noFill/>
          </p:spPr>
          <p:txBody>
            <a:bodyPr wrap="none" rtlCol="0" anchor="t">
              <a:spAutoFit/>
            </a:bodyPr>
            <a:p>
              <a:pPr algn="ctr" latinLnBrk="1"/>
              <a:r>
                <a:rPr lang="zh-CN" altLang="en-US" sz="2400" dirty="0">
                  <a:solidFill>
                    <a:schemeClr val="tx1"/>
                  </a:solidFill>
                  <a:latin typeface="微软雅黑" panose="020B0503020204020204" pitchFamily="34" charset="-122"/>
                  <a:ea typeface="微软雅黑" panose="020B0503020204020204" pitchFamily="34" charset="-122"/>
                  <a:sym typeface="+mn-ea"/>
                </a:rPr>
                <a:t>条形统计图只</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algn="ctr" latinLnBrk="1"/>
              <a:r>
                <a:rPr lang="zh-CN" altLang="en-US" sz="2400" dirty="0">
                  <a:solidFill>
                    <a:schemeClr val="tx1"/>
                  </a:solidFill>
                  <a:latin typeface="微软雅黑" panose="020B0503020204020204" pitchFamily="34" charset="-122"/>
                  <a:ea typeface="微软雅黑" panose="020B0503020204020204" pitchFamily="34" charset="-122"/>
                  <a:sym typeface="+mn-ea"/>
                </a:rPr>
                <a:t>表示数量的多少</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5" name="Group 20"/>
          <p:cNvGrpSpPr/>
          <p:nvPr/>
        </p:nvGrpSpPr>
        <p:grpSpPr bwMode="auto">
          <a:xfrm>
            <a:off x="2148503" y="2879929"/>
            <a:ext cx="6199187" cy="3432176"/>
            <a:chOff x="1910" y="939"/>
            <a:chExt cx="3905" cy="2162"/>
          </a:xfrm>
        </p:grpSpPr>
        <p:pic>
          <p:nvPicPr>
            <p:cNvPr id="27" name="Picture 21" descr="9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45" y="1144"/>
              <a:ext cx="3166" cy="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 Box 22"/>
            <p:cNvSpPr txBox="1">
              <a:spLocks noChangeArrowheads="1"/>
            </p:cNvSpPr>
            <p:nvPr/>
          </p:nvSpPr>
          <p:spPr bwMode="auto">
            <a:xfrm>
              <a:off x="2505" y="2848"/>
              <a:ext cx="54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000" dirty="0">
                  <a:solidFill>
                    <a:schemeClr val="tx1"/>
                  </a:solidFill>
                  <a:latin typeface="微软雅黑" panose="020B0503020204020204" pitchFamily="34" charset="-122"/>
                  <a:ea typeface="微软雅黑" panose="020B0503020204020204" pitchFamily="34" charset="-122"/>
                </a:rPr>
                <a:t>2007</a:t>
              </a:r>
              <a:endParaRPr lang="en-US" altLang="zh-CN" sz="2000" dirty="0">
                <a:solidFill>
                  <a:schemeClr val="tx1"/>
                </a:solidFill>
                <a:latin typeface="微软雅黑" panose="020B0503020204020204" pitchFamily="34" charset="-122"/>
                <a:ea typeface="微软雅黑" panose="020B0503020204020204" pitchFamily="34" charset="-122"/>
              </a:endParaRPr>
            </a:p>
          </p:txBody>
        </p:sp>
        <p:sp>
          <p:nvSpPr>
            <p:cNvPr id="30" name="Text Box 23"/>
            <p:cNvSpPr txBox="1">
              <a:spLocks noChangeArrowheads="1"/>
            </p:cNvSpPr>
            <p:nvPr/>
          </p:nvSpPr>
          <p:spPr bwMode="auto">
            <a:xfrm>
              <a:off x="3047" y="2848"/>
              <a:ext cx="54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rPr>
                <a:t>2008</a:t>
              </a:r>
              <a:endParaRPr lang="en-US" altLang="zh-CN" sz="2000">
                <a:solidFill>
                  <a:schemeClr val="tx1"/>
                </a:solidFill>
                <a:latin typeface="微软雅黑" panose="020B0503020204020204" pitchFamily="34" charset="-122"/>
                <a:ea typeface="微软雅黑" panose="020B0503020204020204" pitchFamily="34" charset="-122"/>
              </a:endParaRPr>
            </a:p>
          </p:txBody>
        </p:sp>
        <p:sp>
          <p:nvSpPr>
            <p:cNvPr id="31" name="Text Box 24"/>
            <p:cNvSpPr txBox="1">
              <a:spLocks noChangeArrowheads="1"/>
            </p:cNvSpPr>
            <p:nvPr/>
          </p:nvSpPr>
          <p:spPr bwMode="auto">
            <a:xfrm>
              <a:off x="3591" y="2848"/>
              <a:ext cx="54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rPr>
                <a:t>2009</a:t>
              </a:r>
              <a:endParaRPr lang="en-US" altLang="zh-CN" sz="2000">
                <a:solidFill>
                  <a:schemeClr val="tx1"/>
                </a:solidFill>
                <a:latin typeface="微软雅黑" panose="020B0503020204020204" pitchFamily="34" charset="-122"/>
                <a:ea typeface="微软雅黑" panose="020B0503020204020204" pitchFamily="34" charset="-122"/>
              </a:endParaRPr>
            </a:p>
          </p:txBody>
        </p:sp>
        <p:sp>
          <p:nvSpPr>
            <p:cNvPr id="37" name="Text Box 25"/>
            <p:cNvSpPr txBox="1">
              <a:spLocks noChangeArrowheads="1"/>
            </p:cNvSpPr>
            <p:nvPr/>
          </p:nvSpPr>
          <p:spPr bwMode="auto">
            <a:xfrm>
              <a:off x="4132" y="2848"/>
              <a:ext cx="54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rPr>
                <a:t>2010</a:t>
              </a:r>
              <a:endParaRPr lang="en-US" altLang="zh-CN" sz="2000">
                <a:solidFill>
                  <a:schemeClr val="tx1"/>
                </a:solidFill>
                <a:latin typeface="微软雅黑" panose="020B0503020204020204" pitchFamily="34" charset="-122"/>
                <a:ea typeface="微软雅黑" panose="020B0503020204020204" pitchFamily="34" charset="-122"/>
              </a:endParaRPr>
            </a:p>
          </p:txBody>
        </p:sp>
        <p:sp>
          <p:nvSpPr>
            <p:cNvPr id="38" name="Text Box 26"/>
            <p:cNvSpPr txBox="1">
              <a:spLocks noChangeArrowheads="1"/>
            </p:cNvSpPr>
            <p:nvPr/>
          </p:nvSpPr>
          <p:spPr bwMode="auto">
            <a:xfrm>
              <a:off x="4678" y="2848"/>
              <a:ext cx="54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rPr>
                <a:t>2011</a:t>
              </a:r>
              <a:endParaRPr lang="en-US" altLang="zh-CN" sz="2000">
                <a:solidFill>
                  <a:schemeClr val="tx1"/>
                </a:solidFill>
                <a:latin typeface="微软雅黑" panose="020B0503020204020204" pitchFamily="34" charset="-122"/>
                <a:ea typeface="微软雅黑" panose="020B0503020204020204" pitchFamily="34" charset="-122"/>
              </a:endParaRPr>
            </a:p>
          </p:txBody>
        </p:sp>
        <p:sp>
          <p:nvSpPr>
            <p:cNvPr id="39" name="Text Box 27"/>
            <p:cNvSpPr txBox="1">
              <a:spLocks noChangeArrowheads="1"/>
            </p:cNvSpPr>
            <p:nvPr/>
          </p:nvSpPr>
          <p:spPr bwMode="auto">
            <a:xfrm>
              <a:off x="5271" y="2850"/>
              <a:ext cx="54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zh-CN" altLang="en-US" sz="2000">
                  <a:solidFill>
                    <a:schemeClr val="tx1"/>
                  </a:solidFill>
                  <a:latin typeface="微软雅黑" panose="020B0503020204020204" pitchFamily="34" charset="-122"/>
                  <a:ea typeface="微软雅黑" panose="020B0503020204020204" pitchFamily="34" charset="-122"/>
                </a:rPr>
                <a:t>年份</a:t>
              </a: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40" name="Text Box 28"/>
            <p:cNvSpPr txBox="1">
              <a:spLocks noChangeArrowheads="1"/>
            </p:cNvSpPr>
            <p:nvPr/>
          </p:nvSpPr>
          <p:spPr bwMode="auto">
            <a:xfrm>
              <a:off x="1910" y="939"/>
              <a:ext cx="862"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zh-CN" altLang="en-US" sz="2000">
                  <a:solidFill>
                    <a:schemeClr val="tx1"/>
                  </a:solidFill>
                  <a:latin typeface="微软雅黑" panose="020B0503020204020204" pitchFamily="34" charset="-122"/>
                  <a:ea typeface="微软雅黑" panose="020B0503020204020204" pitchFamily="34" charset="-122"/>
                </a:rPr>
                <a:t>总量</a:t>
              </a:r>
              <a:r>
                <a:rPr lang="en-US" altLang="en-US" sz="2000">
                  <a:solidFill>
                    <a:schemeClr val="tx1"/>
                  </a:solidFill>
                  <a:latin typeface="微软雅黑" panose="020B0503020204020204" pitchFamily="34" charset="-122"/>
                  <a:ea typeface="微软雅黑" panose="020B0503020204020204" pitchFamily="34" charset="-122"/>
                </a:rPr>
                <a:t>／</a:t>
              </a:r>
              <a:r>
                <a:rPr lang="zh-CN" altLang="en-US" sz="2000">
                  <a:solidFill>
                    <a:schemeClr val="tx1"/>
                  </a:solidFill>
                  <a:latin typeface="微软雅黑" panose="020B0503020204020204" pitchFamily="34" charset="-122"/>
                  <a:ea typeface="微软雅黑" panose="020B0503020204020204" pitchFamily="34" charset="-122"/>
                </a:rPr>
                <a:t>棵</a:t>
              </a: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41" name="Text Box 29"/>
            <p:cNvSpPr txBox="1">
              <a:spLocks noChangeArrowheads="1"/>
            </p:cNvSpPr>
            <p:nvPr/>
          </p:nvSpPr>
          <p:spPr bwMode="auto">
            <a:xfrm>
              <a:off x="2164" y="2716"/>
              <a:ext cx="54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rPr>
                <a:t>0</a:t>
              </a:r>
              <a:endParaRPr lang="en-US" altLang="zh-CN" sz="2000">
                <a:solidFill>
                  <a:schemeClr val="tx1"/>
                </a:solidFill>
                <a:latin typeface="微软雅黑" panose="020B0503020204020204" pitchFamily="34" charset="-122"/>
                <a:ea typeface="微软雅黑" panose="020B0503020204020204" pitchFamily="34" charset="-122"/>
              </a:endParaRPr>
            </a:p>
          </p:txBody>
        </p:sp>
        <p:sp>
          <p:nvSpPr>
            <p:cNvPr id="42" name="Text Box 30"/>
            <p:cNvSpPr txBox="1">
              <a:spLocks noChangeArrowheads="1"/>
            </p:cNvSpPr>
            <p:nvPr/>
          </p:nvSpPr>
          <p:spPr bwMode="auto">
            <a:xfrm>
              <a:off x="2088" y="2428"/>
              <a:ext cx="318"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rPr>
                <a:t>50</a:t>
              </a:r>
              <a:endParaRPr lang="en-US" altLang="zh-CN" sz="2000">
                <a:solidFill>
                  <a:schemeClr val="tx1"/>
                </a:solidFill>
                <a:latin typeface="微软雅黑" panose="020B0503020204020204" pitchFamily="34" charset="-122"/>
                <a:ea typeface="微软雅黑" panose="020B0503020204020204" pitchFamily="34" charset="-122"/>
              </a:endParaRPr>
            </a:p>
          </p:txBody>
        </p:sp>
        <p:sp>
          <p:nvSpPr>
            <p:cNvPr id="43" name="Text Box 31"/>
            <p:cNvSpPr txBox="1">
              <a:spLocks noChangeArrowheads="1"/>
            </p:cNvSpPr>
            <p:nvPr/>
          </p:nvSpPr>
          <p:spPr bwMode="auto">
            <a:xfrm>
              <a:off x="2004" y="2158"/>
              <a:ext cx="552"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rPr>
                <a:t>100</a:t>
              </a:r>
              <a:endParaRPr lang="en-US" altLang="zh-CN" sz="2000">
                <a:solidFill>
                  <a:schemeClr val="tx1"/>
                </a:solidFill>
                <a:latin typeface="微软雅黑" panose="020B0503020204020204" pitchFamily="34" charset="-122"/>
                <a:ea typeface="微软雅黑" panose="020B0503020204020204" pitchFamily="34" charset="-122"/>
              </a:endParaRPr>
            </a:p>
          </p:txBody>
        </p:sp>
        <p:sp>
          <p:nvSpPr>
            <p:cNvPr id="44" name="Text Box 32"/>
            <p:cNvSpPr txBox="1">
              <a:spLocks noChangeArrowheads="1"/>
            </p:cNvSpPr>
            <p:nvPr/>
          </p:nvSpPr>
          <p:spPr bwMode="auto">
            <a:xfrm>
              <a:off x="1999" y="1876"/>
              <a:ext cx="552"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rPr>
                <a:t>150</a:t>
              </a:r>
              <a:endParaRPr lang="en-US" altLang="zh-CN" sz="2000">
                <a:solidFill>
                  <a:schemeClr val="tx1"/>
                </a:solidFill>
                <a:latin typeface="微软雅黑" panose="020B0503020204020204" pitchFamily="34" charset="-122"/>
                <a:ea typeface="微软雅黑" panose="020B0503020204020204" pitchFamily="34" charset="-122"/>
              </a:endParaRPr>
            </a:p>
          </p:txBody>
        </p:sp>
        <p:sp>
          <p:nvSpPr>
            <p:cNvPr id="45" name="Text Box 33"/>
            <p:cNvSpPr txBox="1">
              <a:spLocks noChangeArrowheads="1"/>
            </p:cNvSpPr>
            <p:nvPr/>
          </p:nvSpPr>
          <p:spPr bwMode="auto">
            <a:xfrm>
              <a:off x="2002" y="1596"/>
              <a:ext cx="552"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000" dirty="0">
                  <a:solidFill>
                    <a:schemeClr val="tx1"/>
                  </a:solidFill>
                  <a:latin typeface="微软雅黑" panose="020B0503020204020204" pitchFamily="34" charset="-122"/>
                  <a:ea typeface="微软雅黑" panose="020B0503020204020204" pitchFamily="34" charset="-122"/>
                </a:rPr>
                <a:t>200</a:t>
              </a:r>
              <a:endParaRPr lang="en-US" altLang="zh-CN" sz="2000" dirty="0">
                <a:solidFill>
                  <a:schemeClr val="tx1"/>
                </a:solidFill>
                <a:latin typeface="微软雅黑" panose="020B0503020204020204" pitchFamily="34" charset="-122"/>
                <a:ea typeface="微软雅黑" panose="020B0503020204020204" pitchFamily="34" charset="-122"/>
              </a:endParaRPr>
            </a:p>
          </p:txBody>
        </p:sp>
        <p:sp>
          <p:nvSpPr>
            <p:cNvPr id="46" name="Text Box 34"/>
            <p:cNvSpPr txBox="1">
              <a:spLocks noChangeArrowheads="1"/>
            </p:cNvSpPr>
            <p:nvPr/>
          </p:nvSpPr>
          <p:spPr bwMode="auto">
            <a:xfrm>
              <a:off x="2000" y="1312"/>
              <a:ext cx="552"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rPr>
                <a:t>250</a:t>
              </a:r>
              <a:endParaRPr lang="en-US" altLang="zh-CN" sz="2000">
                <a:solidFill>
                  <a:schemeClr val="tx1"/>
                </a:solidFill>
                <a:latin typeface="微软雅黑" panose="020B0503020204020204" pitchFamily="34" charset="-122"/>
                <a:ea typeface="微软雅黑" panose="020B0503020204020204" pitchFamily="34" charset="-122"/>
              </a:endParaRPr>
            </a:p>
          </p:txBody>
        </p:sp>
      </p:grpSp>
      <p:sp>
        <p:nvSpPr>
          <p:cNvPr id="48" name="Rectangle 5"/>
          <p:cNvSpPr>
            <a:spLocks noChangeArrowheads="1"/>
          </p:cNvSpPr>
          <p:nvPr/>
        </p:nvSpPr>
        <p:spPr bwMode="auto">
          <a:xfrm>
            <a:off x="3309124" y="5009083"/>
            <a:ext cx="414000" cy="900000"/>
          </a:xfrm>
          <a:prstGeom prst="rect">
            <a:avLst/>
          </a:prstGeom>
          <a:solidFill>
            <a:srgbClr val="00B050"/>
          </a:solidFill>
          <a:ln w="9525">
            <a:noFill/>
            <a:miter lim="800000"/>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000">
              <a:latin typeface="楷体" panose="02010609060101010101" charset="-122"/>
              <a:ea typeface="楷体" panose="02010609060101010101" charset="-122"/>
            </a:endParaRPr>
          </a:p>
        </p:txBody>
      </p:sp>
      <p:sp>
        <p:nvSpPr>
          <p:cNvPr id="49" name="Rectangle 5"/>
          <p:cNvSpPr>
            <a:spLocks noChangeArrowheads="1"/>
          </p:cNvSpPr>
          <p:nvPr/>
        </p:nvSpPr>
        <p:spPr bwMode="auto">
          <a:xfrm>
            <a:off x="4147960" y="4792866"/>
            <a:ext cx="432000" cy="1116000"/>
          </a:xfrm>
          <a:prstGeom prst="rect">
            <a:avLst/>
          </a:prstGeom>
          <a:solidFill>
            <a:srgbClr val="00B050"/>
          </a:solidFill>
          <a:ln w="9525">
            <a:noFill/>
            <a:miter lim="800000"/>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000">
              <a:latin typeface="楷体" panose="02010609060101010101" charset="-122"/>
              <a:ea typeface="楷体" panose="02010609060101010101" charset="-122"/>
            </a:endParaRPr>
          </a:p>
        </p:txBody>
      </p:sp>
      <p:sp>
        <p:nvSpPr>
          <p:cNvPr id="50" name="Rectangle 5"/>
          <p:cNvSpPr>
            <a:spLocks noChangeArrowheads="1"/>
          </p:cNvSpPr>
          <p:nvPr/>
        </p:nvSpPr>
        <p:spPr bwMode="auto">
          <a:xfrm>
            <a:off x="5004892" y="4555058"/>
            <a:ext cx="432000" cy="1368000"/>
          </a:xfrm>
          <a:prstGeom prst="rect">
            <a:avLst/>
          </a:prstGeom>
          <a:solidFill>
            <a:srgbClr val="00B050"/>
          </a:solidFill>
          <a:ln w="9525">
            <a:noFill/>
            <a:miter lim="800000"/>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000">
              <a:latin typeface="楷体" panose="02010609060101010101" charset="-122"/>
              <a:ea typeface="楷体" panose="02010609060101010101" charset="-122"/>
            </a:endParaRPr>
          </a:p>
        </p:txBody>
      </p:sp>
      <p:sp>
        <p:nvSpPr>
          <p:cNvPr id="51" name="Rectangle 5"/>
          <p:cNvSpPr>
            <a:spLocks noChangeArrowheads="1"/>
          </p:cNvSpPr>
          <p:nvPr/>
        </p:nvSpPr>
        <p:spPr bwMode="auto">
          <a:xfrm>
            <a:off x="5861507" y="4366146"/>
            <a:ext cx="432000" cy="1548000"/>
          </a:xfrm>
          <a:prstGeom prst="rect">
            <a:avLst/>
          </a:prstGeom>
          <a:solidFill>
            <a:srgbClr val="00B050"/>
          </a:solidFill>
          <a:ln w="9525">
            <a:noFill/>
            <a:miter lim="800000"/>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000">
              <a:latin typeface="楷体" panose="02010609060101010101" charset="-122"/>
              <a:ea typeface="楷体" panose="02010609060101010101" charset="-122"/>
            </a:endParaRPr>
          </a:p>
        </p:txBody>
      </p:sp>
      <p:sp>
        <p:nvSpPr>
          <p:cNvPr id="52" name="Rectangle 5"/>
          <p:cNvSpPr>
            <a:spLocks noChangeArrowheads="1"/>
          </p:cNvSpPr>
          <p:nvPr/>
        </p:nvSpPr>
        <p:spPr bwMode="auto">
          <a:xfrm>
            <a:off x="6718439" y="4107383"/>
            <a:ext cx="432000" cy="1800000"/>
          </a:xfrm>
          <a:prstGeom prst="rect">
            <a:avLst/>
          </a:prstGeom>
          <a:solidFill>
            <a:srgbClr val="00B050"/>
          </a:solidFill>
          <a:ln w="9525">
            <a:noFill/>
            <a:miter lim="800000"/>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000">
              <a:latin typeface="楷体" panose="02010609060101010101" charset="-122"/>
              <a:ea typeface="楷体" panose="02010609060101010101" charset="-122"/>
            </a:endParaRPr>
          </a:p>
        </p:txBody>
      </p:sp>
      <p:sp>
        <p:nvSpPr>
          <p:cNvPr id="6" name="文本框 5"/>
          <p:cNvSpPr txBox="1"/>
          <p:nvPr/>
        </p:nvSpPr>
        <p:spPr>
          <a:xfrm>
            <a:off x="2430780" y="1971675"/>
            <a:ext cx="6096000" cy="829945"/>
          </a:xfrm>
          <a:prstGeom prst="rect">
            <a:avLst/>
          </a:prstGeom>
          <a:noFill/>
        </p:spPr>
        <p:txBody>
          <a:bodyPr wrap="square" rtlCol="0" anchor="t">
            <a:spAutoFit/>
          </a:bodyPr>
          <a:p>
            <a:pPr algn="ctr" eaLnBrk="1" latinLnBrk="1" hangingPunct="1">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绿荫小学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2007</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2011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年校园内</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gn="ctr" eaLnBrk="1" latinLnBrk="1" hangingPunct="1">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树木总量变化情况统计图</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down)">
                                      <p:cBhvr>
                                        <p:cTn id="12" dur="500"/>
                                        <p:tgtEl>
                                          <p:spTgt spid="4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down)">
                                      <p:cBhvr>
                                        <p:cTn id="17" dur="500"/>
                                        <p:tgtEl>
                                          <p:spTgt spid="4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down)">
                                      <p:cBhvr>
                                        <p:cTn id="22" dur="500"/>
                                        <p:tgtEl>
                                          <p:spTgt spid="5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wipe(down)">
                                      <p:cBhvr>
                                        <p:cTn id="27" dur="500"/>
                                        <p:tgtEl>
                                          <p:spTgt spid="5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wipe(down)">
                                      <p:cBhvr>
                                        <p:cTn id="32" dur="500"/>
                                        <p:tgtEl>
                                          <p:spTgt spid="52"/>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p:tgtEl>
                                          <p:spTgt spid="7"/>
                                        </p:tgtEl>
                                        <p:attrNameLst>
                                          <p:attrName>ppt_y</p:attrName>
                                        </p:attrNameLst>
                                      </p:cBhvr>
                                      <p:tavLst>
                                        <p:tav tm="0">
                                          <p:val>
                                            <p:strVal val="#ppt_y+#ppt_h*1.125000"/>
                                          </p:val>
                                        </p:tav>
                                        <p:tav tm="100000">
                                          <p:val>
                                            <p:strVal val="#ppt_y"/>
                                          </p:val>
                                        </p:tav>
                                      </p:tavLst>
                                    </p:anim>
                                    <p:animEffect transition="in" filter="wipe(up)">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p:bldP spid="49" grpId="0" bldLvl="0" animBg="1"/>
      <p:bldP spid="50" grpId="0" bldLvl="0" animBg="1"/>
      <p:bldP spid="51" grpId="0" bldLvl="0" animBg="1"/>
      <p:bldP spid="5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aphicFrame>
        <p:nvGraphicFramePr>
          <p:cNvPr id="3" name="表格 2"/>
          <p:cNvGraphicFramePr/>
          <p:nvPr>
            <p:custDataLst>
              <p:tags r:id="rId2"/>
            </p:custDataLst>
          </p:nvPr>
        </p:nvGraphicFramePr>
        <p:xfrm>
          <a:off x="1985010" y="847090"/>
          <a:ext cx="7612380" cy="1046480"/>
        </p:xfrm>
        <a:graphic>
          <a:graphicData uri="http://schemas.openxmlformats.org/drawingml/2006/table">
            <a:tbl>
              <a:tblPr firstRow="1" bandRow="1">
                <a:tableStyleId>{5C22544A-7EE6-4342-B048-85BDC9FD1C3A}</a:tableStyleId>
              </a:tblPr>
              <a:tblGrid>
                <a:gridCol w="1268730"/>
                <a:gridCol w="1268730"/>
                <a:gridCol w="1268730"/>
                <a:gridCol w="1268730"/>
                <a:gridCol w="1268730"/>
                <a:gridCol w="1268730"/>
              </a:tblGrid>
              <a:tr h="52324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年份</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2007</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2008</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2009</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2010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2011</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r>
              <a:tr h="52324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总量</a:t>
                      </a:r>
                      <a:r>
                        <a:rPr lang="en-US" altLang="zh-CN" sz="2400" b="0">
                          <a:solidFill>
                            <a:schemeClr val="tx1"/>
                          </a:solidFill>
                          <a:latin typeface="微软雅黑" panose="020B0503020204020204" pitchFamily="34" charset="-122"/>
                          <a:ea typeface="微软雅黑" panose="020B0503020204020204" pitchFamily="34" charset="-122"/>
                        </a:rPr>
                        <a:t>/</a:t>
                      </a:r>
                      <a:r>
                        <a:rPr lang="zh-CN" altLang="en-US" sz="2400" b="0">
                          <a:solidFill>
                            <a:schemeClr val="tx1"/>
                          </a:solidFill>
                          <a:latin typeface="微软雅黑" panose="020B0503020204020204" pitchFamily="34" charset="-122"/>
                          <a:ea typeface="微软雅黑" panose="020B0503020204020204" pitchFamily="34" charset="-122"/>
                        </a:rPr>
                        <a:t>棵</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100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120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150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170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r>
            </a:tbl>
          </a:graphicData>
        </a:graphic>
      </p:graphicFrame>
      <p:grpSp>
        <p:nvGrpSpPr>
          <p:cNvPr id="7" name="组合 6"/>
          <p:cNvGrpSpPr/>
          <p:nvPr/>
        </p:nvGrpSpPr>
        <p:grpSpPr>
          <a:xfrm>
            <a:off x="7962900" y="2011045"/>
            <a:ext cx="4026535" cy="3101340"/>
            <a:chOff x="13299" y="3810"/>
            <a:chExt cx="6341" cy="4884"/>
          </a:xfrm>
        </p:grpSpPr>
        <p:pic>
          <p:nvPicPr>
            <p:cNvPr id="2" name="图片 1" descr="e97be28d-4d97-43bc-97c4-ae88f0601436"/>
            <p:cNvPicPr>
              <a:picLocks noChangeAspect="1"/>
            </p:cNvPicPr>
            <p:nvPr>
              <p:custDataLst>
                <p:tags r:id="rId3"/>
              </p:custDataLst>
            </p:nvPr>
          </p:nvPicPr>
          <p:blipFill>
            <a:blip r:embed="rId4"/>
            <a:stretch>
              <a:fillRect/>
            </a:stretch>
          </p:blipFill>
          <p:spPr>
            <a:xfrm>
              <a:off x="13299" y="3810"/>
              <a:ext cx="6341" cy="4884"/>
            </a:xfrm>
            <a:prstGeom prst="rect">
              <a:avLst/>
            </a:prstGeom>
          </p:spPr>
        </p:pic>
        <p:sp>
          <p:nvSpPr>
            <p:cNvPr id="4" name="文本框 3"/>
            <p:cNvSpPr txBox="1"/>
            <p:nvPr/>
          </p:nvSpPr>
          <p:spPr>
            <a:xfrm>
              <a:off x="14415" y="5346"/>
              <a:ext cx="3648" cy="1888"/>
            </a:xfrm>
            <a:prstGeom prst="rect">
              <a:avLst/>
            </a:prstGeom>
            <a:noFill/>
          </p:spPr>
          <p:txBody>
            <a:bodyPr wrap="none" rtlCol="0" anchor="t">
              <a:spAutoFit/>
            </a:bodyPr>
            <a:p>
              <a:pPr algn="ctr" latinLnBrk="1"/>
              <a:r>
                <a:rPr lang="zh-CN" altLang="en-US" sz="2400" dirty="0">
                  <a:latin typeface="微软雅黑" panose="020B0503020204020204" pitchFamily="34" charset="-122"/>
                  <a:ea typeface="微软雅黑" panose="020B0503020204020204" pitchFamily="34" charset="-122"/>
                  <a:sym typeface="+mn-ea"/>
                </a:rPr>
                <a:t>折线统计图还</a:t>
              </a:r>
              <a:endParaRPr lang="zh-CN" altLang="en-US" sz="2400" dirty="0">
                <a:latin typeface="微软雅黑" panose="020B0503020204020204" pitchFamily="34" charset="-122"/>
                <a:ea typeface="微软雅黑" panose="020B0503020204020204" pitchFamily="34" charset="-122"/>
                <a:sym typeface="+mn-ea"/>
              </a:endParaRPr>
            </a:p>
            <a:p>
              <a:pPr algn="ctr" latinLnBrk="1"/>
              <a:r>
                <a:rPr lang="zh-CN" altLang="en-US" sz="2400" dirty="0">
                  <a:latin typeface="微软雅黑" panose="020B0503020204020204" pitchFamily="34" charset="-122"/>
                  <a:ea typeface="微软雅黑" panose="020B0503020204020204" pitchFamily="34" charset="-122"/>
                  <a:sym typeface="+mn-ea"/>
                </a:rPr>
                <a:t>可以表示出数量</a:t>
              </a:r>
              <a:endParaRPr lang="zh-CN" altLang="en-US" sz="2400" dirty="0">
                <a:latin typeface="微软雅黑" panose="020B0503020204020204" pitchFamily="34" charset="-122"/>
                <a:ea typeface="微软雅黑" panose="020B0503020204020204" pitchFamily="34" charset="-122"/>
                <a:sym typeface="+mn-ea"/>
              </a:endParaRPr>
            </a:p>
            <a:p>
              <a:pPr algn="ctr" latinLnBrk="1"/>
              <a:r>
                <a:rPr lang="zh-CN" altLang="en-US" sz="2400" dirty="0">
                  <a:latin typeface="微软雅黑" panose="020B0503020204020204" pitchFamily="34" charset="-122"/>
                  <a:ea typeface="微软雅黑" panose="020B0503020204020204" pitchFamily="34" charset="-122"/>
                  <a:sym typeface="+mn-ea"/>
                </a:rPr>
                <a:t>增减的变化情况</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5" name="Group 20"/>
          <p:cNvGrpSpPr/>
          <p:nvPr/>
        </p:nvGrpSpPr>
        <p:grpSpPr bwMode="auto">
          <a:xfrm>
            <a:off x="2148503" y="2879929"/>
            <a:ext cx="6199187" cy="3432176"/>
            <a:chOff x="1910" y="939"/>
            <a:chExt cx="3905" cy="2162"/>
          </a:xfrm>
        </p:grpSpPr>
        <p:pic>
          <p:nvPicPr>
            <p:cNvPr id="27" name="Picture 21" descr="9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45" y="1144"/>
              <a:ext cx="3166" cy="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 Box 22"/>
            <p:cNvSpPr txBox="1">
              <a:spLocks noChangeArrowheads="1"/>
            </p:cNvSpPr>
            <p:nvPr/>
          </p:nvSpPr>
          <p:spPr bwMode="auto">
            <a:xfrm>
              <a:off x="2667" y="2848"/>
              <a:ext cx="54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000" dirty="0">
                  <a:solidFill>
                    <a:schemeClr val="tx1"/>
                  </a:solidFill>
                  <a:latin typeface="微软雅黑" panose="020B0503020204020204" pitchFamily="34" charset="-122"/>
                  <a:ea typeface="微软雅黑" panose="020B0503020204020204" pitchFamily="34" charset="-122"/>
                </a:rPr>
                <a:t>2007</a:t>
              </a:r>
              <a:endParaRPr lang="en-US" altLang="zh-CN" sz="2000" dirty="0">
                <a:solidFill>
                  <a:schemeClr val="tx1"/>
                </a:solidFill>
                <a:latin typeface="微软雅黑" panose="020B0503020204020204" pitchFamily="34" charset="-122"/>
                <a:ea typeface="微软雅黑" panose="020B0503020204020204" pitchFamily="34" charset="-122"/>
              </a:endParaRPr>
            </a:p>
          </p:txBody>
        </p:sp>
        <p:sp>
          <p:nvSpPr>
            <p:cNvPr id="30" name="Text Box 23"/>
            <p:cNvSpPr txBox="1">
              <a:spLocks noChangeArrowheads="1"/>
            </p:cNvSpPr>
            <p:nvPr/>
          </p:nvSpPr>
          <p:spPr bwMode="auto">
            <a:xfrm>
              <a:off x="3209" y="2848"/>
              <a:ext cx="54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rPr>
                <a:t>2008</a:t>
              </a:r>
              <a:endParaRPr lang="en-US" altLang="zh-CN" sz="2000">
                <a:solidFill>
                  <a:schemeClr val="tx1"/>
                </a:solidFill>
                <a:latin typeface="微软雅黑" panose="020B0503020204020204" pitchFamily="34" charset="-122"/>
                <a:ea typeface="微软雅黑" panose="020B0503020204020204" pitchFamily="34" charset="-122"/>
              </a:endParaRPr>
            </a:p>
          </p:txBody>
        </p:sp>
        <p:sp>
          <p:nvSpPr>
            <p:cNvPr id="31" name="Text Box 24"/>
            <p:cNvSpPr txBox="1">
              <a:spLocks noChangeArrowheads="1"/>
            </p:cNvSpPr>
            <p:nvPr/>
          </p:nvSpPr>
          <p:spPr bwMode="auto">
            <a:xfrm>
              <a:off x="3741" y="2848"/>
              <a:ext cx="54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rPr>
                <a:t>2009</a:t>
              </a:r>
              <a:endParaRPr lang="en-US" altLang="zh-CN" sz="2000">
                <a:solidFill>
                  <a:schemeClr val="tx1"/>
                </a:solidFill>
                <a:latin typeface="微软雅黑" panose="020B0503020204020204" pitchFamily="34" charset="-122"/>
                <a:ea typeface="微软雅黑" panose="020B0503020204020204" pitchFamily="34" charset="-122"/>
              </a:endParaRPr>
            </a:p>
          </p:txBody>
        </p:sp>
        <p:sp>
          <p:nvSpPr>
            <p:cNvPr id="37" name="Text Box 25"/>
            <p:cNvSpPr txBox="1">
              <a:spLocks noChangeArrowheads="1"/>
            </p:cNvSpPr>
            <p:nvPr/>
          </p:nvSpPr>
          <p:spPr bwMode="auto">
            <a:xfrm>
              <a:off x="4282" y="2848"/>
              <a:ext cx="54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rPr>
                <a:t>2010</a:t>
              </a:r>
              <a:endParaRPr lang="en-US" altLang="zh-CN" sz="2000">
                <a:solidFill>
                  <a:schemeClr val="tx1"/>
                </a:solidFill>
                <a:latin typeface="微软雅黑" panose="020B0503020204020204" pitchFamily="34" charset="-122"/>
                <a:ea typeface="微软雅黑" panose="020B0503020204020204" pitchFamily="34" charset="-122"/>
              </a:endParaRPr>
            </a:p>
          </p:txBody>
        </p:sp>
        <p:sp>
          <p:nvSpPr>
            <p:cNvPr id="38" name="Text Box 26"/>
            <p:cNvSpPr txBox="1">
              <a:spLocks noChangeArrowheads="1"/>
            </p:cNvSpPr>
            <p:nvPr/>
          </p:nvSpPr>
          <p:spPr bwMode="auto">
            <a:xfrm>
              <a:off x="4810" y="2848"/>
              <a:ext cx="54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rPr>
                <a:t>2011</a:t>
              </a:r>
              <a:endParaRPr lang="en-US" altLang="zh-CN" sz="2000">
                <a:solidFill>
                  <a:schemeClr val="tx1"/>
                </a:solidFill>
                <a:latin typeface="微软雅黑" panose="020B0503020204020204" pitchFamily="34" charset="-122"/>
                <a:ea typeface="微软雅黑" panose="020B0503020204020204" pitchFamily="34" charset="-122"/>
              </a:endParaRPr>
            </a:p>
          </p:txBody>
        </p:sp>
        <p:sp>
          <p:nvSpPr>
            <p:cNvPr id="39" name="Text Box 27"/>
            <p:cNvSpPr txBox="1">
              <a:spLocks noChangeArrowheads="1"/>
            </p:cNvSpPr>
            <p:nvPr/>
          </p:nvSpPr>
          <p:spPr bwMode="auto">
            <a:xfrm>
              <a:off x="5271" y="2850"/>
              <a:ext cx="54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zh-CN" altLang="en-US" sz="2000">
                  <a:solidFill>
                    <a:schemeClr val="tx1"/>
                  </a:solidFill>
                  <a:latin typeface="微软雅黑" panose="020B0503020204020204" pitchFamily="34" charset="-122"/>
                  <a:ea typeface="微软雅黑" panose="020B0503020204020204" pitchFamily="34" charset="-122"/>
                </a:rPr>
                <a:t>年份</a:t>
              </a: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40" name="Text Box 28"/>
            <p:cNvSpPr txBox="1">
              <a:spLocks noChangeArrowheads="1"/>
            </p:cNvSpPr>
            <p:nvPr/>
          </p:nvSpPr>
          <p:spPr bwMode="auto">
            <a:xfrm>
              <a:off x="1910" y="939"/>
              <a:ext cx="862"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zh-CN" altLang="en-US" sz="2000">
                  <a:solidFill>
                    <a:schemeClr val="tx1"/>
                  </a:solidFill>
                  <a:latin typeface="微软雅黑" panose="020B0503020204020204" pitchFamily="34" charset="-122"/>
                  <a:ea typeface="微软雅黑" panose="020B0503020204020204" pitchFamily="34" charset="-122"/>
                </a:rPr>
                <a:t>总量</a:t>
              </a:r>
              <a:r>
                <a:rPr lang="en-US" altLang="en-US" sz="2000">
                  <a:solidFill>
                    <a:schemeClr val="tx1"/>
                  </a:solidFill>
                  <a:latin typeface="微软雅黑" panose="020B0503020204020204" pitchFamily="34" charset="-122"/>
                  <a:ea typeface="微软雅黑" panose="020B0503020204020204" pitchFamily="34" charset="-122"/>
                </a:rPr>
                <a:t>／</a:t>
              </a:r>
              <a:r>
                <a:rPr lang="zh-CN" altLang="en-US" sz="2000">
                  <a:solidFill>
                    <a:schemeClr val="tx1"/>
                  </a:solidFill>
                  <a:latin typeface="微软雅黑" panose="020B0503020204020204" pitchFamily="34" charset="-122"/>
                  <a:ea typeface="微软雅黑" panose="020B0503020204020204" pitchFamily="34" charset="-122"/>
                </a:rPr>
                <a:t>棵</a:t>
              </a: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41" name="Text Box 29"/>
            <p:cNvSpPr txBox="1">
              <a:spLocks noChangeArrowheads="1"/>
            </p:cNvSpPr>
            <p:nvPr/>
          </p:nvSpPr>
          <p:spPr bwMode="auto">
            <a:xfrm>
              <a:off x="2164" y="2716"/>
              <a:ext cx="54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rPr>
                <a:t>0</a:t>
              </a:r>
              <a:endParaRPr lang="en-US" altLang="zh-CN" sz="2000">
                <a:solidFill>
                  <a:schemeClr val="tx1"/>
                </a:solidFill>
                <a:latin typeface="微软雅黑" panose="020B0503020204020204" pitchFamily="34" charset="-122"/>
                <a:ea typeface="微软雅黑" panose="020B0503020204020204" pitchFamily="34" charset="-122"/>
              </a:endParaRPr>
            </a:p>
          </p:txBody>
        </p:sp>
        <p:sp>
          <p:nvSpPr>
            <p:cNvPr id="42" name="Text Box 30"/>
            <p:cNvSpPr txBox="1">
              <a:spLocks noChangeArrowheads="1"/>
            </p:cNvSpPr>
            <p:nvPr/>
          </p:nvSpPr>
          <p:spPr bwMode="auto">
            <a:xfrm>
              <a:off x="2088" y="2428"/>
              <a:ext cx="318"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rPr>
                <a:t>50</a:t>
              </a:r>
              <a:endParaRPr lang="en-US" altLang="zh-CN" sz="2000">
                <a:solidFill>
                  <a:schemeClr val="tx1"/>
                </a:solidFill>
                <a:latin typeface="微软雅黑" panose="020B0503020204020204" pitchFamily="34" charset="-122"/>
                <a:ea typeface="微软雅黑" panose="020B0503020204020204" pitchFamily="34" charset="-122"/>
              </a:endParaRPr>
            </a:p>
          </p:txBody>
        </p:sp>
        <p:sp>
          <p:nvSpPr>
            <p:cNvPr id="43" name="Text Box 31"/>
            <p:cNvSpPr txBox="1">
              <a:spLocks noChangeArrowheads="1"/>
            </p:cNvSpPr>
            <p:nvPr/>
          </p:nvSpPr>
          <p:spPr bwMode="auto">
            <a:xfrm>
              <a:off x="2004" y="2158"/>
              <a:ext cx="552"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rPr>
                <a:t>100</a:t>
              </a:r>
              <a:endParaRPr lang="en-US" altLang="zh-CN" sz="2000">
                <a:solidFill>
                  <a:schemeClr val="tx1"/>
                </a:solidFill>
                <a:latin typeface="微软雅黑" panose="020B0503020204020204" pitchFamily="34" charset="-122"/>
                <a:ea typeface="微软雅黑" panose="020B0503020204020204" pitchFamily="34" charset="-122"/>
              </a:endParaRPr>
            </a:p>
          </p:txBody>
        </p:sp>
        <p:sp>
          <p:nvSpPr>
            <p:cNvPr id="44" name="Text Box 32"/>
            <p:cNvSpPr txBox="1">
              <a:spLocks noChangeArrowheads="1"/>
            </p:cNvSpPr>
            <p:nvPr/>
          </p:nvSpPr>
          <p:spPr bwMode="auto">
            <a:xfrm>
              <a:off x="1999" y="1876"/>
              <a:ext cx="552"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rPr>
                <a:t>150</a:t>
              </a:r>
              <a:endParaRPr lang="en-US" altLang="zh-CN" sz="2000">
                <a:solidFill>
                  <a:schemeClr val="tx1"/>
                </a:solidFill>
                <a:latin typeface="微软雅黑" panose="020B0503020204020204" pitchFamily="34" charset="-122"/>
                <a:ea typeface="微软雅黑" panose="020B0503020204020204" pitchFamily="34" charset="-122"/>
              </a:endParaRPr>
            </a:p>
          </p:txBody>
        </p:sp>
        <p:sp>
          <p:nvSpPr>
            <p:cNvPr id="45" name="Text Box 33"/>
            <p:cNvSpPr txBox="1">
              <a:spLocks noChangeArrowheads="1"/>
            </p:cNvSpPr>
            <p:nvPr/>
          </p:nvSpPr>
          <p:spPr bwMode="auto">
            <a:xfrm>
              <a:off x="2002" y="1596"/>
              <a:ext cx="552"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000" dirty="0">
                  <a:solidFill>
                    <a:schemeClr val="tx1"/>
                  </a:solidFill>
                  <a:latin typeface="微软雅黑" panose="020B0503020204020204" pitchFamily="34" charset="-122"/>
                  <a:ea typeface="微软雅黑" panose="020B0503020204020204" pitchFamily="34" charset="-122"/>
                </a:rPr>
                <a:t>200</a:t>
              </a:r>
              <a:endParaRPr lang="en-US" altLang="zh-CN" sz="2000" dirty="0">
                <a:solidFill>
                  <a:schemeClr val="tx1"/>
                </a:solidFill>
                <a:latin typeface="微软雅黑" panose="020B0503020204020204" pitchFamily="34" charset="-122"/>
                <a:ea typeface="微软雅黑" panose="020B0503020204020204" pitchFamily="34" charset="-122"/>
              </a:endParaRPr>
            </a:p>
          </p:txBody>
        </p:sp>
        <p:sp>
          <p:nvSpPr>
            <p:cNvPr id="46" name="Text Box 34"/>
            <p:cNvSpPr txBox="1">
              <a:spLocks noChangeArrowheads="1"/>
            </p:cNvSpPr>
            <p:nvPr/>
          </p:nvSpPr>
          <p:spPr bwMode="auto">
            <a:xfrm>
              <a:off x="2000" y="1312"/>
              <a:ext cx="552"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spcBef>
                  <a:spcPct val="50000"/>
                </a:spcBef>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rPr>
                <a:t>250</a:t>
              </a:r>
              <a:endParaRPr lang="en-US" altLang="zh-CN" sz="2000">
                <a:solidFill>
                  <a:schemeClr val="tx1"/>
                </a:solidFill>
                <a:latin typeface="微软雅黑" panose="020B0503020204020204" pitchFamily="34" charset="-122"/>
                <a:ea typeface="微软雅黑" panose="020B0503020204020204" pitchFamily="34" charset="-122"/>
              </a:endParaRPr>
            </a:p>
          </p:txBody>
        </p:sp>
      </p:grpSp>
      <p:sp>
        <p:nvSpPr>
          <p:cNvPr id="6" name="文本框 5"/>
          <p:cNvSpPr txBox="1"/>
          <p:nvPr/>
        </p:nvSpPr>
        <p:spPr>
          <a:xfrm>
            <a:off x="2430780" y="1971675"/>
            <a:ext cx="6096000" cy="829945"/>
          </a:xfrm>
          <a:prstGeom prst="rect">
            <a:avLst/>
          </a:prstGeom>
          <a:noFill/>
        </p:spPr>
        <p:txBody>
          <a:bodyPr wrap="square" rtlCol="0" anchor="t">
            <a:spAutoFit/>
          </a:bodyPr>
          <a:p>
            <a:pPr algn="ctr" eaLnBrk="1" latinLnBrk="1" hangingPunct="1">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绿荫小学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2007</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2011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年校园内</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gn="ctr" eaLnBrk="1" latinLnBrk="1" hangingPunct="1">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树木总量变化情况统计图</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cxnSp>
        <p:nvCxnSpPr>
          <p:cNvPr id="35" name="直接连接符 34"/>
          <p:cNvCxnSpPr>
            <a:cxnSpLocks noChangeShapeType="1"/>
            <a:endCxn id="24" idx="2"/>
          </p:cNvCxnSpPr>
          <p:nvPr/>
        </p:nvCxnSpPr>
        <p:spPr bwMode="auto">
          <a:xfrm flipV="1">
            <a:off x="5467033" y="4430395"/>
            <a:ext cx="787400" cy="139700"/>
          </a:xfrm>
          <a:prstGeom prst="line">
            <a:avLst/>
          </a:prstGeom>
          <a:noFill/>
          <a:ln w="28575">
            <a:solidFill>
              <a:srgbClr val="0000FF"/>
            </a:solidFill>
            <a:round/>
          </a:ln>
          <a:extLst>
            <a:ext uri="{909E8E84-426E-40DD-AFC4-6F175D3DCCD1}">
              <a14:hiddenFill xmlns:a14="http://schemas.microsoft.com/office/drawing/2010/main">
                <a:noFill/>
              </a14:hiddenFill>
            </a:ext>
          </a:extLst>
        </p:spPr>
      </p:cxnSp>
      <p:cxnSp>
        <p:nvCxnSpPr>
          <p:cNvPr id="23" name="直接连接符 22"/>
          <p:cNvCxnSpPr>
            <a:cxnSpLocks noChangeShapeType="1"/>
            <a:endCxn id="32" idx="2"/>
          </p:cNvCxnSpPr>
          <p:nvPr/>
        </p:nvCxnSpPr>
        <p:spPr bwMode="auto">
          <a:xfrm flipV="1">
            <a:off x="6254750" y="4128453"/>
            <a:ext cx="840105" cy="311785"/>
          </a:xfrm>
          <a:prstGeom prst="line">
            <a:avLst/>
          </a:prstGeom>
          <a:noFill/>
          <a:ln w="28575">
            <a:solidFill>
              <a:srgbClr val="0000FF"/>
            </a:solidFill>
            <a:round/>
          </a:ln>
          <a:extLst>
            <a:ext uri="{909E8E84-426E-40DD-AFC4-6F175D3DCCD1}">
              <a14:hiddenFill xmlns:a14="http://schemas.microsoft.com/office/drawing/2010/main">
                <a:noFill/>
              </a14:hiddenFill>
            </a:ext>
          </a:extLst>
        </p:spPr>
      </p:cxnSp>
      <p:sp>
        <p:nvSpPr>
          <p:cNvPr id="24" name="Oval 7"/>
          <p:cNvSpPr>
            <a:spLocks noChangeArrowheads="1"/>
          </p:cNvSpPr>
          <p:nvPr/>
        </p:nvSpPr>
        <p:spPr bwMode="auto">
          <a:xfrm>
            <a:off x="6254750" y="4394200"/>
            <a:ext cx="73025" cy="71438"/>
          </a:xfrm>
          <a:prstGeom prst="ellipse">
            <a:avLst/>
          </a:prstGeom>
          <a:solidFill>
            <a:srgbClr val="FF0000"/>
          </a:solidFill>
          <a:ln w="9525">
            <a:solidFill>
              <a:schemeClr val="tx1"/>
            </a:solidFill>
            <a:round/>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a:solidFill>
                <a:schemeClr val="tx1"/>
              </a:solidFill>
              <a:latin typeface="微软雅黑" panose="020B0503020204020204" pitchFamily="34" charset="-122"/>
              <a:ea typeface="微软雅黑" panose="020B0503020204020204" pitchFamily="34" charset="-122"/>
            </a:endParaRPr>
          </a:p>
        </p:txBody>
      </p:sp>
      <p:cxnSp>
        <p:nvCxnSpPr>
          <p:cNvPr id="25" name="直接连接符 24"/>
          <p:cNvCxnSpPr>
            <a:cxnSpLocks noChangeShapeType="1"/>
          </p:cNvCxnSpPr>
          <p:nvPr/>
        </p:nvCxnSpPr>
        <p:spPr bwMode="auto">
          <a:xfrm flipV="1">
            <a:off x="4571683" y="4600575"/>
            <a:ext cx="822325" cy="288925"/>
          </a:xfrm>
          <a:prstGeom prst="line">
            <a:avLst/>
          </a:prstGeom>
          <a:noFill/>
          <a:ln w="28575">
            <a:solidFill>
              <a:srgbClr val="0000FF"/>
            </a:solidFill>
            <a:round/>
          </a:ln>
          <a:extLst>
            <a:ext uri="{909E8E84-426E-40DD-AFC4-6F175D3DCCD1}">
              <a14:hiddenFill xmlns:a14="http://schemas.microsoft.com/office/drawing/2010/main">
                <a:noFill/>
              </a14:hiddenFill>
            </a:ext>
          </a:extLst>
        </p:spPr>
      </p:cxnSp>
      <p:cxnSp>
        <p:nvCxnSpPr>
          <p:cNvPr id="29" name="直接连接符 28"/>
          <p:cNvCxnSpPr>
            <a:cxnSpLocks noChangeShapeType="1"/>
            <a:endCxn id="34" idx="3"/>
          </p:cNvCxnSpPr>
          <p:nvPr/>
        </p:nvCxnSpPr>
        <p:spPr bwMode="auto">
          <a:xfrm flipV="1">
            <a:off x="3684588" y="4902835"/>
            <a:ext cx="872490" cy="120015"/>
          </a:xfrm>
          <a:prstGeom prst="line">
            <a:avLst/>
          </a:prstGeom>
          <a:noFill/>
          <a:ln w="28575">
            <a:solidFill>
              <a:srgbClr val="0000FF"/>
            </a:solidFill>
            <a:round/>
          </a:ln>
          <a:extLst>
            <a:ext uri="{909E8E84-426E-40DD-AFC4-6F175D3DCCD1}">
              <a14:hiddenFill xmlns:a14="http://schemas.microsoft.com/office/drawing/2010/main">
                <a:noFill/>
              </a14:hiddenFill>
            </a:ext>
          </a:extLst>
        </p:spPr>
      </p:cxnSp>
      <p:sp>
        <p:nvSpPr>
          <p:cNvPr id="32" name="Oval 7"/>
          <p:cNvSpPr>
            <a:spLocks noChangeArrowheads="1"/>
          </p:cNvSpPr>
          <p:nvPr/>
        </p:nvSpPr>
        <p:spPr bwMode="auto">
          <a:xfrm>
            <a:off x="7094538" y="4092575"/>
            <a:ext cx="73025" cy="71438"/>
          </a:xfrm>
          <a:prstGeom prst="ellipse">
            <a:avLst/>
          </a:prstGeom>
          <a:solidFill>
            <a:srgbClr val="FF0000"/>
          </a:solidFill>
          <a:ln w="9525">
            <a:solidFill>
              <a:schemeClr val="tx1"/>
            </a:solidFill>
            <a:round/>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3" name="Oval 7"/>
          <p:cNvSpPr>
            <a:spLocks noChangeArrowheads="1"/>
          </p:cNvSpPr>
          <p:nvPr/>
        </p:nvSpPr>
        <p:spPr bwMode="auto">
          <a:xfrm>
            <a:off x="3648075" y="4984750"/>
            <a:ext cx="73025" cy="71438"/>
          </a:xfrm>
          <a:prstGeom prst="ellipse">
            <a:avLst/>
          </a:prstGeom>
          <a:solidFill>
            <a:srgbClr val="FF0000"/>
          </a:solidFill>
          <a:ln w="9525">
            <a:solidFill>
              <a:schemeClr val="tx1"/>
            </a:solidFill>
            <a:round/>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4" name="Oval 7"/>
          <p:cNvSpPr>
            <a:spLocks noChangeArrowheads="1"/>
          </p:cNvSpPr>
          <p:nvPr/>
        </p:nvSpPr>
        <p:spPr bwMode="auto">
          <a:xfrm>
            <a:off x="4546600" y="4841875"/>
            <a:ext cx="73025" cy="71438"/>
          </a:xfrm>
          <a:prstGeom prst="ellipse">
            <a:avLst/>
          </a:prstGeom>
          <a:solidFill>
            <a:srgbClr val="FF0000"/>
          </a:solidFill>
          <a:ln w="9525">
            <a:solidFill>
              <a:schemeClr val="tx1"/>
            </a:solidFill>
            <a:round/>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6" name="Oval 7"/>
          <p:cNvSpPr>
            <a:spLocks noChangeArrowheads="1"/>
          </p:cNvSpPr>
          <p:nvPr/>
        </p:nvSpPr>
        <p:spPr bwMode="auto">
          <a:xfrm>
            <a:off x="5394325" y="4543425"/>
            <a:ext cx="73025" cy="71438"/>
          </a:xfrm>
          <a:prstGeom prst="ellipse">
            <a:avLst/>
          </a:prstGeom>
          <a:solidFill>
            <a:srgbClr val="FF0000"/>
          </a:solidFill>
          <a:ln w="9525">
            <a:solidFill>
              <a:schemeClr val="tx1"/>
            </a:solidFill>
            <a:round/>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47" name="Text Box 6"/>
          <p:cNvSpPr txBox="1">
            <a:spLocks noChangeArrowheads="1"/>
          </p:cNvSpPr>
          <p:nvPr/>
        </p:nvSpPr>
        <p:spPr bwMode="auto">
          <a:xfrm>
            <a:off x="3400425" y="4648200"/>
            <a:ext cx="63055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cs typeface="楷体_GB2312"/>
              </a:rPr>
              <a:t>100</a:t>
            </a:r>
            <a:endParaRPr lang="en-US" altLang="zh-CN" sz="2000">
              <a:solidFill>
                <a:schemeClr val="tx1"/>
              </a:solidFill>
              <a:latin typeface="微软雅黑" panose="020B0503020204020204" pitchFamily="34" charset="-122"/>
              <a:ea typeface="微软雅黑" panose="020B0503020204020204" pitchFamily="34" charset="-122"/>
              <a:cs typeface="楷体_GB2312"/>
            </a:endParaRPr>
          </a:p>
        </p:txBody>
      </p:sp>
      <p:sp>
        <p:nvSpPr>
          <p:cNvPr id="53" name="Text Box 12"/>
          <p:cNvSpPr txBox="1">
            <a:spLocks noChangeArrowheads="1"/>
          </p:cNvSpPr>
          <p:nvPr/>
        </p:nvSpPr>
        <p:spPr bwMode="auto">
          <a:xfrm>
            <a:off x="4281488" y="4506913"/>
            <a:ext cx="63055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cs typeface="楷体_GB2312"/>
              </a:rPr>
              <a:t>120</a:t>
            </a:r>
            <a:endParaRPr lang="en-US" altLang="zh-CN" sz="2000">
              <a:solidFill>
                <a:schemeClr val="tx1"/>
              </a:solidFill>
              <a:latin typeface="微软雅黑" panose="020B0503020204020204" pitchFamily="34" charset="-122"/>
              <a:ea typeface="微软雅黑" panose="020B0503020204020204" pitchFamily="34" charset="-122"/>
              <a:cs typeface="楷体_GB2312"/>
            </a:endParaRPr>
          </a:p>
        </p:txBody>
      </p:sp>
      <p:sp>
        <p:nvSpPr>
          <p:cNvPr id="54" name="Text Box 13"/>
          <p:cNvSpPr txBox="1">
            <a:spLocks noChangeArrowheads="1"/>
          </p:cNvSpPr>
          <p:nvPr/>
        </p:nvSpPr>
        <p:spPr bwMode="auto">
          <a:xfrm>
            <a:off x="5126038" y="4217988"/>
            <a:ext cx="63055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cs typeface="楷体_GB2312"/>
              </a:rPr>
              <a:t>150</a:t>
            </a:r>
            <a:endParaRPr lang="en-US" altLang="zh-CN" sz="2000">
              <a:solidFill>
                <a:schemeClr val="tx1"/>
              </a:solidFill>
              <a:latin typeface="微软雅黑" panose="020B0503020204020204" pitchFamily="34" charset="-122"/>
              <a:ea typeface="微软雅黑" panose="020B0503020204020204" pitchFamily="34" charset="-122"/>
              <a:cs typeface="楷体_GB2312"/>
            </a:endParaRPr>
          </a:p>
        </p:txBody>
      </p:sp>
      <p:sp>
        <p:nvSpPr>
          <p:cNvPr id="55" name="Text Box 14"/>
          <p:cNvSpPr txBox="1">
            <a:spLocks noChangeArrowheads="1"/>
          </p:cNvSpPr>
          <p:nvPr/>
        </p:nvSpPr>
        <p:spPr bwMode="auto">
          <a:xfrm>
            <a:off x="5967413" y="4062413"/>
            <a:ext cx="63055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cs typeface="楷体_GB2312"/>
              </a:rPr>
              <a:t>170</a:t>
            </a:r>
            <a:endParaRPr lang="en-US" altLang="zh-CN" sz="2000">
              <a:solidFill>
                <a:schemeClr val="tx1"/>
              </a:solidFill>
              <a:latin typeface="微软雅黑" panose="020B0503020204020204" pitchFamily="34" charset="-122"/>
              <a:ea typeface="微软雅黑" panose="020B0503020204020204" pitchFamily="34" charset="-122"/>
              <a:cs typeface="楷体_GB2312"/>
            </a:endParaRPr>
          </a:p>
        </p:txBody>
      </p:sp>
      <p:sp>
        <p:nvSpPr>
          <p:cNvPr id="56" name="Text Box 15"/>
          <p:cNvSpPr txBox="1">
            <a:spLocks noChangeArrowheads="1"/>
          </p:cNvSpPr>
          <p:nvPr/>
        </p:nvSpPr>
        <p:spPr bwMode="auto">
          <a:xfrm>
            <a:off x="6821488" y="3749675"/>
            <a:ext cx="630555"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r>
              <a:rPr lang="en-US" altLang="zh-CN" sz="2000">
                <a:solidFill>
                  <a:schemeClr val="tx1"/>
                </a:solidFill>
                <a:latin typeface="微软雅黑" panose="020B0503020204020204" pitchFamily="34" charset="-122"/>
                <a:ea typeface="微软雅黑" panose="020B0503020204020204" pitchFamily="34" charset="-122"/>
                <a:cs typeface="楷体_GB2312"/>
              </a:rPr>
              <a:t>200</a:t>
            </a:r>
            <a:endParaRPr lang="en-US" altLang="zh-CN" sz="2000">
              <a:solidFill>
                <a:schemeClr val="tx1"/>
              </a:solidFill>
              <a:latin typeface="微软雅黑" panose="020B0503020204020204" pitchFamily="34" charset="-122"/>
              <a:ea typeface="微软雅黑" panose="020B0503020204020204" pitchFamily="34" charset="-122"/>
              <a:cs typeface="楷体_GB231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down)">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down)">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down)">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7"/>
                                        </p:tgtEl>
                                        <p:attrNameLst>
                                          <p:attrName>style.visibility</p:attrName>
                                        </p:attrNameLst>
                                      </p:cBhvr>
                                      <p:to>
                                        <p:strVal val="visible"/>
                                      </p:to>
                                    </p:set>
                                    <p:animEffect transition="in" filter="fade">
                                      <p:cBhvr>
                                        <p:cTn id="57" dur="500"/>
                                        <p:tgtEl>
                                          <p:spTgt spid="47"/>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500"/>
                                        <p:tgtEl>
                                          <p:spTgt spid="53"/>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fade">
                                      <p:cBhvr>
                                        <p:cTn id="67" dur="500"/>
                                        <p:tgtEl>
                                          <p:spTgt spid="54"/>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fade">
                                      <p:cBhvr>
                                        <p:cTn id="72" dur="500"/>
                                        <p:tgtEl>
                                          <p:spTgt spid="55"/>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56"/>
                                        </p:tgtEl>
                                        <p:attrNameLst>
                                          <p:attrName>style.visibility</p:attrName>
                                        </p:attrNameLst>
                                      </p:cBhvr>
                                      <p:to>
                                        <p:strVal val="visible"/>
                                      </p:to>
                                    </p:set>
                                    <p:animEffect transition="in" filter="fade">
                                      <p:cBhvr>
                                        <p:cTn id="77" dur="500"/>
                                        <p:tgtEl>
                                          <p:spTgt spid="56"/>
                                        </p:tgtEl>
                                      </p:cBhvr>
                                    </p:animEffect>
                                  </p:childTnLst>
                                </p:cTn>
                              </p:par>
                            </p:childTnLst>
                          </p:cTn>
                        </p:par>
                      </p:childTnLst>
                    </p:cTn>
                  </p:par>
                  <p:par>
                    <p:cTn id="78" fill="hold">
                      <p:stCondLst>
                        <p:cond delay="indefinite"/>
                      </p:stCondLst>
                      <p:childTnLst>
                        <p:par>
                          <p:cTn id="79" fill="hold">
                            <p:stCondLst>
                              <p:cond delay="0"/>
                            </p:stCondLst>
                            <p:childTnLst>
                              <p:par>
                                <p:cTn id="80" presetID="12" presetClass="entr" presetSubtype="4" fill="hold" nodeType="clickEffect">
                                  <p:stCondLst>
                                    <p:cond delay="0"/>
                                  </p:stCondLst>
                                  <p:childTnLst>
                                    <p:set>
                                      <p:cBhvr>
                                        <p:cTn id="81" dur="1" fill="hold">
                                          <p:stCondLst>
                                            <p:cond delay="0"/>
                                          </p:stCondLst>
                                        </p:cTn>
                                        <p:tgtEl>
                                          <p:spTgt spid="7"/>
                                        </p:tgtEl>
                                        <p:attrNameLst>
                                          <p:attrName>style.visibility</p:attrName>
                                        </p:attrNameLst>
                                      </p:cBhvr>
                                      <p:to>
                                        <p:strVal val="visible"/>
                                      </p:to>
                                    </p:set>
                                    <p:anim calcmode="lin" valueType="num">
                                      <p:cBhvr additive="base">
                                        <p:cTn id="82" dur="500"/>
                                        <p:tgtEl>
                                          <p:spTgt spid="7"/>
                                        </p:tgtEl>
                                        <p:attrNameLst>
                                          <p:attrName>ppt_y</p:attrName>
                                        </p:attrNameLst>
                                      </p:cBhvr>
                                      <p:tavLst>
                                        <p:tav tm="0">
                                          <p:val>
                                            <p:strVal val="#ppt_y+#ppt_h*1.125000"/>
                                          </p:val>
                                        </p:tav>
                                        <p:tav tm="100000">
                                          <p:val>
                                            <p:strVal val="#ppt_y"/>
                                          </p:val>
                                        </p:tav>
                                      </p:tavLst>
                                    </p:anim>
                                    <p:animEffect transition="in" filter="wipe(up)">
                                      <p:cBhvr>
                                        <p:cTn id="8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32" grpId="0" bldLvl="0" animBg="1"/>
      <p:bldP spid="33" grpId="0" bldLvl="0" animBg="1"/>
      <p:bldP spid="34" grpId="0" bldLvl="0" animBg="1"/>
      <p:bldP spid="36" grpId="0" bldLvl="0" animBg="1"/>
      <p:bldP spid="47" grpId="0"/>
      <p:bldP spid="53" grpId="0"/>
      <p:bldP spid="54" grpId="0"/>
      <p:bldP spid="55" grpId="0"/>
      <p:bldP spid="5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0" name="图片 9" descr="图片1"/>
          <p:cNvPicPr>
            <a:picLocks noChangeAspect="1"/>
          </p:cNvPicPr>
          <p:nvPr/>
        </p:nvPicPr>
        <p:blipFill>
          <a:blip r:embed="rId2"/>
          <a:stretch>
            <a:fillRect/>
          </a:stretch>
        </p:blipFill>
        <p:spPr>
          <a:xfrm>
            <a:off x="1315720" y="1346200"/>
            <a:ext cx="4434205" cy="3020060"/>
          </a:xfrm>
          <a:prstGeom prst="rect">
            <a:avLst/>
          </a:prstGeom>
        </p:spPr>
      </p:pic>
      <p:pic>
        <p:nvPicPr>
          <p:cNvPr id="11" name="图片 10" descr="图片2"/>
          <p:cNvPicPr>
            <a:picLocks noChangeAspect="1"/>
          </p:cNvPicPr>
          <p:nvPr/>
        </p:nvPicPr>
        <p:blipFill>
          <a:blip r:embed="rId3"/>
          <a:stretch>
            <a:fillRect/>
          </a:stretch>
        </p:blipFill>
        <p:spPr>
          <a:xfrm>
            <a:off x="6190615" y="1346200"/>
            <a:ext cx="4434840" cy="3020695"/>
          </a:xfrm>
          <a:prstGeom prst="rect">
            <a:avLst/>
          </a:prstGeom>
        </p:spPr>
      </p:pic>
      <p:grpSp>
        <p:nvGrpSpPr>
          <p:cNvPr id="18" name="组合 17"/>
          <p:cNvGrpSpPr/>
          <p:nvPr/>
        </p:nvGrpSpPr>
        <p:grpSpPr>
          <a:xfrm>
            <a:off x="3740785" y="4998720"/>
            <a:ext cx="4705350" cy="915670"/>
            <a:chOff x="5865" y="6868"/>
            <a:chExt cx="7410" cy="1442"/>
          </a:xfrm>
        </p:grpSpPr>
        <p:grpSp>
          <p:nvGrpSpPr>
            <p:cNvPr id="21" name="组合 20"/>
            <p:cNvGrpSpPr/>
            <p:nvPr/>
          </p:nvGrpSpPr>
          <p:grpSpPr>
            <a:xfrm rot="0">
              <a:off x="5865" y="6868"/>
              <a:ext cx="7410" cy="1442"/>
              <a:chOff x="5488" y="1621"/>
              <a:chExt cx="12197" cy="3351"/>
            </a:xfrm>
          </p:grpSpPr>
          <p:grpSp>
            <p:nvGrpSpPr>
              <p:cNvPr id="14" name="组合 13"/>
              <p:cNvGrpSpPr/>
              <p:nvPr/>
            </p:nvGrpSpPr>
            <p:grpSpPr>
              <a:xfrm>
                <a:off x="5488" y="1621"/>
                <a:ext cx="12197" cy="3351"/>
                <a:chOff x="5488" y="1621"/>
                <a:chExt cx="12197" cy="3351"/>
              </a:xfrm>
            </p:grpSpPr>
            <p:sp>
              <p:nvSpPr>
                <p:cNvPr id="15" name="圆角矩形 14"/>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圆角矩形 15"/>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6" name="圆角矩形 25"/>
              <p:cNvSpPr/>
              <p:nvPr/>
            </p:nvSpPr>
            <p:spPr>
              <a:xfrm>
                <a:off x="5652" y="1808"/>
                <a:ext cx="11881" cy="2979"/>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2" name="文本框 11"/>
            <p:cNvSpPr txBox="1"/>
            <p:nvPr/>
          </p:nvSpPr>
          <p:spPr>
            <a:xfrm>
              <a:off x="6096" y="7227"/>
              <a:ext cx="7008" cy="725"/>
            </a:xfrm>
            <a:prstGeom prst="rect">
              <a:avLst/>
            </a:prstGeom>
            <a:noFill/>
          </p:spPr>
          <p:txBody>
            <a:bodyPr wrap="none" rtlCol="0" anchor="t">
              <a:spAutoFit/>
            </a:bodyPr>
            <a:p>
              <a:pPr eaLnBrk="1" latinLnBrk="1" hangingPunct="1">
                <a:buFont typeface="Arial" panose="020B0604020202020204" pitchFamily="34" charset="0"/>
                <a:buNone/>
              </a:pPr>
              <a:r>
                <a:rPr lang="zh-CN" altLang="en-US" sz="2400">
                  <a:solidFill>
                    <a:schemeClr val="tx1"/>
                  </a:solidFill>
                  <a:latin typeface="微软雅黑" panose="020B0503020204020204" pitchFamily="34" charset="-122"/>
                  <a:ea typeface="微软雅黑" panose="020B0503020204020204" pitchFamily="34" charset="-122"/>
                  <a:sym typeface="+mn-ea"/>
                </a:rPr>
                <a:t>你选择了哪种统计图？为什么？</a:t>
              </a:r>
              <a:endParaRPr lang="zh-CN" altLang="en-US" sz="2400">
                <a:solidFill>
                  <a:schemeClr val="tx1"/>
                </a:solidFill>
                <a:latin typeface="微软雅黑" panose="020B0503020204020204" pitchFamily="34" charset="-122"/>
                <a:ea typeface="微软雅黑" panose="020B0503020204020204" pitchFamily="34" charset="-122"/>
                <a:sym typeface="+mn-ea"/>
              </a:endParaRPr>
            </a:p>
          </p:txBody>
        </p:sp>
      </p:grpSp>
      <p:sp>
        <p:nvSpPr>
          <p:cNvPr id="19" name="文本框 18"/>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
        <p:nvSpPr>
          <p:cNvPr id="11" name="Rectangle 11"/>
          <p:cNvSpPr>
            <a:spLocks noChangeArrowheads="1"/>
          </p:cNvSpPr>
          <p:nvPr/>
        </p:nvSpPr>
        <p:spPr bwMode="auto">
          <a:xfrm>
            <a:off x="1511654" y="1425752"/>
            <a:ext cx="83902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2011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年绿荫小学校园内各种树木所占百分比情况统</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计表</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9" name="表格 8"/>
          <p:cNvGraphicFramePr/>
          <p:nvPr>
            <p:custDataLst>
              <p:tags r:id="rId2"/>
            </p:custDataLst>
          </p:nvPr>
        </p:nvGraphicFramePr>
        <p:xfrm>
          <a:off x="2259965" y="2419350"/>
          <a:ext cx="7612380" cy="1046480"/>
        </p:xfrm>
        <a:graphic>
          <a:graphicData uri="http://schemas.openxmlformats.org/drawingml/2006/table">
            <a:tbl>
              <a:tblPr firstRow="1" bandRow="1">
                <a:tableStyleId>{5C22544A-7EE6-4342-B048-85BDC9FD1C3A}</a:tableStyleId>
              </a:tblPr>
              <a:tblGrid>
                <a:gridCol w="1612265"/>
                <a:gridCol w="1210310"/>
                <a:gridCol w="1189990"/>
                <a:gridCol w="1249045"/>
                <a:gridCol w="1189990"/>
                <a:gridCol w="1160780"/>
              </a:tblGrid>
              <a:tr h="52324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树种</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杨树</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柳树</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松树</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槐树</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其他</a:t>
                      </a:r>
                      <a:endParaRPr lang="zh-CN" altLang="en-US"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FCAD36"/>
                    </a:solidFill>
                  </a:tcPr>
                </a:tc>
              </a:tr>
              <a:tr h="523240">
                <a:tc>
                  <a:txBody>
                    <a:bodyPr/>
                    <a:p>
                      <a:pPr algn="ctr">
                        <a:buNone/>
                      </a:pPr>
                      <a:r>
                        <a:rPr lang="zh-CN" altLang="en-US" sz="2400" b="0">
                          <a:solidFill>
                            <a:schemeClr val="tx1"/>
                          </a:solidFill>
                          <a:latin typeface="微软雅黑" panose="020B0503020204020204" pitchFamily="34" charset="-122"/>
                          <a:ea typeface="微软雅黑" panose="020B0503020204020204" pitchFamily="34" charset="-122"/>
                        </a:rPr>
                        <a:t>百分比</a:t>
                      </a:r>
                      <a:r>
                        <a:rPr lang="en-US" altLang="zh-CN" sz="2400" b="0">
                          <a:solidFill>
                            <a:schemeClr val="tx1"/>
                          </a:solidFill>
                          <a:latin typeface="微软雅黑" panose="020B0503020204020204" pitchFamily="34" charset="-122"/>
                          <a:ea typeface="微软雅黑" panose="020B0503020204020204" pitchFamily="34" charset="-122"/>
                        </a:rPr>
                        <a:t>/</a:t>
                      </a:r>
                      <a:r>
                        <a:rPr lang="en-US" altLang="zh-CN" sz="2400" b="0">
                          <a:solidFill>
                            <a:schemeClr val="tx1"/>
                          </a:solidFill>
                          <a:latin typeface="宋体" panose="02010600030101010101" pitchFamily="2" charset="-122"/>
                          <a:ea typeface="宋体" panose="02010600030101010101" pitchFamily="2" charset="-122"/>
                        </a:rPr>
                        <a:t>％</a:t>
                      </a:r>
                      <a:endParaRPr lang="en-US" altLang="zh-CN" sz="2400" b="0">
                        <a:solidFill>
                          <a:schemeClr val="tx1"/>
                        </a:solidFill>
                        <a:latin typeface="宋体" panose="02010600030101010101" pitchFamily="2" charset="-122"/>
                        <a:ea typeface="宋体" panose="02010600030101010101" pitchFamily="2"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25</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20</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15</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15</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c>
                  <a:txBody>
                    <a:bodyPr/>
                    <a:p>
                      <a:pPr algn="ctr">
                        <a:buNone/>
                      </a:pPr>
                      <a:r>
                        <a:rPr lang="en-US" altLang="zh-CN" sz="2400" b="0">
                          <a:solidFill>
                            <a:schemeClr val="tx1"/>
                          </a:solidFill>
                          <a:latin typeface="微软雅黑" panose="020B0503020204020204" pitchFamily="34" charset="-122"/>
                          <a:ea typeface="微软雅黑" panose="020B0503020204020204" pitchFamily="34" charset="-122"/>
                        </a:rPr>
                        <a:t>25</a:t>
                      </a:r>
                      <a:endParaRPr lang="en-US" altLang="zh-CN" sz="2400" b="0">
                        <a:solidFill>
                          <a:schemeClr val="tx1"/>
                        </a:solidFill>
                        <a:latin typeface="微软雅黑" panose="020B0503020204020204" pitchFamily="34" charset="-122"/>
                        <a:ea typeface="微软雅黑" panose="020B0503020204020204" pitchFamily="34" charset="-122"/>
                      </a:endParaRPr>
                    </a:p>
                  </a:txBody>
                  <a:tcPr anchor="ctr" anchorCtr="0">
                    <a:solidFill>
                      <a:srgbClr val="2FCCFF"/>
                    </a:solidFill>
                  </a:tcPr>
                </a:tc>
              </a:tr>
            </a:tbl>
          </a:graphicData>
        </a:graphic>
      </p:graphicFrame>
      <p:sp>
        <p:nvSpPr>
          <p:cNvPr id="25" name="圆角矩形 24"/>
          <p:cNvSpPr/>
          <p:nvPr/>
        </p:nvSpPr>
        <p:spPr>
          <a:xfrm>
            <a:off x="6704965" y="1402080"/>
            <a:ext cx="1633220" cy="5080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heel(1)">
                                      <p:cBhvr>
                                        <p:cTn id="7"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cxnSp>
        <p:nvCxnSpPr>
          <p:cNvPr id="3" name="直接箭头连接符 2"/>
          <p:cNvCxnSpPr/>
          <p:nvPr/>
        </p:nvCxnSpPr>
        <p:spPr>
          <a:xfrm>
            <a:off x="3432810" y="5876290"/>
            <a:ext cx="4257040" cy="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flipV="1">
            <a:off x="3442335" y="2335530"/>
            <a:ext cx="0" cy="3550285"/>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452495" y="5356225"/>
            <a:ext cx="37661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432810" y="4836160"/>
            <a:ext cx="37661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442335" y="4316095"/>
            <a:ext cx="37661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452495" y="3796030"/>
            <a:ext cx="37661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432810" y="3275965"/>
            <a:ext cx="37661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432810" y="2755900"/>
            <a:ext cx="376618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2846070" y="5676900"/>
            <a:ext cx="586105"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2834005" y="5156835"/>
            <a:ext cx="586105"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5％</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2776220" y="4636770"/>
            <a:ext cx="735330"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10％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2696845" y="4116705"/>
            <a:ext cx="735330"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15％</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2696845" y="3596640"/>
            <a:ext cx="735330"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20％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2696845" y="3076575"/>
            <a:ext cx="735330"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25％</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2507615" y="2237740"/>
            <a:ext cx="944880" cy="398780"/>
          </a:xfrm>
          <a:prstGeom prst="rect">
            <a:avLst/>
          </a:prstGeom>
          <a:noFill/>
        </p:spPr>
        <p:txBody>
          <a:bodyPr wrap="none" rtlCol="0">
            <a:spAutoFit/>
          </a:bodyPr>
          <a:p>
            <a:r>
              <a:rPr lang="zh-CN" altLang="en-US" sz="2000"/>
              <a:t>百分比</a:t>
            </a:r>
            <a:endParaRPr lang="zh-CN" altLang="en-US" sz="2000"/>
          </a:p>
        </p:txBody>
      </p:sp>
      <p:sp>
        <p:nvSpPr>
          <p:cNvPr id="18" name="文本框 17"/>
          <p:cNvSpPr txBox="1"/>
          <p:nvPr/>
        </p:nvSpPr>
        <p:spPr>
          <a:xfrm>
            <a:off x="3669030" y="5888355"/>
            <a:ext cx="690880" cy="398780"/>
          </a:xfrm>
          <a:prstGeom prst="rect">
            <a:avLst/>
          </a:prstGeom>
          <a:noFill/>
        </p:spPr>
        <p:txBody>
          <a:bodyPr wrap="none" rtlCol="0">
            <a:spAutoFit/>
          </a:bodyPr>
          <a:p>
            <a:r>
              <a:rPr lang="zh-CN" altLang="en-US" sz="2000"/>
              <a:t>杨树</a:t>
            </a:r>
            <a:endParaRPr lang="zh-CN" altLang="en-US" sz="2000"/>
          </a:p>
        </p:txBody>
      </p:sp>
      <p:sp>
        <p:nvSpPr>
          <p:cNvPr id="19" name="文本框 18"/>
          <p:cNvSpPr txBox="1"/>
          <p:nvPr/>
        </p:nvSpPr>
        <p:spPr>
          <a:xfrm>
            <a:off x="4359910" y="5885815"/>
            <a:ext cx="690880" cy="398780"/>
          </a:xfrm>
          <a:prstGeom prst="rect">
            <a:avLst/>
          </a:prstGeom>
          <a:noFill/>
        </p:spPr>
        <p:txBody>
          <a:bodyPr wrap="none" rtlCol="0">
            <a:spAutoFit/>
          </a:bodyPr>
          <a:p>
            <a:r>
              <a:rPr lang="zh-CN" altLang="en-US" sz="2000"/>
              <a:t>柳树</a:t>
            </a:r>
            <a:endParaRPr lang="zh-CN" altLang="en-US" sz="2000"/>
          </a:p>
        </p:txBody>
      </p:sp>
      <p:sp>
        <p:nvSpPr>
          <p:cNvPr id="21" name="文本框 20"/>
          <p:cNvSpPr txBox="1"/>
          <p:nvPr/>
        </p:nvSpPr>
        <p:spPr>
          <a:xfrm>
            <a:off x="5039360" y="5885815"/>
            <a:ext cx="690880" cy="398780"/>
          </a:xfrm>
          <a:prstGeom prst="rect">
            <a:avLst/>
          </a:prstGeom>
          <a:noFill/>
        </p:spPr>
        <p:txBody>
          <a:bodyPr wrap="none" rtlCol="0">
            <a:spAutoFit/>
          </a:bodyPr>
          <a:p>
            <a:r>
              <a:rPr lang="zh-CN" altLang="en-US" sz="2000"/>
              <a:t>松树</a:t>
            </a:r>
            <a:endParaRPr lang="zh-CN" altLang="en-US" sz="2000"/>
          </a:p>
        </p:txBody>
      </p:sp>
      <p:sp>
        <p:nvSpPr>
          <p:cNvPr id="22" name="文本框 21"/>
          <p:cNvSpPr txBox="1"/>
          <p:nvPr/>
        </p:nvSpPr>
        <p:spPr>
          <a:xfrm>
            <a:off x="5730875" y="5875655"/>
            <a:ext cx="690880" cy="398780"/>
          </a:xfrm>
          <a:prstGeom prst="rect">
            <a:avLst/>
          </a:prstGeom>
          <a:noFill/>
        </p:spPr>
        <p:txBody>
          <a:bodyPr wrap="none" rtlCol="0">
            <a:spAutoFit/>
          </a:bodyPr>
          <a:p>
            <a:r>
              <a:rPr lang="zh-CN" altLang="en-US" sz="2000"/>
              <a:t>槐树</a:t>
            </a:r>
            <a:endParaRPr lang="zh-CN" altLang="en-US" sz="2000"/>
          </a:p>
        </p:txBody>
      </p:sp>
      <p:sp>
        <p:nvSpPr>
          <p:cNvPr id="23" name="文本框 22"/>
          <p:cNvSpPr txBox="1"/>
          <p:nvPr/>
        </p:nvSpPr>
        <p:spPr>
          <a:xfrm>
            <a:off x="6480175" y="5885180"/>
            <a:ext cx="690880" cy="398780"/>
          </a:xfrm>
          <a:prstGeom prst="rect">
            <a:avLst/>
          </a:prstGeom>
          <a:noFill/>
        </p:spPr>
        <p:txBody>
          <a:bodyPr wrap="none" rtlCol="0">
            <a:spAutoFit/>
          </a:bodyPr>
          <a:p>
            <a:r>
              <a:rPr lang="zh-CN" altLang="en-US" sz="2000"/>
              <a:t>其他</a:t>
            </a:r>
            <a:endParaRPr lang="zh-CN" altLang="en-US" sz="2000"/>
          </a:p>
        </p:txBody>
      </p:sp>
      <p:sp>
        <p:nvSpPr>
          <p:cNvPr id="24" name="文本框 23"/>
          <p:cNvSpPr txBox="1"/>
          <p:nvPr/>
        </p:nvSpPr>
        <p:spPr>
          <a:xfrm>
            <a:off x="7542530" y="5888355"/>
            <a:ext cx="690880" cy="398780"/>
          </a:xfrm>
          <a:prstGeom prst="rect">
            <a:avLst/>
          </a:prstGeom>
          <a:noFill/>
        </p:spPr>
        <p:txBody>
          <a:bodyPr wrap="none" rtlCol="0">
            <a:spAutoFit/>
          </a:bodyPr>
          <a:p>
            <a:r>
              <a:rPr lang="zh-CN" altLang="en-US" sz="2000"/>
              <a:t>树种</a:t>
            </a:r>
            <a:endParaRPr lang="zh-CN" altLang="en-US" sz="2000"/>
          </a:p>
        </p:txBody>
      </p:sp>
      <p:sp>
        <p:nvSpPr>
          <p:cNvPr id="48" name="Rectangle 5"/>
          <p:cNvSpPr>
            <a:spLocks noChangeArrowheads="1"/>
          </p:cNvSpPr>
          <p:nvPr/>
        </p:nvSpPr>
        <p:spPr bwMode="auto">
          <a:xfrm>
            <a:off x="3807460" y="3270250"/>
            <a:ext cx="414020" cy="2610000"/>
          </a:xfrm>
          <a:prstGeom prst="rect">
            <a:avLst/>
          </a:prstGeom>
          <a:solidFill>
            <a:srgbClr val="0094FC"/>
          </a:solidFill>
          <a:ln w="9525">
            <a:noFill/>
            <a:miter lim="800000"/>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000">
              <a:latin typeface="楷体" panose="02010609060101010101" charset="-122"/>
              <a:ea typeface="楷体" panose="02010609060101010101" charset="-122"/>
            </a:endParaRPr>
          </a:p>
        </p:txBody>
      </p:sp>
      <p:sp>
        <p:nvSpPr>
          <p:cNvPr id="25" name="Rectangle 5"/>
          <p:cNvSpPr>
            <a:spLocks noChangeArrowheads="1"/>
          </p:cNvSpPr>
          <p:nvPr/>
        </p:nvSpPr>
        <p:spPr bwMode="auto">
          <a:xfrm>
            <a:off x="4474210" y="3795395"/>
            <a:ext cx="414020" cy="2072005"/>
          </a:xfrm>
          <a:prstGeom prst="rect">
            <a:avLst/>
          </a:prstGeom>
          <a:solidFill>
            <a:srgbClr val="00B050"/>
          </a:solidFill>
          <a:ln w="9525">
            <a:noFill/>
            <a:miter lim="800000"/>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000">
              <a:latin typeface="楷体" panose="02010609060101010101" charset="-122"/>
              <a:ea typeface="楷体" panose="02010609060101010101" charset="-122"/>
            </a:endParaRPr>
          </a:p>
        </p:txBody>
      </p:sp>
      <p:sp>
        <p:nvSpPr>
          <p:cNvPr id="26" name="Rectangle 5"/>
          <p:cNvSpPr>
            <a:spLocks noChangeArrowheads="1"/>
          </p:cNvSpPr>
          <p:nvPr/>
        </p:nvSpPr>
        <p:spPr bwMode="auto">
          <a:xfrm>
            <a:off x="5170170" y="4315460"/>
            <a:ext cx="414020" cy="1548000"/>
          </a:xfrm>
          <a:prstGeom prst="rect">
            <a:avLst/>
          </a:prstGeom>
          <a:solidFill>
            <a:srgbClr val="FFC000"/>
          </a:solidFill>
          <a:ln w="9525">
            <a:noFill/>
            <a:miter lim="800000"/>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000">
              <a:latin typeface="楷体" panose="02010609060101010101" charset="-122"/>
              <a:ea typeface="楷体" panose="02010609060101010101" charset="-122"/>
            </a:endParaRPr>
          </a:p>
        </p:txBody>
      </p:sp>
      <p:sp>
        <p:nvSpPr>
          <p:cNvPr id="27" name="Rectangle 5"/>
          <p:cNvSpPr>
            <a:spLocks noChangeArrowheads="1"/>
          </p:cNvSpPr>
          <p:nvPr/>
        </p:nvSpPr>
        <p:spPr bwMode="auto">
          <a:xfrm>
            <a:off x="5885815" y="4316095"/>
            <a:ext cx="414020" cy="1548000"/>
          </a:xfrm>
          <a:prstGeom prst="rect">
            <a:avLst/>
          </a:prstGeom>
          <a:solidFill>
            <a:schemeClr val="accent5">
              <a:lumMod val="75000"/>
            </a:schemeClr>
          </a:solidFill>
          <a:ln w="9525">
            <a:noFill/>
            <a:miter lim="800000"/>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000">
              <a:latin typeface="楷体" panose="02010609060101010101" charset="-122"/>
              <a:ea typeface="楷体" panose="02010609060101010101" charset="-122"/>
            </a:endParaRPr>
          </a:p>
        </p:txBody>
      </p:sp>
      <p:sp>
        <p:nvSpPr>
          <p:cNvPr id="28" name="Rectangle 5"/>
          <p:cNvSpPr>
            <a:spLocks noChangeArrowheads="1"/>
          </p:cNvSpPr>
          <p:nvPr/>
        </p:nvSpPr>
        <p:spPr bwMode="auto">
          <a:xfrm>
            <a:off x="6601460" y="3270250"/>
            <a:ext cx="414020" cy="2610000"/>
          </a:xfrm>
          <a:prstGeom prst="rect">
            <a:avLst/>
          </a:prstGeom>
          <a:solidFill>
            <a:srgbClr val="A989C8"/>
          </a:solidFill>
          <a:ln w="9525">
            <a:noFill/>
            <a:miter lim="800000"/>
          </a:ln>
        </p:spPr>
        <p:txBody>
          <a:bodyPr wrap="none" anchor="ct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000">
              <a:latin typeface="楷体" panose="02010609060101010101" charset="-122"/>
              <a:ea typeface="楷体" panose="02010609060101010101" charset="-122"/>
            </a:endParaRPr>
          </a:p>
        </p:txBody>
      </p:sp>
      <p:sp>
        <p:nvSpPr>
          <p:cNvPr id="29" name="文本框 28"/>
          <p:cNvSpPr txBox="1"/>
          <p:nvPr/>
        </p:nvSpPr>
        <p:spPr>
          <a:xfrm>
            <a:off x="5019040" y="3922395"/>
            <a:ext cx="735330"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15％</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nvSpPr>
        <p:spPr>
          <a:xfrm>
            <a:off x="4304030" y="3387725"/>
            <a:ext cx="735330"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20％</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1" name="文本框 30"/>
          <p:cNvSpPr txBox="1"/>
          <p:nvPr/>
        </p:nvSpPr>
        <p:spPr>
          <a:xfrm>
            <a:off x="3669030" y="2863215"/>
            <a:ext cx="735330"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25％</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文本框 31"/>
          <p:cNvSpPr txBox="1"/>
          <p:nvPr/>
        </p:nvSpPr>
        <p:spPr>
          <a:xfrm>
            <a:off x="5708650" y="3915410"/>
            <a:ext cx="735330"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15％</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 name="文本框 33"/>
          <p:cNvSpPr txBox="1"/>
          <p:nvPr/>
        </p:nvSpPr>
        <p:spPr>
          <a:xfrm>
            <a:off x="6421755" y="2866390"/>
            <a:ext cx="735330" cy="398780"/>
          </a:xfrm>
          <a:prstGeom prst="rect">
            <a:avLst/>
          </a:prstGeom>
          <a:noFill/>
        </p:spPr>
        <p:txBody>
          <a:bodyPr wrap="none" rtlCol="0">
            <a:spAutoFit/>
          </a:bodyPr>
          <a:p>
            <a:r>
              <a:rPr lang="en-US" altLang="zh-CN" sz="2000">
                <a:latin typeface="微软雅黑" panose="020B0503020204020204" pitchFamily="34" charset="-122"/>
                <a:ea typeface="微软雅黑" panose="020B0503020204020204" pitchFamily="34" charset="-122"/>
                <a:cs typeface="微软雅黑" panose="020B0503020204020204" pitchFamily="34" charset="-122"/>
              </a:rPr>
              <a:t>25％</a:t>
            </a:r>
            <a:endParaRPr lang="en-US" alt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5" name="Rectangle 20"/>
          <p:cNvSpPr>
            <a:spLocks noChangeArrowheads="1"/>
          </p:cNvSpPr>
          <p:nvPr/>
        </p:nvSpPr>
        <p:spPr bwMode="auto">
          <a:xfrm>
            <a:off x="3420110" y="1085215"/>
            <a:ext cx="3535680"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eaLnBrk="1" latin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绿荫小学校园内各种树木</a:t>
            </a:r>
            <a:endParaRPr lang="zh-CN" altLang="en-US" sz="2400" dirty="0">
              <a:solidFill>
                <a:schemeClr val="tx1"/>
              </a:solidFill>
              <a:latin typeface="微软雅黑" panose="020B0503020204020204" pitchFamily="34" charset="-122"/>
              <a:ea typeface="微软雅黑" panose="020B0503020204020204" pitchFamily="34" charset="-122"/>
            </a:endParaRPr>
          </a:p>
          <a:p>
            <a:pPr algn="ctr" eaLnBrk="1" latinLnBrk="1" hangingPunct="1">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rPr>
              <a:t>所占百分比情况统计图</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p:tgtEl>
                                          <p:spTgt spid="31"/>
                                        </p:tgtEl>
                                        <p:attrNameLst>
                                          <p:attrName>ppt_y</p:attrName>
                                        </p:attrNameLst>
                                      </p:cBhvr>
                                      <p:tavLst>
                                        <p:tav tm="0">
                                          <p:val>
                                            <p:strVal val="#ppt_y+#ppt_h*1.125000"/>
                                          </p:val>
                                        </p:tav>
                                        <p:tav tm="100000">
                                          <p:val>
                                            <p:strVal val="#ppt_y"/>
                                          </p:val>
                                        </p:tav>
                                      </p:tavLst>
                                    </p:anim>
                                    <p:animEffect transition="in" filter="wipe(up)">
                                      <p:cBhvr>
                                        <p:cTn id="13" dur="500"/>
                                        <p:tgtEl>
                                          <p:spTgt spid="3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down)">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p:tgtEl>
                                          <p:spTgt spid="30"/>
                                        </p:tgtEl>
                                        <p:attrNameLst>
                                          <p:attrName>ppt_y</p:attrName>
                                        </p:attrNameLst>
                                      </p:cBhvr>
                                      <p:tavLst>
                                        <p:tav tm="0">
                                          <p:val>
                                            <p:strVal val="#ppt_y+#ppt_h*1.125000"/>
                                          </p:val>
                                        </p:tav>
                                        <p:tav tm="100000">
                                          <p:val>
                                            <p:strVal val="#ppt_y"/>
                                          </p:val>
                                        </p:tav>
                                      </p:tavLst>
                                    </p:anim>
                                    <p:animEffect transition="in" filter="wipe(up)">
                                      <p:cBhvr>
                                        <p:cTn id="24" dur="500"/>
                                        <p:tgtEl>
                                          <p:spTgt spid="3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down)">
                                      <p:cBhvr>
                                        <p:cTn id="29" dur="500"/>
                                        <p:tgtEl>
                                          <p:spTgt spid="26"/>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grpId="0" nodeType="click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p:tgtEl>
                                          <p:spTgt spid="29"/>
                                        </p:tgtEl>
                                        <p:attrNameLst>
                                          <p:attrName>ppt_y</p:attrName>
                                        </p:attrNameLst>
                                      </p:cBhvr>
                                      <p:tavLst>
                                        <p:tav tm="0">
                                          <p:val>
                                            <p:strVal val="#ppt_y+#ppt_h*1.125000"/>
                                          </p:val>
                                        </p:tav>
                                        <p:tav tm="100000">
                                          <p:val>
                                            <p:strVal val="#ppt_y"/>
                                          </p:val>
                                        </p:tav>
                                      </p:tavLst>
                                    </p:anim>
                                    <p:animEffect transition="in" filter="wipe(up)">
                                      <p:cBhvr>
                                        <p:cTn id="35" dur="500"/>
                                        <p:tgtEl>
                                          <p:spTgt spid="2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down)">
                                      <p:cBhvr>
                                        <p:cTn id="40" dur="500"/>
                                        <p:tgtEl>
                                          <p:spTgt spid="27"/>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p:tgtEl>
                                          <p:spTgt spid="32"/>
                                        </p:tgtEl>
                                        <p:attrNameLst>
                                          <p:attrName>ppt_y</p:attrName>
                                        </p:attrNameLst>
                                      </p:cBhvr>
                                      <p:tavLst>
                                        <p:tav tm="0">
                                          <p:val>
                                            <p:strVal val="#ppt_y+#ppt_h*1.125000"/>
                                          </p:val>
                                        </p:tav>
                                        <p:tav tm="100000">
                                          <p:val>
                                            <p:strVal val="#ppt_y"/>
                                          </p:val>
                                        </p:tav>
                                      </p:tavLst>
                                    </p:anim>
                                    <p:animEffect transition="in" filter="wipe(up)">
                                      <p:cBhvr>
                                        <p:cTn id="46" dur="500"/>
                                        <p:tgtEl>
                                          <p:spTgt spid="3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down)">
                                      <p:cBhvr>
                                        <p:cTn id="51" dur="500"/>
                                        <p:tgtEl>
                                          <p:spTgt spid="28"/>
                                        </p:tgtEl>
                                      </p:cBhvr>
                                    </p:animEffect>
                                  </p:childTnLst>
                                </p:cTn>
                              </p:par>
                            </p:childTnLst>
                          </p:cTn>
                        </p:par>
                      </p:childTnLst>
                    </p:cTn>
                  </p:par>
                  <p:par>
                    <p:cTn id="52" fill="hold">
                      <p:stCondLst>
                        <p:cond delay="indefinite"/>
                      </p:stCondLst>
                      <p:childTnLst>
                        <p:par>
                          <p:cTn id="53" fill="hold">
                            <p:stCondLst>
                              <p:cond delay="0"/>
                            </p:stCondLst>
                            <p:childTnLst>
                              <p:par>
                                <p:cTn id="54" presetID="12" presetClass="entr" presetSubtype="4" fill="hold" grpId="0" nodeType="click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additive="base">
                                        <p:cTn id="56" dur="500"/>
                                        <p:tgtEl>
                                          <p:spTgt spid="34"/>
                                        </p:tgtEl>
                                        <p:attrNameLst>
                                          <p:attrName>ppt_y</p:attrName>
                                        </p:attrNameLst>
                                      </p:cBhvr>
                                      <p:tavLst>
                                        <p:tav tm="0">
                                          <p:val>
                                            <p:strVal val="#ppt_y+#ppt_h*1.125000"/>
                                          </p:val>
                                        </p:tav>
                                        <p:tav tm="100000">
                                          <p:val>
                                            <p:strVal val="#ppt_y"/>
                                          </p:val>
                                        </p:tav>
                                      </p:tavLst>
                                    </p:anim>
                                    <p:animEffect transition="in" filter="wipe(up)">
                                      <p:cBhvr>
                                        <p:cTn id="5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p:bldP spid="25" grpId="0" bldLvl="0" animBg="1"/>
      <p:bldP spid="26" grpId="0" bldLvl="0" animBg="1"/>
      <p:bldP spid="27" grpId="0" bldLvl="0" animBg="1"/>
      <p:bldP spid="28" grpId="0" bldLvl="0" animBg="1"/>
      <p:bldP spid="31" grpId="0"/>
      <p:bldP spid="30" grpId="0"/>
      <p:bldP spid="29" grpId="0"/>
      <p:bldP spid="32" grpId="0"/>
      <p:bldP spid="34" grpId="0"/>
    </p:bldLst>
  </p:timing>
</p:sld>
</file>

<file path=ppt/tags/tag1.xml><?xml version="1.0" encoding="utf-8"?>
<p:tagLst xmlns:p="http://schemas.openxmlformats.org/presentationml/2006/main">
  <p:tag name="KSO_WM_UNIT_TABLE_BEAUTIFY" val="smartTable{05472eaa-a719-4224-9f82-d82559a3c748}"/>
  <p:tag name="TABLE_ENDDRAG_ORIGIN_RECT" val="599*82"/>
  <p:tag name="TABLE_ENDDRAG_RECT" val="184*374*599*82"/>
</p:tagLst>
</file>

<file path=ppt/tags/tag10.xml><?xml version="1.0" encoding="utf-8"?>
<p:tagLst xmlns:p="http://schemas.openxmlformats.org/presentationml/2006/main">
  <p:tag name="KSO_WM_UNIT_TABLE_BEAUTIFY" val="smartTable{baaefb8d-b1a5-472f-bf16-2d3deb13dd88}"/>
  <p:tag name="TABLE_ENDDRAG_ORIGIN_RECT" val="599*82"/>
  <p:tag name="TABLE_ENDDRAG_RECT" val="184*374*599*82"/>
</p:tagLst>
</file>

<file path=ppt/tags/tag11.xml><?xml version="1.0" encoding="utf-8"?>
<p:tagLst xmlns:p="http://schemas.openxmlformats.org/presentationml/2006/main">
  <p:tag name="KSO_WM_UNIT_PLACING_PICTURE_USER_VIEWPORT" val="{&quot;height&quot;:10800,&quot;width&quot;:10800}"/>
</p:tagLst>
</file>

<file path=ppt/tags/tag12.xml><?xml version="1.0" encoding="utf-8"?>
<p:tagLst xmlns:p="http://schemas.openxmlformats.org/presentationml/2006/main">
  <p:tag name="KSO_WM_UNIT_TABLE_BEAUTIFY" val="smartTable{e528e466-e414-4aa4-b066-c6163662b41c}"/>
  <p:tag name="TABLE_ENDDRAG_ORIGIN_RECT" val="593*373"/>
  <p:tag name="TABLE_ENDDRAG_RECT" val="265*111*593*373"/>
</p:tagLst>
</file>

<file path=ppt/tags/tag13.xml><?xml version="1.0" encoding="utf-8"?>
<p:tagLst xmlns:p="http://schemas.openxmlformats.org/presentationml/2006/main">
  <p:tag name="KSO_WM_UNIT_TABLE_BEAUTIFY" val="smartTable{05472eaa-a719-4224-9f82-d82559a3c748}"/>
  <p:tag name="TABLE_ENDDRAG_ORIGIN_RECT" val="659*110"/>
  <p:tag name="TABLE_ENDDRAG_RECT" val="93*182*659*110"/>
</p:tagLst>
</file>

<file path=ppt/tags/tag14.xml><?xml version="1.0" encoding="utf-8"?>
<p:tagLst xmlns:p="http://schemas.openxmlformats.org/presentationml/2006/main">
  <p:tag name="COMMONDATA" val="eyJoZGlkIjoiODk2ZTI4OGQ0YWZkMmJiNWFiMGZmNTZkMGFhY2E4NGQifQ=="/>
  <p:tag name="KSO_WPP_MARK_KEY" val="ea383553-8477-410b-ab0a-94b21a988890"/>
  <p:tag name="commondata" val="eyJoZGlkIjoiM2FjN2UwN2E2YzY1YjRlYmUzNjBlODY5NmUzYmRkZWYifQ=="/>
</p:tagLst>
</file>

<file path=ppt/tags/tag2.xml><?xml version="1.0" encoding="utf-8"?>
<p:tagLst xmlns:p="http://schemas.openxmlformats.org/presentationml/2006/main">
  <p:tag name="KSO_WM_UNIT_TABLE_BEAUTIFY" val="smartTable{6827ed1c-cdec-4294-851f-97f8968bfeb0}"/>
  <p:tag name="TABLE_ENDDRAG_ORIGIN_RECT" val="599*82"/>
  <p:tag name="TABLE_ENDDRAG_RECT" val="184*374*599*82"/>
</p:tagLst>
</file>

<file path=ppt/tags/tag3.xml><?xml version="1.0" encoding="utf-8"?>
<p:tagLst xmlns:p="http://schemas.openxmlformats.org/presentationml/2006/main">
  <p:tag name="KSO_WM_UNIT_TABLE_BEAUTIFY" val="smartTable{baaefb8d-b1a5-472f-bf16-2d3deb13dd88}"/>
  <p:tag name="TABLE_ENDDRAG_ORIGIN_RECT" val="599*82"/>
  <p:tag name="TABLE_ENDDRAG_RECT" val="184*374*599*82"/>
</p:tagLst>
</file>

<file path=ppt/tags/tag4.xml><?xml version="1.0" encoding="utf-8"?>
<p:tagLst xmlns:p="http://schemas.openxmlformats.org/presentationml/2006/main">
  <p:tag name="KSO_WM_UNIT_TABLE_BEAUTIFY" val="smartTable{05472eaa-a719-4224-9f82-d82559a3c748}"/>
  <p:tag name="TABLE_ENDDRAG_ORIGIN_RECT" val="599*82"/>
  <p:tag name="TABLE_ENDDRAG_RECT" val="184*374*599*82"/>
</p:tagLst>
</file>

<file path=ppt/tags/tag5.xml><?xml version="1.0" encoding="utf-8"?>
<p:tagLst xmlns:p="http://schemas.openxmlformats.org/presentationml/2006/main">
  <p:tag name="KSO_WM_UNIT_TABLE_BEAUTIFY" val="smartTable{05472eaa-a719-4224-9f82-d82559a3c748}"/>
  <p:tag name="TABLE_ENDDRAG_ORIGIN_RECT" val="599*82"/>
  <p:tag name="TABLE_ENDDRAG_RECT" val="184*374*599*82"/>
</p:tagLst>
</file>

<file path=ppt/tags/tag6.xml><?xml version="1.0" encoding="utf-8"?>
<p:tagLst xmlns:p="http://schemas.openxmlformats.org/presentationml/2006/main">
  <p:tag name="KSO_WM_UNIT_PLACING_PICTURE_USER_VIEWPORT" val="{&quot;height&quot;:10800,&quot;width&quot;:10800}"/>
</p:tagLst>
</file>

<file path=ppt/tags/tag7.xml><?xml version="1.0" encoding="utf-8"?>
<p:tagLst xmlns:p="http://schemas.openxmlformats.org/presentationml/2006/main">
  <p:tag name="KSO_WM_UNIT_TABLE_BEAUTIFY" val="smartTable{05472eaa-a719-4224-9f82-d82559a3c748}"/>
  <p:tag name="TABLE_ENDDRAG_ORIGIN_RECT" val="599*82"/>
  <p:tag name="TABLE_ENDDRAG_RECT" val="184*374*599*82"/>
</p:tagLst>
</file>

<file path=ppt/tags/tag8.xml><?xml version="1.0" encoding="utf-8"?>
<p:tagLst xmlns:p="http://schemas.openxmlformats.org/presentationml/2006/main">
  <p:tag name="KSO_WM_UNIT_PLACING_PICTURE_USER_VIEWPORT" val="{&quot;height&quot;:10800,&quot;width&quot;:10800}"/>
</p:tagLst>
</file>

<file path=ppt/tags/tag9.xml><?xml version="1.0" encoding="utf-8"?>
<p:tagLst xmlns:p="http://schemas.openxmlformats.org/presentationml/2006/main">
  <p:tag name="KSO_WM_UNIT_TABLE_BEAUTIFY" val="smartTable{6827ed1c-cdec-4294-851f-97f8968bfeb0}"/>
  <p:tag name="TABLE_ENDDRAG_ORIGIN_RECT" val="599*82"/>
  <p:tag name="TABLE_ENDDRAG_RECT" val="184*374*599*82"/>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2022</Words>
  <Application>WPS 演示</Application>
  <PresentationFormat>宽屏</PresentationFormat>
  <Paragraphs>591</Paragraphs>
  <Slides>21</Slides>
  <Notes>0</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21</vt:i4>
      </vt:variant>
    </vt:vector>
  </HeadingPairs>
  <TitlesOfParts>
    <vt:vector size="40" baseType="lpstr">
      <vt:lpstr>Arial</vt:lpstr>
      <vt:lpstr>宋体</vt:lpstr>
      <vt:lpstr>Wingdings</vt:lpstr>
      <vt:lpstr>微软雅黑</vt:lpstr>
      <vt:lpstr>Wingdings</vt:lpstr>
      <vt:lpstr>Times New Roman</vt:lpstr>
      <vt:lpstr>Gulim</vt:lpstr>
      <vt:lpstr>楷体</vt:lpstr>
      <vt:lpstr>楷体_GB2312</vt:lpstr>
      <vt:lpstr>新宋体</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200</cp:revision>
  <dcterms:created xsi:type="dcterms:W3CDTF">2019-06-19T02:08:00Z</dcterms:created>
  <dcterms:modified xsi:type="dcterms:W3CDTF">2023-09-28T14:28:03Z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F65E971C786241F39B792251A8B1E389</vt:lpwstr>
  </property>
</Properties>
</file>