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33"/>
  </p:notesMasterIdLst>
  <p:handoutMasterIdLst>
    <p:handoutMasterId r:id="rId50"/>
  </p:handoutMasterIdLst>
  <p:sldIdLst>
    <p:sldId id="415" r:id="rId4"/>
    <p:sldId id="387" r:id="rId5"/>
    <p:sldId id="257" r:id="rId6"/>
    <p:sldId id="388" r:id="rId7"/>
    <p:sldId id="429" r:id="rId8"/>
    <p:sldId id="389" r:id="rId9"/>
    <p:sldId id="390" r:id="rId10"/>
    <p:sldId id="392" r:id="rId11"/>
    <p:sldId id="391" r:id="rId12"/>
    <p:sldId id="394" r:id="rId13"/>
    <p:sldId id="396" r:id="rId14"/>
    <p:sldId id="397" r:id="rId15"/>
    <p:sldId id="398" r:id="rId16"/>
    <p:sldId id="399" r:id="rId17"/>
    <p:sldId id="400" r:id="rId18"/>
    <p:sldId id="401" r:id="rId19"/>
    <p:sldId id="402" r:id="rId20"/>
    <p:sldId id="403" r:id="rId21"/>
    <p:sldId id="405" r:id="rId22"/>
    <p:sldId id="404" r:id="rId23"/>
    <p:sldId id="406" r:id="rId24"/>
    <p:sldId id="408" r:id="rId25"/>
    <p:sldId id="430" r:id="rId26"/>
    <p:sldId id="409" r:id="rId27"/>
    <p:sldId id="410" r:id="rId28"/>
    <p:sldId id="411" r:id="rId29"/>
    <p:sldId id="412" r:id="rId30"/>
    <p:sldId id="422" r:id="rId31"/>
    <p:sldId id="414" r:id="rId32"/>
    <p:sldId id="416" r:id="rId34"/>
    <p:sldId id="417" r:id="rId35"/>
    <p:sldId id="431" r:id="rId36"/>
    <p:sldId id="418" r:id="rId37"/>
    <p:sldId id="419" r:id="rId38"/>
    <p:sldId id="420" r:id="rId39"/>
    <p:sldId id="421" r:id="rId40"/>
    <p:sldId id="423" r:id="rId41"/>
    <p:sldId id="424" r:id="rId42"/>
    <p:sldId id="425" r:id="rId43"/>
    <p:sldId id="427" r:id="rId44"/>
    <p:sldId id="426" r:id="rId45"/>
    <p:sldId id="428" r:id="rId46"/>
    <p:sldId id="358" r:id="rId47"/>
    <p:sldId id="303" r:id="rId48"/>
    <p:sldId id="469" r:id="rId49"/>
  </p:sldIdLst>
  <p:sldSz cx="9144000" cy="5143500"/>
  <p:notesSz cx="6858000" cy="9144000"/>
  <p:custDataLst>
    <p:tags r:id="rId5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5967"/>
    <a:srgbClr val="FCE9E8"/>
    <a:srgbClr val="18515E"/>
    <a:srgbClr val="2B8FA7"/>
    <a:srgbClr val="F7C2BE"/>
    <a:srgbClr val="D0D8E8"/>
    <a:srgbClr val="4F81BD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3756"/>
    <p:restoredTop sz="95410"/>
  </p:normalViewPr>
  <p:slideViewPr>
    <p:cSldViewPr showGuides="1">
      <p:cViewPr varScale="1">
        <p:scale>
          <a:sx n="140" d="100"/>
          <a:sy n="140" d="100"/>
        </p:scale>
        <p:origin x="366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4" Type="http://schemas.openxmlformats.org/officeDocument/2006/relationships/tags" Target="tags/tag1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E4ED8D7-22A5-4593-B524-8BBAC71FAD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BDDCA4-709F-4E55-B499-5503260E05E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0F81D7-E300-4623-92A9-40FB3789E59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5083C07-7C98-4406-9F69-1740CBA0BA5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686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>
              <a:buNone/>
            </a:pPr>
            <a:endParaRPr lang="zh-CN" altLang="en-US" sz="1200" dirty="0"/>
          </a:p>
        </p:txBody>
      </p:sp>
      <p:sp>
        <p:nvSpPr>
          <p:cNvPr id="3686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>
              <a:buNone/>
            </a:pPr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6.png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rcRect l="3027" t="49895" r="-18" b="13020"/>
          <a:stretch>
            <a:fillRect/>
          </a:stretch>
        </p:blipFill>
        <p:spPr>
          <a:xfrm>
            <a:off x="-101600" y="-14287"/>
            <a:ext cx="9259888" cy="5167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89863" y="220663"/>
            <a:ext cx="1354137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11300" y="4398963"/>
            <a:ext cx="715963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7"/>
          <p:cNvPicPr>
            <a:picLocks noChangeAspect="1"/>
          </p:cNvPicPr>
          <p:nvPr userDrawn="1"/>
        </p:nvPicPr>
        <p:blipFill>
          <a:blip r:embed="rId6"/>
          <a:srcRect l="72646" t="65195" b="-2"/>
          <a:stretch>
            <a:fillRect/>
          </a:stretch>
        </p:blipFill>
        <p:spPr>
          <a:xfrm>
            <a:off x="3159125" y="4613275"/>
            <a:ext cx="317500" cy="40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图片 8"/>
          <p:cNvPicPr>
            <a:picLocks noChangeAspect="1"/>
          </p:cNvPicPr>
          <p:nvPr userDrawn="1"/>
        </p:nvPicPr>
        <p:blipFill>
          <a:blip r:embed="rId7"/>
          <a:srcRect t="65195" r="72646" b="-2"/>
          <a:stretch>
            <a:fillRect/>
          </a:stretch>
        </p:blipFill>
        <p:spPr>
          <a:xfrm rot="-2539281" flipH="1">
            <a:off x="2495550" y="4670425"/>
            <a:ext cx="285750" cy="363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9"/>
          <p:cNvPicPr>
            <a:picLocks noChangeAspect="1"/>
          </p:cNvPicPr>
          <p:nvPr userDrawn="1"/>
        </p:nvPicPr>
        <p:blipFill>
          <a:blip r:embed="rId8"/>
          <a:srcRect l="32394"/>
          <a:stretch>
            <a:fillRect/>
          </a:stretch>
        </p:blipFill>
        <p:spPr>
          <a:xfrm>
            <a:off x="-107950" y="3375025"/>
            <a:ext cx="1154113" cy="1706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8" name="图片 10"/>
          <p:cNvPicPr>
            <a:picLocks noChangeAspect="1"/>
          </p:cNvPicPr>
          <p:nvPr userDrawn="1"/>
        </p:nvPicPr>
        <p:blipFill>
          <a:blip r:embed="rId9"/>
          <a:srcRect l="34288" r="23486"/>
          <a:stretch>
            <a:fillRect/>
          </a:stretch>
        </p:blipFill>
        <p:spPr>
          <a:xfrm>
            <a:off x="-107950" y="339725"/>
            <a:ext cx="719138" cy="1704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9" name="图片 11"/>
          <p:cNvPicPr>
            <a:picLocks noChangeAspect="1"/>
          </p:cNvPicPr>
          <p:nvPr userDrawn="1"/>
        </p:nvPicPr>
        <p:blipFill>
          <a:blip r:embed="rId10"/>
          <a:srcRect r="29150"/>
          <a:stretch>
            <a:fillRect/>
          </a:stretch>
        </p:blipFill>
        <p:spPr>
          <a:xfrm>
            <a:off x="7991475" y="3532188"/>
            <a:ext cx="1152525" cy="162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rcRect l="3027" t="49895" r="-18" b="13020"/>
          <a:stretch>
            <a:fillRect/>
          </a:stretch>
        </p:blipFill>
        <p:spPr>
          <a:xfrm>
            <a:off x="-101600" y="-14287"/>
            <a:ext cx="9259888" cy="5167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" descr="图片包含 音乐&#10;&#10;描述已自动生成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9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812088" y="-77787"/>
            <a:ext cx="1354137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rcRect l="3027" t="49895" r="-18" b="13020"/>
          <a:stretch>
            <a:fillRect/>
          </a:stretch>
        </p:blipFill>
        <p:spPr>
          <a:xfrm>
            <a:off x="-101600" y="-14287"/>
            <a:ext cx="9259888" cy="5167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89863" y="220663"/>
            <a:ext cx="1354137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3819525"/>
            <a:ext cx="1160463" cy="1160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7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511300" y="4398963"/>
            <a:ext cx="715963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8"/>
          <p:cNvPicPr>
            <a:picLocks noChangeAspect="1"/>
          </p:cNvPicPr>
          <p:nvPr userDrawn="1"/>
        </p:nvPicPr>
        <p:blipFill>
          <a:blip r:embed="rId5"/>
          <a:srcRect l="72646" t="65195" b="-2"/>
          <a:stretch>
            <a:fillRect/>
          </a:stretch>
        </p:blipFill>
        <p:spPr>
          <a:xfrm>
            <a:off x="3159125" y="4613275"/>
            <a:ext cx="317500" cy="40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5" name="图片 9"/>
          <p:cNvPicPr>
            <a:picLocks noChangeAspect="1"/>
          </p:cNvPicPr>
          <p:nvPr userDrawn="1"/>
        </p:nvPicPr>
        <p:blipFill>
          <a:blip r:embed="rId7"/>
          <a:srcRect t="65195" r="72646" b="-2"/>
          <a:stretch>
            <a:fillRect/>
          </a:stretch>
        </p:blipFill>
        <p:spPr>
          <a:xfrm rot="-2539281" flipH="1">
            <a:off x="2495550" y="4670425"/>
            <a:ext cx="285750" cy="363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6" name="图片 10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7463" y="-131762"/>
            <a:ext cx="2636837" cy="103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7" name="图片 11"/>
          <p:cNvPicPr>
            <a:picLocks noChangeAspect="1"/>
          </p:cNvPicPr>
          <p:nvPr userDrawn="1"/>
        </p:nvPicPr>
        <p:blipFill>
          <a:blip r:embed="rId9"/>
          <a:srcRect r="45789"/>
          <a:stretch>
            <a:fillRect/>
          </a:stretch>
        </p:blipFill>
        <p:spPr>
          <a:xfrm>
            <a:off x="8172450" y="3376613"/>
            <a:ext cx="1008063" cy="1858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1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slide" Target="slide28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2.png"/><Relationship Id="rId7" Type="http://schemas.openxmlformats.org/officeDocument/2006/relationships/image" Target="../media/image41.png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3.png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0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hyperlink" Target="&#29492;&#23376;&#25438;&#26376;&#20142;.mp3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3" Type="http://schemas.openxmlformats.org/officeDocument/2006/relationships/hyperlink" Target="&#29492;&#23376;&#25438;&#26376;&#20142;.wmv" TargetMode="External"/><Relationship Id="rId2" Type="http://schemas.openxmlformats.org/officeDocument/2006/relationships/image" Target="../media/image51.GIF"/><Relationship Id="rId1" Type="http://schemas.openxmlformats.org/officeDocument/2006/relationships/hyperlink" Target="&#29492;&#23376;&#25438;&#26376;&#20142;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4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5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1">
            <a:hlinkClick r:id="rId1" action="ppaction://hlinksldjump"/>
          </p:cNvPr>
          <p:cNvSpPr txBox="1"/>
          <p:nvPr/>
        </p:nvSpPr>
        <p:spPr>
          <a:xfrm>
            <a:off x="3409950" y="1666875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1" name="文本框 4">
            <a:hlinkClick r:id="rId2" action="ppaction://hlinksldjump"/>
          </p:cNvPr>
          <p:cNvSpPr txBox="1"/>
          <p:nvPr/>
        </p:nvSpPr>
        <p:spPr>
          <a:xfrm>
            <a:off x="4887913" y="2716213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088" y="915988"/>
            <a:ext cx="1584325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7788" y="1655763"/>
            <a:ext cx="842962" cy="84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7175" y="2716213"/>
            <a:ext cx="844550" cy="842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725" y="2879725"/>
            <a:ext cx="1563688" cy="1563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7763" y="2505075"/>
            <a:ext cx="1974850" cy="1974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1116013" y="573088"/>
            <a:ext cx="72009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你知道怎么称呼爸爸的兄弟姐妹吗？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21113" y="1492250"/>
            <a:ext cx="12239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伯伯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21113" y="2303463"/>
            <a:ext cx="122396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叔叔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21113" y="3127375"/>
            <a:ext cx="129698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姑姑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文本框 8"/>
          <p:cNvSpPr txBox="1"/>
          <p:nvPr/>
        </p:nvSpPr>
        <p:spPr>
          <a:xfrm>
            <a:off x="1116013" y="1492250"/>
            <a:ext cx="29940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爸爸的哥哥：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1" name="文本框 9"/>
          <p:cNvSpPr txBox="1"/>
          <p:nvPr/>
        </p:nvSpPr>
        <p:spPr>
          <a:xfrm>
            <a:off x="1116013" y="2303463"/>
            <a:ext cx="29527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爸爸的弟弟：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2" name="文本框 10"/>
          <p:cNvSpPr txBox="1"/>
          <p:nvPr/>
        </p:nvSpPr>
        <p:spPr>
          <a:xfrm>
            <a:off x="1116013" y="3127375"/>
            <a:ext cx="280828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爸爸的姐妹：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71713" y="3867150"/>
            <a:ext cx="792162" cy="893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63875" y="3867150"/>
            <a:ext cx="1223963" cy="892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+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60863" y="3867150"/>
            <a:ext cx="1368425" cy="892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+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29288" y="3867150"/>
            <a:ext cx="1800225" cy="892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叔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1042988" y="1058863"/>
            <a:ext cx="7200900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你知道怎么称呼妈妈的兄弟姐妹吗？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1" name="文本框 2"/>
          <p:cNvSpPr txBox="1"/>
          <p:nvPr/>
        </p:nvSpPr>
        <p:spPr>
          <a:xfrm>
            <a:off x="1619250" y="2066925"/>
            <a:ext cx="28813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妈妈的兄弟：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文本框 3"/>
          <p:cNvSpPr txBox="1"/>
          <p:nvPr/>
        </p:nvSpPr>
        <p:spPr>
          <a:xfrm>
            <a:off x="1628775" y="3219450"/>
            <a:ext cx="28717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妈妈的姐妹：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8975" y="2066925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舅舅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8338" y="3265488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阿姨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503238" y="484188"/>
            <a:ext cx="8137525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家族歌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爸爸的爸爸叫什么？爸爸的爸爸叫爷爷。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爸爸的妈妈叫什么？爸爸的妈妈叫奶奶。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爸爸的哥哥叫什么？爸爸的哥哥叫伯伯。</a:t>
            </a:r>
            <a:endParaRPr lang="en-US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爸爸的姐妹叫什么？爸爸的姐妹叫姑姑。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爸爸的弟弟叫什么？爸爸的弟弟叫叔叔。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755650" y="30163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1B596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3200" b="1" dirty="0">
              <a:solidFill>
                <a:srgbClr val="1B596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文本框 3"/>
          <p:cNvSpPr txBox="1"/>
          <p:nvPr/>
        </p:nvSpPr>
        <p:spPr>
          <a:xfrm>
            <a:off x="1331913" y="1779588"/>
            <a:ext cx="6911975" cy="1373187"/>
          </a:xfrm>
          <a:prstGeom prst="rect">
            <a:avLst/>
          </a:prstGeom>
          <a:solidFill>
            <a:srgbClr val="FCE9E8"/>
          </a:solidFill>
          <a:ln w="9525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同学们的表现棒棒的，我们成功闯过了第一关！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2627313" y="2214563"/>
            <a:ext cx="3889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第二关：火眼金睛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915988"/>
            <a:ext cx="1584325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879725"/>
            <a:ext cx="1563688" cy="1563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763" y="2505075"/>
            <a:ext cx="1974850" cy="1974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68538" y="555625"/>
            <a:ext cx="4321175" cy="7096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妈  奶  姐  妹</a:t>
            </a:r>
            <a:endParaRPr kumimoji="0" lang="zh-CN" altLang="en-US" sz="36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8063" y="1427163"/>
            <a:ext cx="7127875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这些称呼，你们还会读吗？读后你发现了什么？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63713" y="2714625"/>
            <a:ext cx="5762625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>
              <a:lnSpc>
                <a:spcPct val="130000"/>
              </a:lnSpc>
              <a:buAutoNum type="circleNumDbPlain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都有“女字旁”；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30000"/>
              </a:lnSpc>
              <a:buAutoNum type="circleNumDbPlain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都指女性。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1008063" y="1203325"/>
            <a:ext cx="7127875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猜一猜：家里女性成员里哪些字可能也是“女字旁”？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1050" y="2859088"/>
            <a:ext cx="5473700" cy="641350"/>
          </a:xfrm>
          <a:prstGeom prst="rect">
            <a:avLst/>
          </a:prstGeom>
          <a:solidFill>
            <a:srgbClr val="FCE9E8"/>
          </a:solidFill>
          <a:ln w="9525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姑、姨、娃、婆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68538" y="635000"/>
            <a:ext cx="4606925" cy="6413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明  晚  昨  时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4213" y="1362075"/>
            <a:ext cx="7991475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这些字你们会读吗？读着读着你发现这些字与什么有关系？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4213" y="2730500"/>
            <a:ext cx="7991475" cy="1281113"/>
          </a:xfrm>
          <a:prstGeom prst="rect">
            <a:avLst/>
          </a:prstGeom>
          <a:solidFill>
            <a:srgbClr val="FCE9E8"/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这些字都是日字旁，都和时间有关。古人就是借助太阳的位置来测量时间的。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971550" y="1276350"/>
            <a:ext cx="66246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你还知道哪些“日字旁”的字？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1050" y="2355850"/>
            <a:ext cx="4321175" cy="6413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早、星、是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755650" y="0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1B596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3200" b="1" dirty="0">
              <a:solidFill>
                <a:srgbClr val="1B596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文本框 3"/>
          <p:cNvSpPr txBox="1"/>
          <p:nvPr/>
        </p:nvSpPr>
        <p:spPr>
          <a:xfrm>
            <a:off x="869950" y="1563688"/>
            <a:ext cx="7559675" cy="2012950"/>
          </a:xfrm>
          <a:prstGeom prst="rect">
            <a:avLst/>
          </a:prstGeom>
          <a:solidFill>
            <a:srgbClr val="FCE9E8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哇，同学们又过了第二关！孙悟空看同学们这么厉害，他加大了难度。你们有信心接着闯关吗？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" y="1058863"/>
            <a:ext cx="2922588" cy="39989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3348038" y="635000"/>
            <a:ext cx="4933950" cy="1684338"/>
            <a:chOff x="3681101" y="556866"/>
            <a:chExt cx="4536504" cy="1944216"/>
          </a:xfrm>
        </p:grpSpPr>
        <p:sp>
          <p:nvSpPr>
            <p:cNvPr id="6" name="云形标注 5"/>
            <p:cNvSpPr/>
            <p:nvPr/>
          </p:nvSpPr>
          <p:spPr>
            <a:xfrm>
              <a:off x="3681101" y="556866"/>
              <a:ext cx="4536504" cy="1944216"/>
            </a:xfrm>
            <a:prstGeom prst="cloudCallout">
              <a:avLst>
                <a:gd name="adj1" fmla="val -59590"/>
                <a:gd name="adj2" fmla="val 20489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317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1" name="文本框 3"/>
            <p:cNvSpPr txBox="1"/>
            <p:nvPr/>
          </p:nvSpPr>
          <p:spPr>
            <a:xfrm>
              <a:off x="3893309" y="687943"/>
              <a:ext cx="4032448" cy="14796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小朋友们，来我的花果山玩玩吧！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268538" y="2319338"/>
            <a:ext cx="6261100" cy="2447925"/>
            <a:chOff x="2357753" y="2103698"/>
            <a:chExt cx="6262010" cy="2448272"/>
          </a:xfrm>
        </p:grpSpPr>
        <p:sp>
          <p:nvSpPr>
            <p:cNvPr id="9" name="椭圆形标注 8"/>
            <p:cNvSpPr/>
            <p:nvPr/>
          </p:nvSpPr>
          <p:spPr>
            <a:xfrm>
              <a:off x="2357753" y="2103698"/>
              <a:ext cx="6262010" cy="2448272"/>
            </a:xfrm>
            <a:prstGeom prst="wedgeEllipseCallout">
              <a:avLst>
                <a:gd name="adj1" fmla="val -32471"/>
                <a:gd name="adj2" fmla="val -59375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317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99" name="文本框 7"/>
            <p:cNvSpPr txBox="1"/>
            <p:nvPr/>
          </p:nvSpPr>
          <p:spPr>
            <a:xfrm>
              <a:off x="2932473" y="2319722"/>
              <a:ext cx="5112568" cy="19223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不过，今天的花果山之旅，需要你们闯过“五关”才能到达。你们有信心吗？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197" name="文本框 1"/>
          <p:cNvSpPr txBox="1"/>
          <p:nvPr/>
        </p:nvSpPr>
        <p:spPr>
          <a:xfrm>
            <a:off x="1493838" y="268288"/>
            <a:ext cx="1800225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"/>
          <p:cNvSpPr txBox="1"/>
          <p:nvPr/>
        </p:nvSpPr>
        <p:spPr>
          <a:xfrm>
            <a:off x="2016125" y="2139950"/>
            <a:ext cx="5111750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第三关：看谁写得最好看！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2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915988"/>
            <a:ext cx="1584325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879725"/>
            <a:ext cx="1563688" cy="1563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763" y="2505075"/>
            <a:ext cx="1974850" cy="1974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650" name="组合 13"/>
          <p:cNvGrpSpPr/>
          <p:nvPr/>
        </p:nvGrpSpPr>
        <p:grpSpPr>
          <a:xfrm>
            <a:off x="1562100" y="1287463"/>
            <a:ext cx="1511300" cy="1512887"/>
            <a:chOff x="1115616" y="771550"/>
            <a:chExt cx="1512168" cy="1512168"/>
          </a:xfrm>
        </p:grpSpPr>
        <p:sp>
          <p:nvSpPr>
            <p:cNvPr id="2" name="矩形 1"/>
            <p:cNvSpPr/>
            <p:nvPr/>
          </p:nvSpPr>
          <p:spPr>
            <a:xfrm>
              <a:off x="1115616" y="771550"/>
              <a:ext cx="1512168" cy="151216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6" name="直接连接符 5"/>
            <p:cNvCxnSpPr>
              <a:stCxn id="2" idx="1"/>
              <a:endCxn id="2" idx="3"/>
            </p:cNvCxnSpPr>
            <p:nvPr/>
          </p:nvCxnSpPr>
          <p:spPr>
            <a:xfrm>
              <a:off x="1115616" y="1528427"/>
              <a:ext cx="1512168" cy="0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2" idx="0"/>
              <a:endCxn id="2" idx="2"/>
            </p:cNvCxnSpPr>
            <p:nvPr/>
          </p:nvCxnSpPr>
          <p:spPr>
            <a:xfrm>
              <a:off x="1871700" y="771550"/>
              <a:ext cx="0" cy="1512168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51" name="组合 14"/>
          <p:cNvGrpSpPr/>
          <p:nvPr/>
        </p:nvGrpSpPr>
        <p:grpSpPr>
          <a:xfrm>
            <a:off x="3073400" y="1287463"/>
            <a:ext cx="1512888" cy="1512887"/>
            <a:chOff x="1115616" y="771550"/>
            <a:chExt cx="1512168" cy="1512168"/>
          </a:xfrm>
        </p:grpSpPr>
        <p:sp>
          <p:nvSpPr>
            <p:cNvPr id="16" name="矩形 15"/>
            <p:cNvSpPr/>
            <p:nvPr/>
          </p:nvSpPr>
          <p:spPr>
            <a:xfrm>
              <a:off x="1115616" y="771550"/>
              <a:ext cx="1512168" cy="151216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17" name="直接连接符 16"/>
            <p:cNvCxnSpPr>
              <a:stCxn id="16" idx="1"/>
              <a:endCxn id="16" idx="3"/>
            </p:cNvCxnSpPr>
            <p:nvPr/>
          </p:nvCxnSpPr>
          <p:spPr>
            <a:xfrm>
              <a:off x="1115616" y="1528427"/>
              <a:ext cx="1512168" cy="0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>
              <a:stCxn id="16" idx="0"/>
              <a:endCxn id="16" idx="2"/>
            </p:cNvCxnSpPr>
            <p:nvPr/>
          </p:nvCxnSpPr>
          <p:spPr>
            <a:xfrm>
              <a:off x="1872494" y="771550"/>
              <a:ext cx="0" cy="1512168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52" name="组合 18"/>
          <p:cNvGrpSpPr/>
          <p:nvPr/>
        </p:nvGrpSpPr>
        <p:grpSpPr>
          <a:xfrm>
            <a:off x="4586288" y="1287463"/>
            <a:ext cx="1511300" cy="1512887"/>
            <a:chOff x="1115616" y="771550"/>
            <a:chExt cx="1512168" cy="1512168"/>
          </a:xfrm>
        </p:grpSpPr>
        <p:sp>
          <p:nvSpPr>
            <p:cNvPr id="20" name="矩形 19"/>
            <p:cNvSpPr/>
            <p:nvPr/>
          </p:nvSpPr>
          <p:spPr>
            <a:xfrm>
              <a:off x="1115616" y="771550"/>
              <a:ext cx="1512168" cy="151216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21" name="直接连接符 20"/>
            <p:cNvCxnSpPr>
              <a:stCxn id="20" idx="1"/>
              <a:endCxn id="20" idx="3"/>
            </p:cNvCxnSpPr>
            <p:nvPr/>
          </p:nvCxnSpPr>
          <p:spPr>
            <a:xfrm>
              <a:off x="1115616" y="1528427"/>
              <a:ext cx="1512168" cy="0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stCxn id="20" idx="0"/>
              <a:endCxn id="20" idx="2"/>
            </p:cNvCxnSpPr>
            <p:nvPr/>
          </p:nvCxnSpPr>
          <p:spPr>
            <a:xfrm>
              <a:off x="1871700" y="771550"/>
              <a:ext cx="0" cy="1512168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53" name="组合 22"/>
          <p:cNvGrpSpPr/>
          <p:nvPr/>
        </p:nvGrpSpPr>
        <p:grpSpPr>
          <a:xfrm>
            <a:off x="6097588" y="1287463"/>
            <a:ext cx="1512887" cy="1512887"/>
            <a:chOff x="1115616" y="771550"/>
            <a:chExt cx="1512168" cy="1512168"/>
          </a:xfrm>
        </p:grpSpPr>
        <p:sp>
          <p:nvSpPr>
            <p:cNvPr id="24" name="矩形 23"/>
            <p:cNvSpPr/>
            <p:nvPr/>
          </p:nvSpPr>
          <p:spPr>
            <a:xfrm>
              <a:off x="1115616" y="771550"/>
              <a:ext cx="1512168" cy="151216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25" name="直接连接符 24"/>
            <p:cNvCxnSpPr>
              <a:stCxn id="24" idx="1"/>
              <a:endCxn id="24" idx="3"/>
            </p:cNvCxnSpPr>
            <p:nvPr/>
          </p:nvCxnSpPr>
          <p:spPr>
            <a:xfrm>
              <a:off x="1115616" y="1528427"/>
              <a:ext cx="1512168" cy="0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24" idx="0"/>
              <a:endCxn id="24" idx="2"/>
            </p:cNvCxnSpPr>
            <p:nvPr/>
          </p:nvCxnSpPr>
          <p:spPr>
            <a:xfrm>
              <a:off x="1872493" y="771550"/>
              <a:ext cx="0" cy="1512168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54" name="组合 26"/>
          <p:cNvGrpSpPr/>
          <p:nvPr/>
        </p:nvGrpSpPr>
        <p:grpSpPr>
          <a:xfrm>
            <a:off x="1562100" y="2800350"/>
            <a:ext cx="1511300" cy="1511300"/>
            <a:chOff x="1115616" y="771550"/>
            <a:chExt cx="1512168" cy="1512168"/>
          </a:xfrm>
        </p:grpSpPr>
        <p:sp>
          <p:nvSpPr>
            <p:cNvPr id="28" name="矩形 27"/>
            <p:cNvSpPr/>
            <p:nvPr/>
          </p:nvSpPr>
          <p:spPr>
            <a:xfrm>
              <a:off x="1115616" y="771550"/>
              <a:ext cx="1512168" cy="151216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29" name="直接连接符 28"/>
            <p:cNvCxnSpPr>
              <a:stCxn id="28" idx="1"/>
              <a:endCxn id="28" idx="3"/>
            </p:cNvCxnSpPr>
            <p:nvPr/>
          </p:nvCxnSpPr>
          <p:spPr>
            <a:xfrm>
              <a:off x="1115616" y="1527634"/>
              <a:ext cx="1512168" cy="0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>
              <a:stCxn id="28" idx="0"/>
              <a:endCxn id="28" idx="2"/>
            </p:cNvCxnSpPr>
            <p:nvPr/>
          </p:nvCxnSpPr>
          <p:spPr>
            <a:xfrm>
              <a:off x="1871700" y="771550"/>
              <a:ext cx="0" cy="1512168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55" name="组合 30"/>
          <p:cNvGrpSpPr/>
          <p:nvPr/>
        </p:nvGrpSpPr>
        <p:grpSpPr>
          <a:xfrm>
            <a:off x="3073400" y="2800350"/>
            <a:ext cx="1512888" cy="1511300"/>
            <a:chOff x="1115616" y="771550"/>
            <a:chExt cx="1512168" cy="1512168"/>
          </a:xfrm>
        </p:grpSpPr>
        <p:sp>
          <p:nvSpPr>
            <p:cNvPr id="32" name="矩形 31"/>
            <p:cNvSpPr/>
            <p:nvPr/>
          </p:nvSpPr>
          <p:spPr>
            <a:xfrm>
              <a:off x="1115616" y="771550"/>
              <a:ext cx="1512168" cy="151216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>
              <a:off x="1115616" y="1527634"/>
              <a:ext cx="1512168" cy="0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>
              <a:off x="1872494" y="771550"/>
              <a:ext cx="0" cy="1512168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56" name="组合 34"/>
          <p:cNvGrpSpPr/>
          <p:nvPr/>
        </p:nvGrpSpPr>
        <p:grpSpPr>
          <a:xfrm>
            <a:off x="4586288" y="2800350"/>
            <a:ext cx="1511300" cy="1511300"/>
            <a:chOff x="1115616" y="771550"/>
            <a:chExt cx="1512168" cy="1512168"/>
          </a:xfrm>
        </p:grpSpPr>
        <p:sp>
          <p:nvSpPr>
            <p:cNvPr id="36" name="矩形 35"/>
            <p:cNvSpPr/>
            <p:nvPr/>
          </p:nvSpPr>
          <p:spPr>
            <a:xfrm>
              <a:off x="1115616" y="771550"/>
              <a:ext cx="1512168" cy="151216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37" name="直接连接符 36"/>
            <p:cNvCxnSpPr>
              <a:stCxn id="36" idx="1"/>
              <a:endCxn id="36" idx="3"/>
            </p:cNvCxnSpPr>
            <p:nvPr/>
          </p:nvCxnSpPr>
          <p:spPr>
            <a:xfrm>
              <a:off x="1115616" y="1527634"/>
              <a:ext cx="1512168" cy="0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>
              <a:stCxn id="36" idx="0"/>
              <a:endCxn id="36" idx="2"/>
            </p:cNvCxnSpPr>
            <p:nvPr/>
          </p:nvCxnSpPr>
          <p:spPr>
            <a:xfrm>
              <a:off x="1871700" y="771550"/>
              <a:ext cx="0" cy="1512168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57" name="组合 38"/>
          <p:cNvGrpSpPr/>
          <p:nvPr/>
        </p:nvGrpSpPr>
        <p:grpSpPr>
          <a:xfrm>
            <a:off x="6097588" y="2800350"/>
            <a:ext cx="1512887" cy="1511300"/>
            <a:chOff x="1115616" y="771550"/>
            <a:chExt cx="1512168" cy="1512168"/>
          </a:xfrm>
        </p:grpSpPr>
        <p:sp>
          <p:nvSpPr>
            <p:cNvPr id="40" name="矩形 39"/>
            <p:cNvSpPr/>
            <p:nvPr/>
          </p:nvSpPr>
          <p:spPr>
            <a:xfrm>
              <a:off x="1115616" y="771550"/>
              <a:ext cx="1512168" cy="151216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1" name="直接连接符 40"/>
            <p:cNvCxnSpPr>
              <a:stCxn id="40" idx="1"/>
              <a:endCxn id="40" idx="3"/>
            </p:cNvCxnSpPr>
            <p:nvPr/>
          </p:nvCxnSpPr>
          <p:spPr>
            <a:xfrm>
              <a:off x="1115616" y="1527634"/>
              <a:ext cx="1512168" cy="0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>
              <a:stCxn id="40" idx="0"/>
              <a:endCxn id="40" idx="2"/>
            </p:cNvCxnSpPr>
            <p:nvPr/>
          </p:nvCxnSpPr>
          <p:spPr>
            <a:xfrm>
              <a:off x="1872493" y="771550"/>
              <a:ext cx="0" cy="1512168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658" name="文本框 42"/>
          <p:cNvSpPr txBox="1"/>
          <p:nvPr/>
        </p:nvSpPr>
        <p:spPr>
          <a:xfrm>
            <a:off x="1593850" y="1058863"/>
            <a:ext cx="1152525" cy="1741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9" name="文本框 44"/>
          <p:cNvSpPr txBox="1"/>
          <p:nvPr/>
        </p:nvSpPr>
        <p:spPr>
          <a:xfrm>
            <a:off x="3089275" y="1058863"/>
            <a:ext cx="1008063" cy="1741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才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0" name="文本框 45"/>
          <p:cNvSpPr txBox="1"/>
          <p:nvPr/>
        </p:nvSpPr>
        <p:spPr>
          <a:xfrm>
            <a:off x="4624388" y="1058863"/>
            <a:ext cx="1008062" cy="1741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1" name="文本框 46"/>
          <p:cNvSpPr txBox="1"/>
          <p:nvPr/>
        </p:nvSpPr>
        <p:spPr>
          <a:xfrm>
            <a:off x="6137275" y="1058863"/>
            <a:ext cx="1008063" cy="1741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2" name="文本框 47"/>
          <p:cNvSpPr txBox="1"/>
          <p:nvPr/>
        </p:nvSpPr>
        <p:spPr>
          <a:xfrm>
            <a:off x="1593850" y="2563813"/>
            <a:ext cx="1152525" cy="1741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3" name="文本框 48"/>
          <p:cNvSpPr txBox="1"/>
          <p:nvPr/>
        </p:nvSpPr>
        <p:spPr>
          <a:xfrm>
            <a:off x="3089275" y="2563813"/>
            <a:ext cx="1008063" cy="1741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4" name="文本框 49"/>
          <p:cNvSpPr txBox="1"/>
          <p:nvPr/>
        </p:nvSpPr>
        <p:spPr>
          <a:xfrm>
            <a:off x="4624388" y="2563813"/>
            <a:ext cx="1008062" cy="1741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5" name="文本框 50"/>
          <p:cNvSpPr txBox="1"/>
          <p:nvPr/>
        </p:nvSpPr>
        <p:spPr>
          <a:xfrm>
            <a:off x="6137275" y="2563813"/>
            <a:ext cx="1008063" cy="1741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714" name="图片 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4088" y="906463"/>
            <a:ext cx="7235825" cy="4065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67" name="矩形 3"/>
          <p:cNvSpPr/>
          <p:nvPr/>
        </p:nvSpPr>
        <p:spPr>
          <a:xfrm>
            <a:off x="1308100" y="450850"/>
            <a:ext cx="63388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你们发现它们有什么相同点吗？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284288" y="1201738"/>
          <a:ext cx="6575425" cy="324167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643856"/>
                <a:gridCol w="1643856"/>
                <a:gridCol w="1643856"/>
                <a:gridCol w="1643856"/>
              </a:tblGrid>
              <a:tr h="810419">
                <a:tc>
                  <a:txBody>
                    <a:bodyPr/>
                    <a:lstStyle/>
                    <a:p>
                      <a:pPr algn="ctr"/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7" marR="91427" marT="45738" marB="45738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弯钩</a:t>
                      </a:r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7" marR="91427" marT="45738" marB="45738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7" marR="91427" marT="45738" marB="45738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竖钩</a:t>
                      </a:r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7" marR="91427" marT="45738" marB="45738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10419">
                <a:tc>
                  <a:txBody>
                    <a:bodyPr/>
                    <a:lstStyle/>
                    <a:p>
                      <a:pPr algn="ctr"/>
                      <a:endParaRPr lang="zh-CN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7" marR="91427" marT="45738" marB="45738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竖提</a:t>
                      </a:r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7" marR="91427" marT="45738" marB="45738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7" marR="91427" marT="45738" marB="45738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竖折</a:t>
                      </a:r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7" marR="91427" marT="45738" marB="45738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10419">
                <a:tc>
                  <a:txBody>
                    <a:bodyPr/>
                    <a:lstStyle/>
                    <a:p>
                      <a:pPr algn="ctr"/>
                      <a:endParaRPr lang="zh-CN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7" marR="91427" marT="45738" marB="45738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竖弯钩</a:t>
                      </a:r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7" marR="91427" marT="45738" marB="45738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7" marR="91427" marT="45738" marB="45738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竖弯</a:t>
                      </a:r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7" marR="91427" marT="45738" marB="45738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10419">
                <a:tc>
                  <a:txBody>
                    <a:bodyPr/>
                    <a:lstStyle/>
                    <a:p>
                      <a:pPr algn="ctr"/>
                      <a:endParaRPr lang="zh-CN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7" marR="91427" marT="45738" marB="45738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斜钩</a:t>
                      </a:r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7" marR="91427" marT="45738" marB="45738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7" marR="91427" marT="45738" marB="45738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卧钩</a:t>
                      </a:r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7" marR="91427" marT="45738" marB="45738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8701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1263" y="627063"/>
            <a:ext cx="1873250" cy="177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702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9538" y="1236663"/>
            <a:ext cx="361950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703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1988" y="2078038"/>
            <a:ext cx="304800" cy="657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704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4913" y="2239963"/>
            <a:ext cx="711200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705" name="图片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0238" y="2941638"/>
            <a:ext cx="412750" cy="638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706" name="图片 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6363" y="3005138"/>
            <a:ext cx="365125" cy="336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707" name="图片 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8013" y="3579813"/>
            <a:ext cx="457200" cy="815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708" name="图片 10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2863" y="3916363"/>
            <a:ext cx="609600" cy="32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709" name="矩形 10"/>
          <p:cNvSpPr/>
          <p:nvPr/>
        </p:nvSpPr>
        <p:spPr>
          <a:xfrm>
            <a:off x="1103313" y="454025"/>
            <a:ext cx="693737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这些标红的笔画名称，你们会读吗？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684213" y="700088"/>
            <a:ext cx="79914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同学们，你们知道怎么写好这些笔画吗？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4213" y="1419225"/>
            <a:ext cx="7991475" cy="3203575"/>
          </a:xfrm>
          <a:prstGeom prst="rect">
            <a:avLst/>
          </a:prstGeom>
          <a:solidFill>
            <a:srgbClr val="FCE9E8"/>
          </a:solidFill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“弯钩”起笔弯又弯，“竖钩”起笔直又直。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“竖提”竖长提短，“竖折”竖短折长。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“斜勾”向右倾斜又出勾，“卧勾”横卧向上钩。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1563688"/>
            <a:ext cx="4176712" cy="273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文本框 4"/>
          <p:cNvSpPr txBox="1"/>
          <p:nvPr/>
        </p:nvSpPr>
        <p:spPr>
          <a:xfrm>
            <a:off x="395288" y="17463"/>
            <a:ext cx="1943100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1B596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看图说话</a:t>
            </a:r>
            <a:endParaRPr lang="zh-CN" altLang="en-US" sz="3200" b="1" dirty="0">
              <a:solidFill>
                <a:srgbClr val="1B596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4" name="文本框 1"/>
          <p:cNvSpPr txBox="1"/>
          <p:nvPr/>
        </p:nvSpPr>
        <p:spPr>
          <a:xfrm>
            <a:off x="5148263" y="1573213"/>
            <a:ext cx="3671887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这草原真美丽，你们看到了什么？请你把看到的事物名称写在田字格里。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5" name="文本框 1"/>
          <p:cNvSpPr txBox="1"/>
          <p:nvPr/>
        </p:nvSpPr>
        <p:spPr>
          <a:xfrm>
            <a:off x="827088" y="790575"/>
            <a:ext cx="5976937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看图写词语，再说一两句话。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 t="9638" b="3618"/>
          <a:stretch>
            <a:fillRect/>
          </a:stretch>
        </p:blipFill>
        <p:spPr>
          <a:xfrm>
            <a:off x="0" y="-20637"/>
            <a:ext cx="9144000" cy="51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</p:pic>
      <p:sp>
        <p:nvSpPr>
          <p:cNvPr id="2" name="矩形 1"/>
          <p:cNvSpPr/>
          <p:nvPr/>
        </p:nvSpPr>
        <p:spPr>
          <a:xfrm>
            <a:off x="0" y="-20637"/>
            <a:ext cx="9144000" cy="518477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397000" y="2200275"/>
            <a:ext cx="5545138" cy="2233613"/>
          </a:xfrm>
          <a:prstGeom prst="roundRect">
            <a:avLst/>
          </a:prstGeom>
          <a:solidFill>
            <a:schemeClr val="accent1">
              <a:alpha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4938" y="977900"/>
            <a:ext cx="5327650" cy="641350"/>
          </a:xfrm>
          <a:prstGeom prst="rect">
            <a:avLst/>
          </a:prstGeom>
          <a:solidFill>
            <a:schemeClr val="accent6">
              <a:lumMod val="20000"/>
              <a:lumOff val="80000"/>
              <a:alpha val="0"/>
            </a:schemeClr>
          </a:solidFill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___________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63713" y="2233613"/>
            <a:ext cx="4752975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白云在蓝天上飘来飘去。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63713" y="2967038"/>
            <a:ext cx="47529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小鸟在天上飞翔。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63713" y="3714750"/>
            <a:ext cx="4752975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小朋友在草地上跑步。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3" name="文本框 1"/>
          <p:cNvSpPr txBox="1"/>
          <p:nvPr/>
        </p:nvSpPr>
        <p:spPr>
          <a:xfrm>
            <a:off x="1404938" y="225425"/>
            <a:ext cx="6334125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他们在哪里干什么呢？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9638" b="3618"/>
          <a:stretch>
            <a:fillRect/>
          </a:stretch>
        </p:blipFill>
        <p:spPr>
          <a:xfrm>
            <a:off x="0" y="-20637"/>
            <a:ext cx="9144000" cy="51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</p:pic>
      <p:sp>
        <p:nvSpPr>
          <p:cNvPr id="4" name="矩形 3"/>
          <p:cNvSpPr/>
          <p:nvPr/>
        </p:nvSpPr>
        <p:spPr>
          <a:xfrm>
            <a:off x="0" y="-22225"/>
            <a:ext cx="9144000" cy="518477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5400" y="555625"/>
            <a:ext cx="6553200" cy="2562225"/>
          </a:xfrm>
          <a:prstGeom prst="rect">
            <a:avLst/>
          </a:prstGeom>
          <a:solidFill>
            <a:schemeClr val="accent4">
              <a:alpha val="41000"/>
            </a:schemeClr>
          </a:solidFill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清晨，小朋友去草地上玩。他们看见了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__________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。这里的风景真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呀！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2773" name="文本框 1"/>
          <p:cNvSpPr txBox="1"/>
          <p:nvPr/>
        </p:nvSpPr>
        <p:spPr>
          <a:xfrm>
            <a:off x="971550" y="3363913"/>
            <a:ext cx="6965950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提示：按照从远到近、从上到下的顺序说清楚图片内容。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1"/>
          <p:cNvSpPr txBox="1"/>
          <p:nvPr/>
        </p:nvSpPr>
        <p:spPr>
          <a:xfrm>
            <a:off x="468313" y="0"/>
            <a:ext cx="2016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1B596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zh-CN" altLang="en-US" sz="3200" b="1" dirty="0">
              <a:solidFill>
                <a:srgbClr val="1B596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5" name="文本框 2"/>
          <p:cNvSpPr txBox="1"/>
          <p:nvPr/>
        </p:nvSpPr>
        <p:spPr>
          <a:xfrm>
            <a:off x="539750" y="1162050"/>
            <a:ext cx="8064500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algn="just">
              <a:lnSpc>
                <a:spcPct val="130000"/>
              </a:lnSpc>
              <a:buFont typeface="等线 Light" pitchFamily="2" charset="-122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小朋友们，你们成功地闯过了三关，齐天大圣孙悟空可高兴了！他让我们下课休息一会儿，下节课继续闯关游戏。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algn="just">
              <a:lnSpc>
                <a:spcPct val="130000"/>
              </a:lnSpc>
              <a:buFont typeface="等线 Light" pitchFamily="2" charset="-122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请同学们课下读一读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猴子捞月亮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1"/>
          <p:cNvSpPr txBox="1"/>
          <p:nvPr/>
        </p:nvSpPr>
        <p:spPr>
          <a:xfrm>
            <a:off x="2124075" y="1136650"/>
            <a:ext cx="1800225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19" name="文本框 3"/>
          <p:cNvSpPr txBox="1"/>
          <p:nvPr/>
        </p:nvSpPr>
        <p:spPr>
          <a:xfrm>
            <a:off x="2771775" y="2251075"/>
            <a:ext cx="3816350" cy="641350"/>
          </a:xfrm>
          <a:prstGeom prst="rect">
            <a:avLst/>
          </a:prstGeom>
          <a:solidFill>
            <a:srgbClr val="FCE9E8"/>
          </a:solidFill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第四关：读成语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2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915988"/>
            <a:ext cx="1584325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879725"/>
            <a:ext cx="1563688" cy="1563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2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763" y="2505075"/>
            <a:ext cx="1974850" cy="1974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1"/>
          <p:cNvSpPr/>
          <p:nvPr/>
        </p:nvSpPr>
        <p:spPr>
          <a:xfrm>
            <a:off x="2208213" y="1403350"/>
            <a:ext cx="53863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种瓜得瓜，种豆得豆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3" name="矩形 1"/>
          <p:cNvSpPr/>
          <p:nvPr/>
        </p:nvSpPr>
        <p:spPr>
          <a:xfrm>
            <a:off x="2217738" y="2233613"/>
            <a:ext cx="54292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前人栽树，后人乘凉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4" name="矩形 1"/>
          <p:cNvSpPr/>
          <p:nvPr/>
        </p:nvSpPr>
        <p:spPr>
          <a:xfrm>
            <a:off x="2217738" y="3063875"/>
            <a:ext cx="491490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千里之行，始于足下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5" name="矩形 1"/>
          <p:cNvSpPr/>
          <p:nvPr/>
        </p:nvSpPr>
        <p:spPr>
          <a:xfrm>
            <a:off x="2217738" y="3894138"/>
            <a:ext cx="519271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百尺竿头，更进一步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846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582" t="48222" r="11728" b="233"/>
          <a:stretch>
            <a:fillRect/>
          </a:stretch>
        </p:blipFill>
        <p:spPr>
          <a:xfrm>
            <a:off x="1463675" y="1254125"/>
            <a:ext cx="754063" cy="78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7" name="图片 1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582" t="48222" r="11728" b="233"/>
          <a:stretch>
            <a:fillRect/>
          </a:stretch>
        </p:blipFill>
        <p:spPr>
          <a:xfrm>
            <a:off x="1463675" y="2082800"/>
            <a:ext cx="754063" cy="78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8" name="图片 1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582" t="48222" r="11728" b="233"/>
          <a:stretch>
            <a:fillRect/>
          </a:stretch>
        </p:blipFill>
        <p:spPr>
          <a:xfrm>
            <a:off x="1463675" y="2911475"/>
            <a:ext cx="754063" cy="78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9" name="图片 1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582" t="48222" r="11728" b="233"/>
          <a:stretch>
            <a:fillRect/>
          </a:stretch>
        </p:blipFill>
        <p:spPr>
          <a:xfrm>
            <a:off x="1463675" y="3741738"/>
            <a:ext cx="754063" cy="781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50" name="文本框 1"/>
          <p:cNvSpPr txBox="1"/>
          <p:nvPr/>
        </p:nvSpPr>
        <p:spPr>
          <a:xfrm>
            <a:off x="827088" y="450850"/>
            <a:ext cx="7058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试着读一读下面的成语，读准字音。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51" name="矩形 1"/>
          <p:cNvSpPr/>
          <p:nvPr/>
        </p:nvSpPr>
        <p:spPr>
          <a:xfrm>
            <a:off x="1979613" y="1042988"/>
            <a:ext cx="109061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</a:rPr>
              <a:t>zh</a:t>
            </a:r>
            <a:r>
              <a:rPr lang="zh-CN" altLang="en-US" sz="2800" b="1" dirty="0">
                <a:latin typeface="宋体" panose="02010600030101010101" pitchFamily="2" charset="-122"/>
              </a:rPr>
              <a:t>ò</a:t>
            </a:r>
            <a:r>
              <a:rPr lang="en-US" altLang="zh-CN" sz="2800" b="1" dirty="0">
                <a:latin typeface="宋体" panose="02010600030101010101" pitchFamily="2" charset="-122"/>
              </a:rPr>
              <a:t>n</a:t>
            </a:r>
            <a:r>
              <a:rPr lang="zh-CN" altLang="en-US" sz="2800" b="1" dirty="0">
                <a:latin typeface="宋体" panose="02010600030101010101" pitchFamily="2" charset="-122"/>
              </a:rPr>
              <a:t>ɡ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5852" name="矩形 19"/>
          <p:cNvSpPr/>
          <p:nvPr/>
        </p:nvSpPr>
        <p:spPr>
          <a:xfrm>
            <a:off x="4813300" y="1868488"/>
            <a:ext cx="1090613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</a:rPr>
              <a:t>chénɡ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5853" name="矩形 20"/>
          <p:cNvSpPr/>
          <p:nvPr/>
        </p:nvSpPr>
        <p:spPr>
          <a:xfrm>
            <a:off x="3286125" y="2709863"/>
            <a:ext cx="909638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</a:rPr>
              <a:t>xínɡ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5854" name="矩形 21"/>
          <p:cNvSpPr/>
          <p:nvPr/>
        </p:nvSpPr>
        <p:spPr>
          <a:xfrm>
            <a:off x="4095750" y="3532188"/>
            <a:ext cx="9080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</a:rPr>
              <a:t>ɡènɡ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5855" name="矩形 22"/>
          <p:cNvSpPr/>
          <p:nvPr/>
        </p:nvSpPr>
        <p:spPr>
          <a:xfrm>
            <a:off x="4210050" y="2711450"/>
            <a:ext cx="7286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shǐ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5856" name="矩形 23"/>
          <p:cNvSpPr/>
          <p:nvPr/>
        </p:nvSpPr>
        <p:spPr>
          <a:xfrm>
            <a:off x="2579688" y="3532188"/>
            <a:ext cx="7286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</a:rPr>
              <a:t>chǐ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5857" name="矩形 24"/>
          <p:cNvSpPr/>
          <p:nvPr/>
        </p:nvSpPr>
        <p:spPr>
          <a:xfrm>
            <a:off x="5060950" y="1042988"/>
            <a:ext cx="5461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</a:rPr>
              <a:t>dé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标题 1"/>
          <p:cNvSpPr txBox="1"/>
          <p:nvPr/>
        </p:nvSpPr>
        <p:spPr>
          <a:xfrm>
            <a:off x="2565400" y="2119313"/>
            <a:ext cx="4013200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语文园地七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9" name="图片 3"/>
          <p:cNvPicPr>
            <a:picLocks noChangeAspect="1"/>
          </p:cNvPicPr>
          <p:nvPr/>
        </p:nvPicPr>
        <p:blipFill>
          <a:blip r:embed="rId2"/>
          <a:srcRect l="32491"/>
          <a:stretch>
            <a:fillRect/>
          </a:stretch>
        </p:blipFill>
        <p:spPr>
          <a:xfrm>
            <a:off x="179388" y="0"/>
            <a:ext cx="3889375" cy="46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088" y="915988"/>
            <a:ext cx="1584325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725" y="2879725"/>
            <a:ext cx="1563688" cy="1563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7763" y="2505075"/>
            <a:ext cx="1974850" cy="1974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1"/>
          <p:cNvSpPr txBox="1"/>
          <p:nvPr/>
        </p:nvSpPr>
        <p:spPr>
          <a:xfrm>
            <a:off x="250825" y="-4762"/>
            <a:ext cx="316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1B596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看图猜成语</a:t>
            </a:r>
            <a:endParaRPr lang="zh-CN" altLang="en-US" sz="3200" b="1" dirty="0">
              <a:solidFill>
                <a:srgbClr val="1B596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89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1166813"/>
            <a:ext cx="3349625" cy="2233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图片 3"/>
          <p:cNvPicPr>
            <a:picLocks noChangeAspect="1"/>
          </p:cNvPicPr>
          <p:nvPr/>
        </p:nvPicPr>
        <p:blipFill>
          <a:blip r:embed="rId2"/>
          <a:srcRect b="9401"/>
          <a:stretch>
            <a:fillRect/>
          </a:stretch>
        </p:blipFill>
        <p:spPr>
          <a:xfrm>
            <a:off x="4500563" y="1166813"/>
            <a:ext cx="3695700" cy="2233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268538" y="3651250"/>
            <a:ext cx="4319587" cy="642938"/>
          </a:xfrm>
          <a:prstGeom prst="rect">
            <a:avLst/>
          </a:prstGeom>
          <a:solidFill>
            <a:srgbClr val="FCE9E8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种瓜得瓜，种豆得豆。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图片 1"/>
          <p:cNvPicPr>
            <a:picLocks noChangeAspect="1"/>
          </p:cNvPicPr>
          <p:nvPr/>
        </p:nvPicPr>
        <p:blipFill>
          <a:blip r:embed="rId1"/>
          <a:srcRect b="2402"/>
          <a:stretch>
            <a:fillRect/>
          </a:stretch>
        </p:blipFill>
        <p:spPr>
          <a:xfrm>
            <a:off x="900113" y="915988"/>
            <a:ext cx="3240087" cy="2303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538" y="906463"/>
            <a:ext cx="2978150" cy="231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文本框 3"/>
          <p:cNvSpPr txBox="1"/>
          <p:nvPr/>
        </p:nvSpPr>
        <p:spPr>
          <a:xfrm>
            <a:off x="2411413" y="3651250"/>
            <a:ext cx="4321175" cy="731838"/>
          </a:xfrm>
          <a:prstGeom prst="rect">
            <a:avLst/>
          </a:prstGeom>
          <a:solidFill>
            <a:srgbClr val="FCE9E8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前人栽树，后人乘凉。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1"/>
          <p:cNvSpPr txBox="1"/>
          <p:nvPr/>
        </p:nvSpPr>
        <p:spPr>
          <a:xfrm>
            <a:off x="576263" y="1058863"/>
            <a:ext cx="7991475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同学们，看！老师是从第一步开始走，一步一步就走到了教室后面。看着老师的动作，你想到了哪个成语？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2411413" y="3352800"/>
            <a:ext cx="4321175" cy="641350"/>
          </a:xfrm>
          <a:prstGeom prst="rect">
            <a:avLst/>
          </a:prstGeom>
          <a:solidFill>
            <a:srgbClr val="FCE9E8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千里之行，始于足下。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1"/>
          <p:cNvSpPr txBox="1"/>
          <p:nvPr/>
        </p:nvSpPr>
        <p:spPr>
          <a:xfrm>
            <a:off x="620713" y="700088"/>
            <a:ext cx="7993062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新年快到了，老师祝愿同学们在新的一年里：百尺竿头，更进一步。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7688" y="1995488"/>
            <a:ext cx="8066087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当你看到好朋友获奖时，你可以祝愿他：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688" y="2571750"/>
            <a:ext cx="40322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百尺竿头，更进一步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8888" y="3346450"/>
            <a:ext cx="748982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时，我想祝愿他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1"/>
          <p:cNvSpPr txBox="1"/>
          <p:nvPr/>
        </p:nvSpPr>
        <p:spPr>
          <a:xfrm>
            <a:off x="360363" y="0"/>
            <a:ext cx="18732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1B596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zh-CN" altLang="en-US" sz="3200" b="1" dirty="0">
              <a:solidFill>
                <a:srgbClr val="1B596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7" name="文本框 2"/>
          <p:cNvSpPr txBox="1"/>
          <p:nvPr/>
        </p:nvSpPr>
        <p:spPr>
          <a:xfrm>
            <a:off x="2484438" y="561975"/>
            <a:ext cx="4752975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你还知道哪些八字成语？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33613" y="1419225"/>
            <a:ext cx="5113337" cy="2952750"/>
            <a:chOff x="2233613" y="1419225"/>
            <a:chExt cx="5113337" cy="2952750"/>
          </a:xfrm>
        </p:grpSpPr>
        <p:sp>
          <p:nvSpPr>
            <p:cNvPr id="5" name="圆角矩形 4"/>
            <p:cNvSpPr/>
            <p:nvPr/>
          </p:nvSpPr>
          <p:spPr>
            <a:xfrm>
              <a:off x="2233613" y="1419225"/>
              <a:ext cx="4967287" cy="295275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990" name="文本框 3"/>
            <p:cNvSpPr txBox="1"/>
            <p:nvPr/>
          </p:nvSpPr>
          <p:spPr>
            <a:xfrm>
              <a:off x="2593975" y="1563688"/>
              <a:ext cx="4752975" cy="25622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十年树木，百年树人。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三天打鱼，两天晒网。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八仙过海，各显神通。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城门失火，殃及池鱼。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Picture 2" descr="https://timgsa.baidu.com/timg?image&amp;quality=80&amp;size=b9999_10000&amp;sec=1561357229607&amp;di=4a53743b1c35c579563b8bafdf4774ad&amp;imgtype=0&amp;src=http%3A%2F%2Fku.90sjimg.com%2Felement_origin_min_pic%2F18%2F01%2F25%2F975462711038e823279017dee4bc988c.jpg%2521%2Ffwfh%2F804x804%2Fquality%2F90%2Funsharp%2Ftrue%2Fcompress%2Ftrue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750" y="771525"/>
            <a:ext cx="3843338" cy="3849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文本框 1"/>
          <p:cNvSpPr txBox="1"/>
          <p:nvPr/>
        </p:nvSpPr>
        <p:spPr>
          <a:xfrm>
            <a:off x="4067175" y="1244600"/>
            <a:ext cx="3989388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同学们用自己的聪明才智成功地闯关了，孙悟空说你们可以摘下仙桃吃了。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2" name="文本框 2"/>
          <p:cNvSpPr txBox="1"/>
          <p:nvPr/>
        </p:nvSpPr>
        <p:spPr>
          <a:xfrm>
            <a:off x="412750" y="0"/>
            <a:ext cx="2016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1B596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教师小结</a:t>
            </a:r>
            <a:endParaRPr lang="zh-CN" altLang="en-US" sz="3200" b="1" dirty="0">
              <a:solidFill>
                <a:srgbClr val="1B596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2"/>
          <p:cNvSpPr txBox="1"/>
          <p:nvPr/>
        </p:nvSpPr>
        <p:spPr>
          <a:xfrm>
            <a:off x="2124075" y="2066925"/>
            <a:ext cx="4895850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第五关：讲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猴子捞月亮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的故事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03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915988"/>
            <a:ext cx="1584325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6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879725"/>
            <a:ext cx="1563688" cy="1563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7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763" y="2505075"/>
            <a:ext cx="1974850" cy="1974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2"/>
          <p:cNvSpPr txBox="1"/>
          <p:nvPr/>
        </p:nvSpPr>
        <p:spPr>
          <a:xfrm>
            <a:off x="539750" y="1058863"/>
            <a:ext cx="8064500" cy="3433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>
              <a:lnSpc>
                <a:spcPct val="130000"/>
              </a:lnSpc>
              <a:spcBef>
                <a:spcPts val="1800"/>
              </a:spcBef>
              <a:buFont typeface="等线 Light" pitchFamily="2" charset="-122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请认真地听两遍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猴子捞月亮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的音频。要求一边看书一边听。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30000"/>
              </a:lnSpc>
              <a:spcBef>
                <a:spcPts val="1800"/>
              </a:spcBef>
              <a:buFont typeface="等线 Light" pitchFamily="2" charset="-122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尝试将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猴子捞月亮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读两遍。要求：借助拼音把字音读准确，不认识的生字多读几遍。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>
            <a:hlinkClick r:id="rId1" action="ppaction://hlinkfile"/>
          </p:cNvPr>
          <p:cNvSpPr txBox="1"/>
          <p:nvPr/>
        </p:nvSpPr>
        <p:spPr>
          <a:xfrm>
            <a:off x="5652120" y="1707654"/>
            <a:ext cx="1008112" cy="7325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  <a:hlinkClick r:id="rId1" action="ppaction://hlinkfile"/>
              </a:rPr>
              <a:t>播放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框 1"/>
          <p:cNvSpPr txBox="1"/>
          <p:nvPr/>
        </p:nvSpPr>
        <p:spPr>
          <a:xfrm>
            <a:off x="684213" y="1058863"/>
            <a:ext cx="7559675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同学们，故事中讲了哪几只猴子发现月亮掉进了井里？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24075" y="2593975"/>
            <a:ext cx="4895850" cy="641350"/>
          </a:xfrm>
          <a:prstGeom prst="rect">
            <a:avLst/>
          </a:prstGeom>
          <a:solidFill>
            <a:srgbClr val="FCE9E8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小猴子  大猴子  老猴子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9575" y="3957638"/>
            <a:ext cx="2232025" cy="569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Picture 4" descr="C:\Users\Administrator.PC-20160920KSGF\Desktop\QQ截图20170324180907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" y="63391"/>
            <a:ext cx="3003505" cy="47347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8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85860"/>
            <a:ext cx="3019425" cy="2771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9" name="文本框 1"/>
          <p:cNvSpPr txBox="1"/>
          <p:nvPr/>
        </p:nvSpPr>
        <p:spPr>
          <a:xfrm>
            <a:off x="2079625" y="484188"/>
            <a:ext cx="3632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看一看，演一演。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5548313" y="1708150"/>
            <a:ext cx="338455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猴子们捞不着月亮时，他们会说些什么呢？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"/>
          <p:cNvSpPr txBox="1"/>
          <p:nvPr/>
        </p:nvSpPr>
        <p:spPr>
          <a:xfrm>
            <a:off x="2735263" y="552450"/>
            <a:ext cx="36718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第一关：我会读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3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742" b="9064"/>
          <a:stretch>
            <a:fillRect/>
          </a:stretch>
        </p:blipFill>
        <p:spPr>
          <a:xfrm>
            <a:off x="1474788" y="1204913"/>
            <a:ext cx="6194425" cy="2808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矩形 1"/>
          <p:cNvSpPr/>
          <p:nvPr/>
        </p:nvSpPr>
        <p:spPr>
          <a:xfrm>
            <a:off x="2411413" y="3951288"/>
            <a:ext cx="45720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小丽的全家福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文本框 1"/>
          <p:cNvSpPr txBox="1"/>
          <p:nvPr/>
        </p:nvSpPr>
        <p:spPr>
          <a:xfrm>
            <a:off x="323850" y="9525"/>
            <a:ext cx="23764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1B596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教师小结</a:t>
            </a:r>
            <a:endParaRPr lang="zh-CN" altLang="en-US" sz="3200" b="1" dirty="0">
              <a:solidFill>
                <a:srgbClr val="1B596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131" name="Picture 2" descr="https://timgsa.baidu.com/timg?image&amp;quality=80&amp;size=b9999_10000&amp;sec=1561364467900&amp;di=cbb438f056cac25f15281af73f07c1ae&amp;imgtype=0&amp;src=http%3A%2F%2Fpic.51yuansu.com%2Fpic3%2Fcover%2F00%2F99%2F97%2F58de00d5719db_6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1058863"/>
            <a:ext cx="2592388" cy="2074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2" name="文本框 3"/>
          <p:cNvSpPr txBox="1"/>
          <p:nvPr/>
        </p:nvSpPr>
        <p:spPr>
          <a:xfrm>
            <a:off x="3894138" y="1131888"/>
            <a:ext cx="4464050" cy="320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齐天大圣说同学们演得特别好，现在他宣布我们闯关成功！现在，我们跟随大圣的脚步去花果山看风景吧。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3779838" y="1095375"/>
            <a:ext cx="4608513" cy="3276600"/>
          </a:xfrm>
          <a:prstGeom prst="wedgeRoundRectCallout">
            <a:avLst>
              <a:gd name="adj1" fmla="val -75662"/>
              <a:gd name="adj2" fmla="val -2965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4" name="Picture 4" descr="https://timgsa.baidu.com/timg?image&amp;quality=80&amp;size=b9999_10000&amp;sec=1561958687&amp;di=997b4fa3f25d3e59d81e9ce7e6a30601&amp;imgtype=jpg&amp;er=1&amp;src=http%3A%2F%2Fimg313.ph.126.net%2FdlP6oHIRDYg64unmdqIRdA%3D%3D%2F367099664626083029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框 1"/>
          <p:cNvSpPr txBox="1"/>
          <p:nvPr/>
        </p:nvSpPr>
        <p:spPr>
          <a:xfrm>
            <a:off x="460375" y="0"/>
            <a:ext cx="19446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1B596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课外延伸</a:t>
            </a:r>
            <a:endParaRPr lang="zh-CN" altLang="en-US" sz="3200" b="1" dirty="0">
              <a:solidFill>
                <a:srgbClr val="1B596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95288" y="2692400"/>
          <a:ext cx="8353425" cy="1463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5663"/>
                <a:gridCol w="1656184"/>
                <a:gridCol w="1656184"/>
                <a:gridCol w="1656184"/>
                <a:gridCol w="1728713"/>
              </a:tblGrid>
              <a:tr h="396081"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阅读书目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69" marB="45669"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阅读方式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69" marB="45669"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阅读时间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69" marB="45669"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自我评价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69" marB="45669"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家长寄语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69" marB="45669" anchor="ctr" anchorCtr="1"/>
                </a:tc>
              </a:tr>
              <a:tr h="396081"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猴子捞月亮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69" marB="45669" anchor="ctr" anchorCtr="1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69" marB="45669" anchor="ctr" anchorCtr="1"/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69" marB="45669" anchor="ctr" anchorCtr="1"/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69" marB="45669" anchor="ctr" anchorCtr="1"/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69" marB="45669" anchor="ctr" anchorCtr="1"/>
                </a:tc>
              </a:tr>
            </a:tbl>
          </a:graphicData>
        </a:graphic>
      </p:graphicFrame>
      <p:sp>
        <p:nvSpPr>
          <p:cNvPr id="50199" name="文本框 4"/>
          <p:cNvSpPr txBox="1"/>
          <p:nvPr/>
        </p:nvSpPr>
        <p:spPr>
          <a:xfrm>
            <a:off x="468313" y="835025"/>
            <a:ext cx="8280400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请你们回家和家人一起读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猴子捞月亮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这个故事，并完成亲子阅读单。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200" name="文本框 5"/>
          <p:cNvSpPr txBox="1"/>
          <p:nvPr/>
        </p:nvSpPr>
        <p:spPr>
          <a:xfrm>
            <a:off x="3348038" y="2143125"/>
            <a:ext cx="2520950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亲子阅读单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58775" y="2193925"/>
            <a:ext cx="8461375" cy="211455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除此以外，将本文件任何内容用于其他用途时，应获得授权，如发现未经授权用于商业或盈利用途将追加侵权者的法律责任。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6" name="Picture 12" descr="7485157_073341707000_2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4038" y="0"/>
            <a:ext cx="5700712" cy="3802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7" name="Picture 11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3757613"/>
            <a:ext cx="7137400" cy="601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77825" y="782638"/>
            <a:ext cx="83883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如果你是小丽，你会怎样介绍自己的家人呢？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7825" y="1492250"/>
            <a:ext cx="85867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如果你是小丽的弟弟，你会怎样来介绍家人呢？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39975" y="2066925"/>
            <a:ext cx="4318000" cy="2620963"/>
            <a:chOff x="2229942" y="1192568"/>
            <a:chExt cx="4317714" cy="2620589"/>
          </a:xfrm>
        </p:grpSpPr>
        <p:pic>
          <p:nvPicPr>
            <p:cNvPr id="11269" name="Picture 4" descr="E:\孙巧灵\2016秋上\上课课件\制作\R一语上\人一语大课堂（正文）\大绿树.tif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29942" y="1192568"/>
              <a:ext cx="4205138" cy="262058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0" name="矩形 5"/>
            <p:cNvSpPr/>
            <p:nvPr/>
          </p:nvSpPr>
          <p:spPr>
            <a:xfrm>
              <a:off x="2596344" y="1707654"/>
              <a:ext cx="3951312" cy="12818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爷爷  奶奶  爸爸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妈妈  姐姐  弟弟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6763" y="0"/>
            <a:ext cx="1360488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300" normalizeH="0" baseline="0" noProof="0" dirty="0">
                <a:solidFill>
                  <a:srgbClr val="18515E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巧记</a:t>
            </a:r>
            <a:endParaRPr kumimoji="0" lang="zh-CN" altLang="en-US" sz="3200" b="1" kern="1200" cap="none" spc="300" normalizeH="0" baseline="0" noProof="0" dirty="0">
              <a:solidFill>
                <a:srgbClr val="18515E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291" name="文本框 2"/>
          <p:cNvSpPr txBox="1"/>
          <p:nvPr/>
        </p:nvSpPr>
        <p:spPr>
          <a:xfrm>
            <a:off x="1692275" y="1196975"/>
            <a:ext cx="792163" cy="77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8038" y="1196975"/>
            <a:ext cx="792162" cy="77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爸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33938" y="900113"/>
            <a:ext cx="3482975" cy="12811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对比一下，你发现了什么？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79550" y="3070225"/>
            <a:ext cx="647700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27250" y="3070225"/>
            <a:ext cx="555625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2682875" y="2643188"/>
            <a:ext cx="354013" cy="1441450"/>
          </a:xfrm>
          <a:prstGeom prst="leftBrace">
            <a:avLst>
              <a:gd name="adj1" fmla="val 8333"/>
              <a:gd name="adj2" fmla="val 53410"/>
            </a:avLst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1600" y="1944688"/>
            <a:ext cx="1412875" cy="1347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3967163" y="2284413"/>
            <a:ext cx="554037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67238" y="2278063"/>
            <a:ext cx="6492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爷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74988" y="3651250"/>
            <a:ext cx="647700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41763" y="3598863"/>
            <a:ext cx="5556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10088" y="3594100"/>
            <a:ext cx="6492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爸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  <p:bldP spid="9" grpId="0" animBg="1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2"/>
          <p:cNvSpPr txBox="1"/>
          <p:nvPr/>
        </p:nvSpPr>
        <p:spPr>
          <a:xfrm>
            <a:off x="1403350" y="1058863"/>
            <a:ext cx="792163" cy="779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姐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03350" y="2066925"/>
            <a:ext cx="187166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换偏旁：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19475" y="2068513"/>
            <a:ext cx="720725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组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95738" y="2068513"/>
            <a:ext cx="1152525" cy="811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-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56325" y="2068513"/>
            <a:ext cx="1511300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32363" y="2066925"/>
            <a:ext cx="1150937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+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女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1619250" y="1058863"/>
            <a:ext cx="792163" cy="777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弟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8" descr="E:\孙巧灵\2016秋上\上课课件\制作\R一语上\人一语大课堂（正文）\弟弟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3575" y="1058863"/>
            <a:ext cx="1978025" cy="2441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6516688" y="1993900"/>
            <a:ext cx="1346200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600" b="1" dirty="0">
                <a:latin typeface="宋体" panose="02010600030101010101" pitchFamily="2" charset="-122"/>
              </a:rPr>
              <a:t>dì di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3600" b="1" dirty="0">
                <a:latin typeface="宋体" panose="02010600030101010101" pitchFamily="2" charset="-122"/>
              </a:rPr>
              <a:t>弟 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116013" y="1347788"/>
            <a:ext cx="4487862" cy="2797175"/>
            <a:chOff x="2267744" y="1563638"/>
            <a:chExt cx="4488935" cy="2797452"/>
          </a:xfrm>
        </p:grpSpPr>
        <p:pic>
          <p:nvPicPr>
            <p:cNvPr id="15367" name="Picture 4" descr="E:\孙巧灵\2016秋上\上课课件\制作\R一语上\人一语大课堂（正文）\大绿树.tif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67744" y="1563638"/>
              <a:ext cx="4488935" cy="27974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8" name="TextBox 11"/>
            <p:cNvSpPr txBox="1"/>
            <p:nvPr/>
          </p:nvSpPr>
          <p:spPr>
            <a:xfrm>
              <a:off x="3288076" y="2453276"/>
              <a:ext cx="1019270" cy="5815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哥哥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69" name="TextBox 11"/>
            <p:cNvSpPr txBox="1"/>
            <p:nvPr/>
          </p:nvSpPr>
          <p:spPr>
            <a:xfrm>
              <a:off x="4818043" y="2453276"/>
              <a:ext cx="1019270" cy="5815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妹妹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363" name="矩形 7"/>
          <p:cNvSpPr/>
          <p:nvPr/>
        </p:nvSpPr>
        <p:spPr>
          <a:xfrm>
            <a:off x="1187450" y="677863"/>
            <a:ext cx="49514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你家里有哪些人呢？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92775" y="2716213"/>
            <a:ext cx="720725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69038" y="2716213"/>
            <a:ext cx="1152525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-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欠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66025" y="2716213"/>
            <a:ext cx="1511300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哥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solidFill>
          <a:schemeClr val="accent6"/>
        </a:solidFill>
      </a:spPr>
      <a:bodyPr>
        <a:spAutoFit/>
      </a:bodyPr>
      <a:lstStyle>
        <a:defPPr>
          <a:lnSpc>
            <a:spcPct val="130000"/>
          </a:lnSpc>
          <a:defRPr sz="3200" b="1" dirty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1963</Words>
  <Application>WPS 演示</Application>
  <PresentationFormat>全屏显示(16:9)</PresentationFormat>
  <Paragraphs>321</Paragraphs>
  <Slides>45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59" baseType="lpstr">
      <vt:lpstr>Arial</vt:lpstr>
      <vt:lpstr>宋体</vt:lpstr>
      <vt:lpstr>Wingdings</vt:lpstr>
      <vt:lpstr>Calibri</vt:lpstr>
      <vt:lpstr>楷体</vt:lpstr>
      <vt:lpstr>等线 Light</vt:lpstr>
      <vt:lpstr>Cambria</vt:lpstr>
      <vt:lpstr>黑体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易提分旗舰店yitifen.tmall.com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易提分旗舰店yitifen.tmall.com</dc:title>
  <dc:creator/>
  <dc:subject>易提分旗舰店yitifen.tmall.com</dc:subject>
  <cp:category>易提分旗舰店yitifen.tmall.com</cp:category>
  <cp:lastModifiedBy>上帝掷骰子吗</cp:lastModifiedBy>
  <cp:revision>4</cp:revision>
  <dcterms:created xsi:type="dcterms:W3CDTF">2016-10-29T08:56:00Z</dcterms:created>
  <dcterms:modified xsi:type="dcterms:W3CDTF">2023-09-24T05:10:27Z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9744BF5FD84D46D0AFAE3CBF26367BAD_13</vt:lpwstr>
  </property>
  <property fmtid="{D5CDD505-2E9C-101B-9397-08002B2CF9AE}" pid="4" name="KSOProductBuildVer">
    <vt:lpwstr>2052-12.1.0.15374</vt:lpwstr>
  </property>
</Properties>
</file>