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  <p:sldMasterId id="2147483668" r:id="rId4"/>
  </p:sldMasterIdLst>
  <p:notesMasterIdLst>
    <p:notesMasterId r:id="rId7"/>
  </p:notesMasterIdLst>
  <p:sldIdLst>
    <p:sldId id="1037" r:id="rId5"/>
    <p:sldId id="698" r:id="rId6"/>
    <p:sldId id="993" r:id="rId8"/>
    <p:sldId id="1032" r:id="rId9"/>
    <p:sldId id="1033" r:id="rId10"/>
    <p:sldId id="994" r:id="rId11"/>
    <p:sldId id="995" r:id="rId12"/>
    <p:sldId id="996" r:id="rId13"/>
    <p:sldId id="998" r:id="rId14"/>
    <p:sldId id="1000" r:id="rId15"/>
    <p:sldId id="1002" r:id="rId16"/>
    <p:sldId id="1052" r:id="rId17"/>
    <p:sldId id="1053" r:id="rId18"/>
    <p:sldId id="1054" r:id="rId19"/>
    <p:sldId id="1003" r:id="rId20"/>
    <p:sldId id="1034" r:id="rId21"/>
    <p:sldId id="1035" r:id="rId22"/>
    <p:sldId id="1036" r:id="rId23"/>
    <p:sldId id="1059" r:id="rId24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81" userDrawn="1">
          <p15:clr>
            <a:srgbClr val="A4A3A4"/>
          </p15:clr>
        </p15:guide>
        <p15:guide id="2" pos="325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DFE3"/>
    <a:srgbClr val="F2F2F2"/>
    <a:srgbClr val="D69A36"/>
    <a:srgbClr val="288BC4"/>
    <a:srgbClr val="B3D38A"/>
    <a:srgbClr val="D2DDF5"/>
    <a:srgbClr val="FFFFFF"/>
    <a:srgbClr val="34A471"/>
    <a:srgbClr val="595959"/>
    <a:srgbClr val="A559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9" d="100"/>
          <a:sy n="69" d="100"/>
        </p:scale>
        <p:origin x="-138" y="-102"/>
      </p:cViewPr>
      <p:guideLst>
        <p:guide orient="horz" pos="2081"/>
        <p:guide pos="3259"/>
      </p:guideLst>
    </p:cSldViewPr>
  </p:slideViewPr>
  <p:gridSpacing cx="76319" cy="7631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9" Type="http://schemas.openxmlformats.org/officeDocument/2006/relationships/tags" Target="tags/tag8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5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6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游戏导入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复习导入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课堂游戏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方法小结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课后作业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主体页">
    <p:bg>
      <p:bgPr>
        <a:pattFill prst="pct50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007"/>
            <a:ext cx="8604493" cy="4347363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5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6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6300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6300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66"/>
            <a:ext cx="6858000" cy="1791114"/>
          </a:xfrm>
        </p:spPr>
        <p:txBody>
          <a:bodyPr anchor="b"/>
          <a:lstStyle>
            <a:lvl1pPr algn="ctr">
              <a:defRPr sz="3375"/>
            </a:lvl1pPr>
          </a:lstStyle>
          <a:p>
            <a:pPr fontAlgn="base"/>
            <a:r>
              <a:rPr lang="zh-CN" altLang="en-US" sz="375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153"/>
            <a:ext cx="6858000" cy="1242108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0"/>
            </a:lvl3pPr>
            <a:lvl4pPr marL="771525" indent="0" algn="ctr">
              <a:buNone/>
              <a:defRPr sz="900"/>
            </a:lvl4pPr>
            <a:lvl5pPr marL="1029335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685" indent="0" algn="ctr">
              <a:buNone/>
              <a:defRPr sz="900"/>
            </a:lvl7pPr>
            <a:lvl8pPr marL="1800860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情境导入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765175" y="96838"/>
            <a:ext cx="1306513" cy="3984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探究新知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7155"/>
            <a:ext cx="12966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做一做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巩固练习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5" Type="http://schemas.openxmlformats.org/officeDocument/2006/relationships/theme" Target="../theme/theme2.xml"/><Relationship Id="rId14" Type="http://schemas.openxmlformats.org/officeDocument/2006/relationships/image" Target="../media/image8.jpeg"/><Relationship Id="rId13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rgbClr val="00B0F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  <p:sldLayoutId id="2147483667" r:id="rId13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7" Type="http://schemas.openxmlformats.org/officeDocument/2006/relationships/image" Target="../media/image24.pn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audio2.wav"/><Relationship Id="rId1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microsoft.com/office/2007/relationships/hdphoto" Target="../media/image41.wdp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tags" Target="../tags/tag5.xml"/><Relationship Id="rId2" Type="http://schemas.openxmlformats.org/officeDocument/2006/relationships/image" Target="../media/image44.png"/><Relationship Id="rId1" Type="http://schemas.openxmlformats.org/officeDocument/2006/relationships/tags" Target="../tags/tag4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tags" Target="../tags/tag7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tags" Target="../tags/tag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27.png"/><Relationship Id="rId4" Type="http://schemas.openxmlformats.org/officeDocument/2006/relationships/tags" Target="../tags/tag2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资源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978" y="338614"/>
            <a:ext cx="2021681" cy="49149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2" name="组合 41"/>
          <p:cNvGrpSpPr/>
          <p:nvPr userDrawn="1"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 userDrawn="1"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 userDrawn="1"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 userDrawn="1"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秋人教版数学一年级上册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 descr="I(BIM]8ERQGTX6D[A%FY%9D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17371" y="1883093"/>
            <a:ext cx="3021806" cy="29451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FFF">
                  <a:alpha val="100000"/>
                </a:srgbClr>
              </a:clrFrom>
              <a:clrTo>
                <a:srgbClr val="FE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3225" y="1524635"/>
            <a:ext cx="8336915" cy="2712720"/>
          </a:xfrm>
          <a:prstGeom prst="rect">
            <a:avLst/>
          </a:prstGeom>
        </p:spPr>
      </p:pic>
      <p:sp>
        <p:nvSpPr>
          <p:cNvPr id="17409" name="Text Box 5"/>
          <p:cNvSpPr txBox="1"/>
          <p:nvPr/>
        </p:nvSpPr>
        <p:spPr>
          <a:xfrm>
            <a:off x="777875" y="811213"/>
            <a:ext cx="4237038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连一连。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281430" y="2619375"/>
            <a:ext cx="1981200" cy="68580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317433" y="2545715"/>
            <a:ext cx="2273935" cy="73723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3787775" y="2440623"/>
            <a:ext cx="1160145" cy="84201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244273" y="2384425"/>
            <a:ext cx="159385" cy="99123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5139055" y="2613660"/>
            <a:ext cx="2904490" cy="69151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28" name="文本框 23"/>
          <p:cNvSpPr txBox="1"/>
          <p:nvPr/>
        </p:nvSpPr>
        <p:spPr>
          <a:xfrm>
            <a:off x="3471863" y="574675"/>
            <a:ext cx="25577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P37 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题）</a:t>
            </a:r>
            <a:endParaRPr lang="zh-CN" altLang="en-US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铅笔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铅笔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铅笔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铅笔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铅笔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193165" y="1845945"/>
            <a:ext cx="6299200" cy="2470150"/>
            <a:chOff x="1879" y="2349"/>
            <a:chExt cx="9920" cy="389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>
              <a:off x="1879" y="2549"/>
              <a:ext cx="9921" cy="3691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9921" h="3691">
                  <a:moveTo>
                    <a:pt x="3711" y="0"/>
                  </a:moveTo>
                  <a:lnTo>
                    <a:pt x="6819" y="0"/>
                  </a:lnTo>
                  <a:lnTo>
                    <a:pt x="6819" y="1556"/>
                  </a:lnTo>
                  <a:lnTo>
                    <a:pt x="9056" y="2203"/>
                  </a:lnTo>
                  <a:lnTo>
                    <a:pt x="9921" y="1872"/>
                  </a:lnTo>
                  <a:lnTo>
                    <a:pt x="9921" y="3691"/>
                  </a:lnTo>
                  <a:lnTo>
                    <a:pt x="0" y="3691"/>
                  </a:lnTo>
                  <a:lnTo>
                    <a:pt x="0" y="2102"/>
                  </a:lnTo>
                  <a:lnTo>
                    <a:pt x="2020" y="2857"/>
                  </a:lnTo>
                  <a:lnTo>
                    <a:pt x="3711" y="2021"/>
                  </a:lnTo>
                  <a:lnTo>
                    <a:pt x="3711" y="0"/>
                  </a:lnTo>
                  <a:close/>
                </a:path>
              </a:pathLst>
            </a:cu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490" y="2349"/>
              <a:ext cx="3286" cy="2478"/>
            </a:xfrm>
            <a:prstGeom prst="rect">
              <a:avLst/>
            </a:prstGeom>
          </p:spPr>
        </p:pic>
      </p:grpSp>
      <p:sp>
        <p:nvSpPr>
          <p:cNvPr id="6" name="圆角矩形标注 5"/>
          <p:cNvSpPr/>
          <p:nvPr/>
        </p:nvSpPr>
        <p:spPr>
          <a:xfrm>
            <a:off x="5788025" y="1713230"/>
            <a:ext cx="1935480" cy="696595"/>
          </a:xfrm>
          <a:prstGeom prst="wedgeRoundRectCallout">
            <a:avLst>
              <a:gd name="adj1" fmla="val -65026"/>
              <a:gd name="adj2" fmla="val 27666"/>
              <a:gd name="adj3" fmla="val 16667"/>
            </a:avLst>
          </a:prstGeom>
          <a:solidFill>
            <a:schemeClr val="bg1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是</a:t>
            </a:r>
            <a:r>
              <a:rPr kumimoji="0" lang="zh-CN" sz="2800" b="1" i="0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圆柱吗？</a:t>
            </a:r>
            <a:endParaRPr kumimoji="0" lang="zh-CN" sz="2800" b="1" i="0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9458" name="文本框 23"/>
          <p:cNvSpPr txBox="1"/>
          <p:nvPr/>
        </p:nvSpPr>
        <p:spPr>
          <a:xfrm>
            <a:off x="3471863" y="574675"/>
            <a:ext cx="25577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P37 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3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题）</a:t>
            </a:r>
            <a:endParaRPr lang="zh-CN" altLang="en-US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459" name="Text Box 5"/>
          <p:cNvSpPr txBox="1"/>
          <p:nvPr/>
        </p:nvSpPr>
        <p:spPr>
          <a:xfrm>
            <a:off x="777875" y="908050"/>
            <a:ext cx="37020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我说你猜。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1193165" y="2157095"/>
            <a:ext cx="2148840" cy="939800"/>
          </a:xfrm>
          <a:prstGeom prst="wedgeRoundRectCallout">
            <a:avLst>
              <a:gd name="adj1" fmla="val 61879"/>
              <a:gd name="adj2" fmla="val -39662"/>
              <a:gd name="adj3" fmla="val 16667"/>
            </a:avLst>
          </a:prstGeom>
          <a:solidFill>
            <a:schemeClr val="bg1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可以立起来，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还可以滚动。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2440" y="4138930"/>
            <a:ext cx="670560" cy="3505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20857" y="277050"/>
            <a:ext cx="5161488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3. 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数一数，填一填。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" name="立方体 6"/>
          <p:cNvSpPr/>
          <p:nvPr/>
        </p:nvSpPr>
        <p:spPr>
          <a:xfrm>
            <a:off x="3590987" y="1280200"/>
            <a:ext cx="1120741" cy="301191"/>
          </a:xfrm>
          <a:prstGeom prst="cube">
            <a:avLst>
              <a:gd name="adj" fmla="val 53706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9" name="立方体 8"/>
          <p:cNvSpPr/>
          <p:nvPr/>
        </p:nvSpPr>
        <p:spPr>
          <a:xfrm>
            <a:off x="1167508" y="1201713"/>
            <a:ext cx="458164" cy="458164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0" name="立方体 9"/>
          <p:cNvSpPr/>
          <p:nvPr/>
        </p:nvSpPr>
        <p:spPr>
          <a:xfrm>
            <a:off x="5827293" y="848121"/>
            <a:ext cx="749918" cy="749918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1" name="圆柱形 10"/>
          <p:cNvSpPr/>
          <p:nvPr/>
        </p:nvSpPr>
        <p:spPr>
          <a:xfrm rot="20011373">
            <a:off x="1990958" y="977011"/>
            <a:ext cx="364921" cy="723303"/>
          </a:xfrm>
          <a:prstGeom prst="can">
            <a:avLst/>
          </a:prstGeom>
          <a:gradFill flip="none" rotWithShape="1">
            <a:gsLst>
              <a:gs pos="0">
                <a:srgbClr val="FFF8DC"/>
              </a:gs>
              <a:gs pos="81875">
                <a:schemeClr val="accent2">
                  <a:lumMod val="60000"/>
                  <a:lumOff val="40000"/>
                </a:schemeClr>
              </a:gs>
              <a:gs pos="51000">
                <a:srgbClr val="F8CBAD"/>
              </a:gs>
              <a:gs pos="100000">
                <a:schemeClr val="accent2">
                  <a:lumMod val="60000"/>
                  <a:lumOff val="40000"/>
                </a:schemeClr>
              </a:gs>
              <a:gs pos="57000">
                <a:schemeClr val="accent2">
                  <a:lumMod val="40000"/>
                  <a:lumOff val="60000"/>
                </a:schemeClr>
              </a:gs>
              <a:gs pos="74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2" name="圆柱形 11"/>
          <p:cNvSpPr/>
          <p:nvPr/>
        </p:nvSpPr>
        <p:spPr>
          <a:xfrm>
            <a:off x="4936334" y="1079285"/>
            <a:ext cx="517031" cy="518754"/>
          </a:xfrm>
          <a:prstGeom prst="can">
            <a:avLst/>
          </a:prstGeom>
          <a:gradFill flip="none" rotWithShape="1">
            <a:gsLst>
              <a:gs pos="0">
                <a:srgbClr val="FFF8DC"/>
              </a:gs>
              <a:gs pos="81875">
                <a:schemeClr val="accent2">
                  <a:lumMod val="60000"/>
                  <a:lumOff val="40000"/>
                </a:schemeClr>
              </a:gs>
              <a:gs pos="51000">
                <a:srgbClr val="F8CBAD"/>
              </a:gs>
              <a:gs pos="100000">
                <a:schemeClr val="accent2">
                  <a:lumMod val="60000"/>
                  <a:lumOff val="40000"/>
                </a:schemeClr>
              </a:gs>
              <a:gs pos="57000">
                <a:schemeClr val="accent2">
                  <a:lumMod val="40000"/>
                  <a:lumOff val="60000"/>
                </a:schemeClr>
              </a:gs>
              <a:gs pos="74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3" name="立方体 12"/>
          <p:cNvSpPr/>
          <p:nvPr/>
        </p:nvSpPr>
        <p:spPr>
          <a:xfrm flipH="1">
            <a:off x="7631632" y="627205"/>
            <a:ext cx="265590" cy="1049547"/>
          </a:xfrm>
          <a:prstGeom prst="cube">
            <a:avLst>
              <a:gd name="adj" fmla="val 5115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5" name="椭圆 14"/>
          <p:cNvSpPr/>
          <p:nvPr/>
        </p:nvSpPr>
        <p:spPr>
          <a:xfrm>
            <a:off x="2765801" y="1151978"/>
            <a:ext cx="471599" cy="446061"/>
          </a:xfrm>
          <a:prstGeom prst="ellipse">
            <a:avLst/>
          </a:prstGeom>
          <a:gradFill flip="none" rotWithShape="1">
            <a:gsLst>
              <a:gs pos="0">
                <a:srgbClr val="FFF8DC"/>
              </a:gs>
              <a:gs pos="81875">
                <a:srgbClr val="F8CBAD"/>
              </a:gs>
              <a:gs pos="80750">
                <a:srgbClr val="F8CBAD"/>
              </a:gs>
              <a:gs pos="78500">
                <a:srgbClr val="F8CBAD"/>
              </a:gs>
              <a:gs pos="74000">
                <a:schemeClr val="accent2">
                  <a:lumMod val="40000"/>
                  <a:lumOff val="60000"/>
                </a:schemeClr>
              </a:gs>
              <a:gs pos="83000">
                <a:schemeClr val="accent2">
                  <a:lumMod val="40000"/>
                  <a:lumOff val="60000"/>
                </a:schemeClr>
              </a:gs>
              <a:gs pos="100000">
                <a:schemeClr val="bg2">
                  <a:lumMod val="9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24" name="圆柱形 23"/>
          <p:cNvSpPr/>
          <p:nvPr/>
        </p:nvSpPr>
        <p:spPr>
          <a:xfrm rot="16200000">
            <a:off x="6886944" y="1013989"/>
            <a:ext cx="331414" cy="649347"/>
          </a:xfrm>
          <a:prstGeom prst="can">
            <a:avLst/>
          </a:prstGeom>
          <a:gradFill flip="none" rotWithShape="1">
            <a:gsLst>
              <a:gs pos="0">
                <a:srgbClr val="FFF8DC"/>
              </a:gs>
              <a:gs pos="81875">
                <a:schemeClr val="accent2">
                  <a:lumMod val="60000"/>
                  <a:lumOff val="40000"/>
                </a:schemeClr>
              </a:gs>
              <a:gs pos="51000">
                <a:srgbClr val="F8CBAD"/>
              </a:gs>
              <a:gs pos="100000">
                <a:schemeClr val="accent2">
                  <a:lumMod val="60000"/>
                  <a:lumOff val="40000"/>
                </a:schemeClr>
              </a:gs>
              <a:gs pos="57000">
                <a:schemeClr val="accent2">
                  <a:lumMod val="40000"/>
                  <a:lumOff val="60000"/>
                </a:schemeClr>
              </a:gs>
              <a:gs pos="74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2" name="矩形 1"/>
          <p:cNvSpPr/>
          <p:nvPr/>
        </p:nvSpPr>
        <p:spPr>
          <a:xfrm>
            <a:off x="289161" y="2131734"/>
            <a:ext cx="8334970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    从左边数起，第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(     )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个图形是     ，   的左边是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(    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、      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)(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圈出正确答案），一共有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(     )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个圆柱，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(     )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个长方体。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448520" y="2327771"/>
            <a:ext cx="471599" cy="446061"/>
          </a:xfrm>
          <a:prstGeom prst="ellipse">
            <a:avLst/>
          </a:prstGeom>
          <a:gradFill flip="none" rotWithShape="1">
            <a:gsLst>
              <a:gs pos="0">
                <a:srgbClr val="FFF8DC"/>
              </a:gs>
              <a:gs pos="81875">
                <a:srgbClr val="F8CBAD"/>
              </a:gs>
              <a:gs pos="80750">
                <a:srgbClr val="F8CBAD"/>
              </a:gs>
              <a:gs pos="78500">
                <a:srgbClr val="F8CBAD"/>
              </a:gs>
              <a:gs pos="74000">
                <a:schemeClr val="accent2">
                  <a:lumMod val="40000"/>
                  <a:lumOff val="60000"/>
                </a:schemeClr>
              </a:gs>
              <a:gs pos="83000">
                <a:schemeClr val="accent2">
                  <a:lumMod val="40000"/>
                  <a:lumOff val="60000"/>
                </a:schemeClr>
              </a:gs>
              <a:gs pos="100000">
                <a:schemeClr val="bg2">
                  <a:lumMod val="9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26" name="椭圆 25"/>
          <p:cNvSpPr/>
          <p:nvPr/>
        </p:nvSpPr>
        <p:spPr>
          <a:xfrm>
            <a:off x="7516932" y="2327771"/>
            <a:ext cx="471599" cy="446061"/>
          </a:xfrm>
          <a:prstGeom prst="ellipse">
            <a:avLst/>
          </a:prstGeom>
          <a:gradFill flip="none" rotWithShape="1">
            <a:gsLst>
              <a:gs pos="0">
                <a:srgbClr val="FFF8DC"/>
              </a:gs>
              <a:gs pos="81875">
                <a:srgbClr val="F8CBAD"/>
              </a:gs>
              <a:gs pos="80750">
                <a:srgbClr val="F8CBAD"/>
              </a:gs>
              <a:gs pos="78500">
                <a:srgbClr val="F8CBAD"/>
              </a:gs>
              <a:gs pos="74000">
                <a:schemeClr val="accent2">
                  <a:lumMod val="40000"/>
                  <a:lumOff val="60000"/>
                </a:schemeClr>
              </a:gs>
              <a:gs pos="83000">
                <a:schemeClr val="accent2">
                  <a:lumMod val="40000"/>
                  <a:lumOff val="60000"/>
                </a:schemeClr>
              </a:gs>
              <a:gs pos="100000">
                <a:schemeClr val="bg2">
                  <a:lumMod val="9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27" name="圆柱形 26"/>
          <p:cNvSpPr/>
          <p:nvPr/>
        </p:nvSpPr>
        <p:spPr>
          <a:xfrm rot="20011373">
            <a:off x="1788795" y="2784867"/>
            <a:ext cx="364921" cy="723303"/>
          </a:xfrm>
          <a:prstGeom prst="can">
            <a:avLst/>
          </a:prstGeom>
          <a:gradFill flip="none" rotWithShape="1">
            <a:gsLst>
              <a:gs pos="0">
                <a:srgbClr val="FFF8DC"/>
              </a:gs>
              <a:gs pos="81875">
                <a:schemeClr val="accent2">
                  <a:lumMod val="60000"/>
                  <a:lumOff val="40000"/>
                </a:schemeClr>
              </a:gs>
              <a:gs pos="51000">
                <a:srgbClr val="F8CBAD"/>
              </a:gs>
              <a:gs pos="100000">
                <a:schemeClr val="accent2">
                  <a:lumMod val="60000"/>
                  <a:lumOff val="40000"/>
                </a:schemeClr>
              </a:gs>
              <a:gs pos="57000">
                <a:schemeClr val="accent2">
                  <a:lumMod val="40000"/>
                  <a:lumOff val="60000"/>
                </a:schemeClr>
              </a:gs>
              <a:gs pos="74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28" name="立方体 27"/>
          <p:cNvSpPr/>
          <p:nvPr/>
        </p:nvSpPr>
        <p:spPr>
          <a:xfrm>
            <a:off x="2532608" y="2995923"/>
            <a:ext cx="1120741" cy="301191"/>
          </a:xfrm>
          <a:prstGeom prst="cube">
            <a:avLst>
              <a:gd name="adj" fmla="val 53706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4" name="矩形 3"/>
          <p:cNvSpPr/>
          <p:nvPr/>
        </p:nvSpPr>
        <p:spPr>
          <a:xfrm>
            <a:off x="4037988" y="2230253"/>
            <a:ext cx="386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95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3</a:t>
            </a:r>
            <a:endParaRPr lang="zh-CN" altLang="en-US" sz="3195" dirty="0">
              <a:solidFill>
                <a:srgbClr val="FF0000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548216" y="2741451"/>
            <a:ext cx="852615" cy="810134"/>
          </a:xfrm>
          <a:prstGeom prst="ellipse">
            <a:avLst/>
          </a:prstGeom>
          <a:noFill/>
          <a:ln w="28575">
            <a:solidFill>
              <a:srgbClr val="FC206F"/>
            </a:solidFill>
            <a:prstDash val="sysDot"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30" name="矩形 29"/>
          <p:cNvSpPr/>
          <p:nvPr/>
        </p:nvSpPr>
        <p:spPr>
          <a:xfrm>
            <a:off x="889974" y="3507104"/>
            <a:ext cx="386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95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3</a:t>
            </a:r>
            <a:endParaRPr lang="zh-CN" altLang="en-US" sz="3195" dirty="0">
              <a:solidFill>
                <a:srgbClr val="FF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665156" y="3485782"/>
            <a:ext cx="386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95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endParaRPr lang="zh-CN" altLang="en-US" sz="3195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9" grpId="0" bldLvl="0" animBg="1"/>
      <p:bldP spid="30" grpId="0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20857" y="277050"/>
            <a:ext cx="5161488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4. 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连一连。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465724" y="1171572"/>
            <a:ext cx="623404" cy="623404"/>
          </a:xfrm>
          <a:prstGeom prst="ellipse">
            <a:avLst/>
          </a:prstGeom>
          <a:gradFill>
            <a:gsLst>
              <a:gs pos="0">
                <a:srgbClr val="DFF2FC"/>
              </a:gs>
              <a:gs pos="80000">
                <a:schemeClr val="accent1">
                  <a:lumMod val="60000"/>
                  <a:lumOff val="40000"/>
                </a:schemeClr>
              </a:gs>
              <a:gs pos="20000">
                <a:schemeClr val="accent1">
                  <a:lumMod val="20000"/>
                  <a:lumOff val="8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  <a:gs pos="44000">
                <a:schemeClr val="accent1">
                  <a:lumMod val="40000"/>
                  <a:lumOff val="60000"/>
                </a:schemeClr>
              </a:gs>
              <a:gs pos="66000">
                <a:schemeClr val="accent1">
                  <a:lumMod val="60000"/>
                  <a:lumOff val="4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path path="circle">
              <a:fillToRect l="50000" t="50000" r="50000" b="5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3" name="立方体 2"/>
          <p:cNvSpPr/>
          <p:nvPr/>
        </p:nvSpPr>
        <p:spPr>
          <a:xfrm>
            <a:off x="2680290" y="1316672"/>
            <a:ext cx="1332796" cy="333199"/>
          </a:xfrm>
          <a:prstGeom prst="cube">
            <a:avLst>
              <a:gd name="adj" fmla="val 63636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4" name="圆柱形 3"/>
          <p:cNvSpPr/>
          <p:nvPr/>
        </p:nvSpPr>
        <p:spPr>
          <a:xfrm>
            <a:off x="4711729" y="1284426"/>
            <a:ext cx="978101" cy="478301"/>
          </a:xfrm>
          <a:prstGeom prst="can">
            <a:avLst>
              <a:gd name="adj" fmla="val 45225"/>
            </a:avLst>
          </a:prstGeom>
          <a:solidFill>
            <a:srgbClr val="F496F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" name="立方体 4"/>
          <p:cNvSpPr/>
          <p:nvPr/>
        </p:nvSpPr>
        <p:spPr>
          <a:xfrm>
            <a:off x="6388473" y="978101"/>
            <a:ext cx="784626" cy="784626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0220" y="3360996"/>
            <a:ext cx="495465" cy="818594"/>
          </a:xfrm>
          <a:prstGeom prst="rect">
            <a:avLst/>
          </a:prstGeom>
        </p:spPr>
      </p:pic>
      <p:pic>
        <p:nvPicPr>
          <p:cNvPr id="15" name="Picture 38" descr="140-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337" y="3319907"/>
            <a:ext cx="732792" cy="859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922" b="100000" l="1583" r="100000">
                        <a14:foregroundMark x1="30072" y1="28959" x2="66187" y2="76621"/>
                        <a14:foregroundMark x1="44317" y1="26998" x2="72806" y2="59729"/>
                        <a14:foregroundMark x1="66187" y1="27903" x2="78417" y2="45852"/>
                        <a14:foregroundMark x1="46187" y1="25943" x2="32950" y2="78733"/>
                        <a14:foregroundMark x1="31079" y1="40875" x2="24317" y2="67722"/>
                        <a14:foregroundMark x1="43309" y1="84615" x2="56691" y2="86576"/>
                        <a14:foregroundMark x1="82302" y1="56863" x2="74676" y2="776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6386" y="3244979"/>
            <a:ext cx="1058265" cy="100954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4987260" y="3319908"/>
            <a:ext cx="427039" cy="859683"/>
            <a:chOff x="4636962" y="3206659"/>
            <a:chExt cx="427408" cy="860426"/>
          </a:xfrm>
        </p:grpSpPr>
        <p:sp>
          <p:nvSpPr>
            <p:cNvPr id="8" name="圆柱形 7"/>
            <p:cNvSpPr/>
            <p:nvPr/>
          </p:nvSpPr>
          <p:spPr>
            <a:xfrm>
              <a:off x="4636962" y="3417371"/>
              <a:ext cx="427408" cy="649714"/>
            </a:xfrm>
            <a:prstGeom prst="can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10" name="圆柱形 9"/>
            <p:cNvSpPr/>
            <p:nvPr/>
          </p:nvSpPr>
          <p:spPr>
            <a:xfrm>
              <a:off x="4636962" y="3206659"/>
              <a:ext cx="427408" cy="860425"/>
            </a:xfrm>
            <a:prstGeom prst="can">
              <a:avLst/>
            </a:prstGeom>
            <a:solidFill>
              <a:schemeClr val="bg1">
                <a:alpha val="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</p:grpSp>
      <p:sp>
        <p:nvSpPr>
          <p:cNvPr id="12" name="矩形 11"/>
          <p:cNvSpPr/>
          <p:nvPr/>
        </p:nvSpPr>
        <p:spPr>
          <a:xfrm>
            <a:off x="1356337" y="2296211"/>
            <a:ext cx="897890" cy="52197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圆柱</a:t>
            </a:r>
            <a:endParaRPr lang="zh-CN" altLang="en-US" sz="100" dirty="0"/>
          </a:p>
        </p:txBody>
      </p:sp>
      <p:sp>
        <p:nvSpPr>
          <p:cNvPr id="21" name="矩形 20"/>
          <p:cNvSpPr/>
          <p:nvPr/>
        </p:nvSpPr>
        <p:spPr>
          <a:xfrm>
            <a:off x="2910527" y="2296211"/>
            <a:ext cx="1255395" cy="52197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正方体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855668" y="2296211"/>
            <a:ext cx="540385" cy="52197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球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086967" y="2296211"/>
            <a:ext cx="1255395" cy="52197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长方体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4" name="直接连接符 13"/>
          <p:cNvCxnSpPr>
            <a:stCxn id="12" idx="0"/>
            <a:endCxn id="4" idx="3"/>
          </p:cNvCxnSpPr>
          <p:nvPr/>
        </p:nvCxnSpPr>
        <p:spPr>
          <a:xfrm flipV="1">
            <a:off x="1807686" y="1761368"/>
            <a:ext cx="3392413" cy="532939"/>
          </a:xfrm>
          <a:prstGeom prst="line">
            <a:avLst/>
          </a:prstGeom>
          <a:ln w="28575">
            <a:solidFill>
              <a:srgbClr val="FC20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stCxn id="21" idx="0"/>
            <a:endCxn id="5" idx="3"/>
          </p:cNvCxnSpPr>
          <p:nvPr/>
        </p:nvCxnSpPr>
        <p:spPr>
          <a:xfrm flipV="1">
            <a:off x="3539655" y="1761368"/>
            <a:ext cx="3141805" cy="532939"/>
          </a:xfrm>
          <a:prstGeom prst="line">
            <a:avLst/>
          </a:prstGeom>
          <a:ln w="28575">
            <a:solidFill>
              <a:srgbClr val="FC20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2" idx="4"/>
            <a:endCxn id="22" idx="0"/>
          </p:cNvCxnSpPr>
          <p:nvPr/>
        </p:nvCxnSpPr>
        <p:spPr>
          <a:xfrm>
            <a:off x="1779965" y="1793707"/>
            <a:ext cx="3346098" cy="500582"/>
          </a:xfrm>
          <a:prstGeom prst="line">
            <a:avLst/>
          </a:prstGeom>
          <a:ln w="28575">
            <a:solidFill>
              <a:srgbClr val="FC20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stCxn id="3" idx="3"/>
            <a:endCxn id="23" idx="0"/>
          </p:cNvCxnSpPr>
          <p:nvPr/>
        </p:nvCxnSpPr>
        <p:spPr>
          <a:xfrm>
            <a:off x="3241305" y="1648602"/>
            <a:ext cx="3471720" cy="645872"/>
          </a:xfrm>
          <a:prstGeom prst="line">
            <a:avLst/>
          </a:prstGeom>
          <a:ln w="28575">
            <a:solidFill>
              <a:srgbClr val="FC20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>
            <a:stCxn id="15" idx="0"/>
            <a:endCxn id="21" idx="2"/>
          </p:cNvCxnSpPr>
          <p:nvPr/>
        </p:nvCxnSpPr>
        <p:spPr>
          <a:xfrm flipV="1">
            <a:off x="1725271" y="2815518"/>
            <a:ext cx="1814532" cy="501217"/>
          </a:xfrm>
          <a:prstGeom prst="line">
            <a:avLst/>
          </a:prstGeom>
          <a:ln w="28575">
            <a:solidFill>
              <a:srgbClr val="FC20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>
            <a:endCxn id="23" idx="2"/>
          </p:cNvCxnSpPr>
          <p:nvPr/>
        </p:nvCxnSpPr>
        <p:spPr>
          <a:xfrm flipV="1">
            <a:off x="3572625" y="2815807"/>
            <a:ext cx="3140798" cy="575858"/>
          </a:xfrm>
          <a:prstGeom prst="line">
            <a:avLst/>
          </a:prstGeom>
          <a:ln w="28575">
            <a:solidFill>
              <a:srgbClr val="FC20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>
            <a:stCxn id="12" idx="2"/>
            <a:endCxn id="10" idx="1"/>
          </p:cNvCxnSpPr>
          <p:nvPr/>
        </p:nvCxnSpPr>
        <p:spPr>
          <a:xfrm>
            <a:off x="1807686" y="2815807"/>
            <a:ext cx="3393048" cy="501217"/>
          </a:xfrm>
          <a:prstGeom prst="line">
            <a:avLst/>
          </a:prstGeom>
          <a:ln w="28575">
            <a:solidFill>
              <a:srgbClr val="FC20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>
            <a:stCxn id="22" idx="2"/>
          </p:cNvCxnSpPr>
          <p:nvPr/>
        </p:nvCxnSpPr>
        <p:spPr>
          <a:xfrm>
            <a:off x="5125566" y="2815807"/>
            <a:ext cx="1659856" cy="575858"/>
          </a:xfrm>
          <a:prstGeom prst="line">
            <a:avLst/>
          </a:prstGeom>
          <a:ln w="28575">
            <a:solidFill>
              <a:srgbClr val="FC20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5"/>
          <p:cNvSpPr>
            <a:spLocks noChangeArrowheads="1"/>
          </p:cNvSpPr>
          <p:nvPr/>
        </p:nvSpPr>
        <p:spPr bwMode="auto">
          <a:xfrm>
            <a:off x="380618" y="315161"/>
            <a:ext cx="8540608" cy="6076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b="1" spc="300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5.</a:t>
            </a:r>
            <a:r>
              <a:rPr lang="en-US" altLang="zh-CN" sz="2800" b="1" spc="600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在球的下面画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“○”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，在圆柱的下面画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“√”。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2" name="圆柱体 4"/>
          <p:cNvSpPr/>
          <p:nvPr/>
        </p:nvSpPr>
        <p:spPr>
          <a:xfrm>
            <a:off x="1153507" y="1178040"/>
            <a:ext cx="551973" cy="1592474"/>
          </a:xfrm>
          <a:prstGeom prst="can">
            <a:avLst>
              <a:gd name="adj" fmla="val 37644"/>
            </a:avLst>
          </a:prstGeom>
          <a:solidFill>
            <a:srgbClr val="C6DCF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3" name="Oval 6"/>
          <p:cNvSpPr>
            <a:spLocks noChangeArrowheads="1"/>
          </p:cNvSpPr>
          <p:nvPr/>
        </p:nvSpPr>
        <p:spPr bwMode="auto">
          <a:xfrm>
            <a:off x="2574238" y="1992736"/>
            <a:ext cx="688380" cy="64714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hlink"/>
              </a:gs>
            </a:gsLst>
            <a:path path="circle">
              <a:fillToRect l="50000" t="50000" r="50000" b="50000"/>
            </a:path>
            <a:tileRect/>
          </a:gradFill>
          <a:ln w="12700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 sz="3195" b="1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4" name="圆柱体 6"/>
          <p:cNvSpPr/>
          <p:nvPr/>
        </p:nvSpPr>
        <p:spPr>
          <a:xfrm rot="14400000">
            <a:off x="4471691" y="1258736"/>
            <a:ext cx="358465" cy="1662263"/>
          </a:xfrm>
          <a:prstGeom prst="can">
            <a:avLst>
              <a:gd name="adj" fmla="val 37644"/>
            </a:avLst>
          </a:prstGeom>
          <a:solidFill>
            <a:srgbClr val="C6DCF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5" name="圆柱体 7"/>
          <p:cNvSpPr/>
          <p:nvPr/>
        </p:nvSpPr>
        <p:spPr>
          <a:xfrm>
            <a:off x="5868896" y="2208449"/>
            <a:ext cx="807340" cy="431427"/>
          </a:xfrm>
          <a:prstGeom prst="can">
            <a:avLst>
              <a:gd name="adj" fmla="val 37644"/>
            </a:avLst>
          </a:prstGeom>
          <a:solidFill>
            <a:srgbClr val="C6DCF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16" name="图片 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47" t="14729" r="31186" b="23732"/>
          <a:stretch>
            <a:fillRect/>
          </a:stretch>
        </p:blipFill>
        <p:spPr bwMode="auto">
          <a:xfrm>
            <a:off x="7272621" y="1846812"/>
            <a:ext cx="807339" cy="793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743802" y="3147893"/>
            <a:ext cx="14947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195" b="1" spc="3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 </a:t>
            </a:r>
            <a:r>
              <a:rPr lang="zh-CN" altLang="en-US" sz="3195" b="1" spc="300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</a:t>
            </a:r>
            <a:r>
              <a:rPr lang="zh-CN" altLang="en-US" sz="3195" b="1" spc="3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）</a:t>
            </a:r>
            <a:endParaRPr lang="zh-CN" altLang="en-US" sz="3195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220567" y="3147893"/>
            <a:ext cx="14947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195" b="1" spc="3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 </a:t>
            </a:r>
            <a:r>
              <a:rPr lang="zh-CN" altLang="en-US" sz="3195" b="1" spc="300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</a:t>
            </a:r>
            <a:r>
              <a:rPr lang="zh-CN" altLang="en-US" sz="3195" b="1" spc="3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）</a:t>
            </a:r>
            <a:endParaRPr lang="zh-CN" altLang="en-US" sz="3195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201141" y="3116976"/>
            <a:ext cx="47180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595" b="1" spc="3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√</a:t>
            </a:r>
            <a:endParaRPr lang="zh-CN" altLang="en-US" sz="3595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866987" y="3147893"/>
            <a:ext cx="14947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195" b="1" spc="3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 </a:t>
            </a:r>
            <a:r>
              <a:rPr lang="zh-CN" altLang="en-US" sz="3195" b="1" spc="300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</a:t>
            </a:r>
            <a:r>
              <a:rPr lang="zh-CN" altLang="en-US" sz="3195" b="1" spc="3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）</a:t>
            </a:r>
            <a:endParaRPr lang="zh-CN" altLang="en-US" sz="3195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518845" y="3147893"/>
            <a:ext cx="14947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195" b="1" spc="3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 </a:t>
            </a:r>
            <a:r>
              <a:rPr lang="zh-CN" altLang="en-US" sz="3195" b="1" spc="300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</a:t>
            </a:r>
            <a:r>
              <a:rPr lang="zh-CN" altLang="en-US" sz="3195" b="1" spc="3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）</a:t>
            </a:r>
            <a:endParaRPr lang="zh-CN" altLang="en-US" sz="3195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026288" y="3147893"/>
            <a:ext cx="14947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195" b="1" spc="300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   </a:t>
            </a:r>
            <a:r>
              <a:rPr lang="zh-CN" altLang="en-US" sz="3195" b="1" spc="3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）</a:t>
            </a:r>
            <a:endParaRPr lang="zh-CN" altLang="en-US" sz="3195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2767117" y="3268322"/>
            <a:ext cx="343083" cy="343083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020206" y="3116976"/>
            <a:ext cx="47180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595" b="1" spc="3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√</a:t>
            </a:r>
            <a:endParaRPr lang="zh-CN" altLang="en-US" sz="3595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341902" y="3116976"/>
            <a:ext cx="62420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595" b="1" spc="3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√ </a:t>
            </a:r>
            <a:endParaRPr lang="zh-CN" altLang="en-US" sz="3595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7610821" y="3268008"/>
            <a:ext cx="338378" cy="34371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0" grpId="0" bldLvl="0" animBg="1"/>
      <p:bldP spid="31" grpId="0"/>
      <p:bldP spid="32" grpId="0"/>
      <p:bldP spid="3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 167"/>
          <p:cNvSpPr/>
          <p:nvPr/>
        </p:nvSpPr>
        <p:spPr>
          <a:xfrm>
            <a:off x="419100" y="831850"/>
            <a:ext cx="8426450" cy="3835400"/>
          </a:xfrm>
          <a:prstGeom prst="roundRect">
            <a:avLst/>
          </a:prstGeom>
          <a:solidFill>
            <a:srgbClr val="E7F3F4"/>
          </a:solidFill>
          <a:ln w="28575" cmpd="dbl">
            <a:solidFill>
              <a:schemeClr val="accent1">
                <a:shade val="5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339" name="Text Box 5"/>
          <p:cNvSpPr txBox="1"/>
          <p:nvPr/>
        </p:nvSpPr>
        <p:spPr>
          <a:xfrm>
            <a:off x="2271713" y="1220788"/>
            <a:ext cx="60785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圆圆鼓鼓小淘气，滚来滚去不费力。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Oval 6"/>
          <p:cNvSpPr/>
          <p:nvPr/>
        </p:nvSpPr>
        <p:spPr>
          <a:xfrm>
            <a:off x="1158875" y="1157288"/>
            <a:ext cx="688975" cy="6477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hlink"/>
              </a:gs>
            </a:gsLst>
            <a:path path="shape">
              <a:fillToRect l="50000" t="50000" r="50000" b="50000"/>
            </a:path>
            <a:tileRect/>
          </a:gradFill>
          <a:ln w="12700" cap="flat" cmpd="sng">
            <a:solidFill>
              <a:srgbClr val="00626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Text Box 9"/>
          <p:cNvSpPr txBox="1"/>
          <p:nvPr/>
        </p:nvSpPr>
        <p:spPr>
          <a:xfrm>
            <a:off x="2273300" y="2012950"/>
            <a:ext cx="61452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正正方方六张脸，每个面都一个样。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AutoShape 10"/>
          <p:cNvSpPr/>
          <p:nvPr/>
        </p:nvSpPr>
        <p:spPr>
          <a:xfrm>
            <a:off x="1116013" y="1914525"/>
            <a:ext cx="774700" cy="720725"/>
          </a:xfrm>
          <a:prstGeom prst="cube">
            <a:avLst>
              <a:gd name="adj" fmla="val 25000"/>
            </a:avLst>
          </a:prstGeom>
          <a:solidFill>
            <a:srgbClr val="CC99FF"/>
          </a:solidFill>
          <a:ln w="12700" cap="flat" cmpd="sng">
            <a:solidFill>
              <a:srgbClr val="800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Text Box 13"/>
          <p:cNvSpPr txBox="1"/>
          <p:nvPr/>
        </p:nvSpPr>
        <p:spPr>
          <a:xfrm>
            <a:off x="2273300" y="2862263"/>
            <a:ext cx="61452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上下圆圆一样大，放倒一推就滚动。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AutoShape 14"/>
          <p:cNvSpPr/>
          <p:nvPr/>
        </p:nvSpPr>
        <p:spPr>
          <a:xfrm rot="-4029723">
            <a:off x="1262063" y="2773363"/>
            <a:ext cx="574675" cy="695325"/>
          </a:xfrm>
          <a:prstGeom prst="can">
            <a:avLst>
              <a:gd name="adj" fmla="val 28185"/>
            </a:avLst>
          </a:prstGeom>
          <a:solidFill>
            <a:srgbClr val="FFCC00"/>
          </a:solidFill>
          <a:ln w="12700" cap="flat" cmpd="sng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eaVert" wrap="none" anchor="ctr" anchorCtr="0"/>
          <a:lstStyle/>
          <a:p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Text Box 15"/>
          <p:cNvSpPr txBox="1"/>
          <p:nvPr/>
        </p:nvSpPr>
        <p:spPr>
          <a:xfrm>
            <a:off x="2273300" y="3713163"/>
            <a:ext cx="60071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长长方方六张脸，相对两面一个样。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465" name="AutoShape 16"/>
          <p:cNvSpPr/>
          <p:nvPr/>
        </p:nvSpPr>
        <p:spPr>
          <a:xfrm rot="-5400000" flipV="1">
            <a:off x="1303338" y="3452813"/>
            <a:ext cx="555625" cy="1004887"/>
          </a:xfrm>
          <a:prstGeom prst="cube">
            <a:avLst>
              <a:gd name="adj" fmla="val 25000"/>
            </a:avLst>
          </a:prstGeom>
          <a:solidFill>
            <a:srgbClr val="00FFFF"/>
          </a:solidFill>
          <a:ln w="9525" cap="flat" cmpd="sng">
            <a:solidFill>
              <a:srgbClr val="27A09D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vert="eaVert" wrap="none" anchor="ctr" anchorCtr="0"/>
          <a:lstStyle/>
          <a:p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4" grpId="0" bldLvl="0" animBg="1"/>
      <p:bldP spid="6" grpId="0"/>
      <p:bldP spid="7" grpId="0" bldLvl="0" animBg="1"/>
      <p:bldP spid="8" grpId="0"/>
      <p:bldP spid="9" grpId="0" bldLvl="0" animBg="1"/>
      <p:bldP spid="12" grpId="0"/>
      <p:bldP spid="1946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476"/>
            <a:ext cx="9143524" cy="51435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68204" y="1214914"/>
            <a:ext cx="1454244" cy="854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950">
                <a:solidFill>
                  <a:srgbClr val="086134"/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谢谢</a:t>
            </a:r>
            <a:endParaRPr lang="zh-CN" altLang="en-US" sz="4950">
              <a:solidFill>
                <a:srgbClr val="086134"/>
              </a:solidFill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8204" y="2045017"/>
            <a:ext cx="2985754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500" dirty="0">
                <a:latin typeface="Times New Roman" panose="02020603050405020304" pitchFamily="18" charset="0"/>
                <a:ea typeface="思源黑体 CN Bold" panose="020B0800000000000000"/>
                <a:cs typeface="思源黑体 CN Bold" panose="020B0800000000000000" charset="-122"/>
              </a:rPr>
              <a:t>21世纪教育网（www.21cnjy.com) </a:t>
            </a:r>
            <a:endParaRPr lang="zh-CN" altLang="en-US" sz="1500" dirty="0">
              <a:latin typeface="Times New Roman" panose="02020603050405020304" pitchFamily="18" charset="0"/>
              <a:ea typeface="思源黑体 CN Bold" panose="020B0800000000000000"/>
              <a:cs typeface="思源黑体 CN Bold" panose="020B0800000000000000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500" dirty="0">
                <a:latin typeface="Times New Roman" panose="02020603050405020304" pitchFamily="18" charset="0"/>
                <a:ea typeface="思源黑体 CN Bold" panose="020B0800000000000000"/>
                <a:cs typeface="思源黑体 CN Bold" panose="020B0800000000000000" charset="-122"/>
              </a:rPr>
              <a:t>中小学教育资源网站</a:t>
            </a:r>
            <a:endParaRPr lang="zh-CN" altLang="en-US" sz="1500" dirty="0">
              <a:latin typeface="Times New Roman" panose="02020603050405020304" pitchFamily="18" charset="0"/>
              <a:ea typeface="思源黑体 CN Bold" panose="020B0800000000000000"/>
              <a:cs typeface="思源黑体 CN Bold" panose="020B08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8204" y="2875121"/>
            <a:ext cx="400686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500" dirty="0">
                <a:latin typeface="Times New Roman" panose="02020603050405020304" pitchFamily="18" charset="0"/>
                <a:ea typeface="思源黑体 CN Bold" panose="020B0800000000000000"/>
                <a:cs typeface="思源黑体 CN Normal" panose="020B0400000000000000" charset="-122"/>
              </a:rPr>
              <a:t>兼职招聘：</a:t>
            </a:r>
            <a:endParaRPr lang="zh-CN" altLang="en-US" sz="1500" dirty="0">
              <a:latin typeface="Times New Roman" panose="02020603050405020304" pitchFamily="18" charset="0"/>
              <a:ea typeface="思源黑体 CN Bold" panose="020B0800000000000000"/>
              <a:cs typeface="思源黑体 CN Normal" panose="020B0400000000000000" charset="-122"/>
            </a:endParaRPr>
          </a:p>
          <a:p>
            <a:r>
              <a:rPr lang="en-US" altLang="zh-CN" sz="1500" dirty="0">
                <a:latin typeface="Times New Roman" panose="02020603050405020304" pitchFamily="18" charset="0"/>
                <a:ea typeface="思源黑体 CN Bold" panose="020B0800000000000000"/>
                <a:cs typeface="思源黑体 CN Normal" panose="020B0400000000000000" charset="-122"/>
              </a:rPr>
              <a:t>https://www.21cnjy.com/recruitment/home/admin</a:t>
            </a:r>
            <a:endParaRPr lang="zh-CN" altLang="en-US" sz="1500" dirty="0">
              <a:latin typeface="Times New Roman" panose="02020603050405020304" pitchFamily="18" charset="0"/>
              <a:ea typeface="思源黑体 CN Bold" panose="020B0800000000000000"/>
              <a:cs typeface="思源黑体 CN Normal" panose="020B0400000000000000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709636" y="617220"/>
            <a:ext cx="3771900" cy="35766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591" y="76200"/>
            <a:ext cx="2071211" cy="93916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124585" y="2554605"/>
            <a:ext cx="68954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buClrTx/>
              <a:buSzTx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第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 1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课时  认识图形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3415348" y="1616710"/>
            <a:ext cx="339661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认识图形（一）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2628900" y="161099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1270000" y="1771015"/>
            <a:ext cx="6306185" cy="276733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300" h="3642">
                <a:moveTo>
                  <a:pt x="0" y="0"/>
                </a:moveTo>
                <a:lnTo>
                  <a:pt x="8300" y="0"/>
                </a:lnTo>
                <a:lnTo>
                  <a:pt x="8300" y="3642"/>
                </a:lnTo>
                <a:lnTo>
                  <a:pt x="0" y="3642"/>
                </a:lnTo>
                <a:lnTo>
                  <a:pt x="0" y="901"/>
                </a:lnTo>
                <a:lnTo>
                  <a:pt x="3273" y="901"/>
                </a:lnTo>
                <a:lnTo>
                  <a:pt x="3273" y="233"/>
                </a:lnTo>
                <a:lnTo>
                  <a:pt x="0" y="233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0248" name="文本框 3"/>
          <p:cNvSpPr txBox="1"/>
          <p:nvPr/>
        </p:nvSpPr>
        <p:spPr>
          <a:xfrm>
            <a:off x="3200400" y="133668"/>
            <a:ext cx="25577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>
              <a:buClrTx/>
              <a:buSzTx/>
            </a:pP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（教材第34页例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）</a:t>
            </a:r>
            <a:endParaRPr lang="zh-CN" altLang="en-US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66700" y="981710"/>
            <a:ext cx="4006850" cy="2546350"/>
            <a:chOff x="240" y="956"/>
            <a:chExt cx="6310" cy="4010"/>
          </a:xfrm>
        </p:grpSpPr>
        <p:pic>
          <p:nvPicPr>
            <p:cNvPr id="5" name="图片 4" descr="老师8 拷贝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6" y="2970"/>
              <a:ext cx="1554" cy="1996"/>
            </a:xfrm>
            <a:prstGeom prst="rect">
              <a:avLst/>
            </a:prstGeom>
          </p:spPr>
        </p:pic>
        <p:sp>
          <p:nvSpPr>
            <p:cNvPr id="6" name="圆角矩形标注 5"/>
            <p:cNvSpPr/>
            <p:nvPr/>
          </p:nvSpPr>
          <p:spPr>
            <a:xfrm>
              <a:off x="240" y="956"/>
              <a:ext cx="6310" cy="1570"/>
            </a:xfrm>
            <a:prstGeom prst="wedgeRoundRectCallout">
              <a:avLst>
                <a:gd name="adj1" fmla="val -30640"/>
                <a:gd name="adj2" fmla="val 75477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66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l">
                <a:buSzTx/>
                <a:buFontTx/>
              </a:pP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看看都有哪些物品？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  <a:p>
              <a:pPr algn="l">
                <a:buSzTx/>
                <a:buFontTx/>
              </a:pP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它们分别是什么样子的？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012180" y="981710"/>
            <a:ext cx="2807970" cy="2444115"/>
            <a:chOff x="9288" y="1051"/>
            <a:chExt cx="4422" cy="3849"/>
          </a:xfrm>
        </p:grpSpPr>
        <p:sp>
          <p:nvSpPr>
            <p:cNvPr id="8" name="圆角矩形标注 7"/>
            <p:cNvSpPr/>
            <p:nvPr/>
          </p:nvSpPr>
          <p:spPr>
            <a:xfrm>
              <a:off x="9288" y="1051"/>
              <a:ext cx="4423" cy="1570"/>
            </a:xfrm>
            <a:prstGeom prst="wedgeRoundRectCallout">
              <a:avLst>
                <a:gd name="adj1" fmla="val 11021"/>
                <a:gd name="adj2" fmla="val 91019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66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l">
                <a:buSzTx/>
                <a:buFontTx/>
              </a:pP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rPr>
                <a:t>把形状相同的物品放在一起</a:t>
              </a:r>
              <a:r>
                <a:rPr lang="zh-CN" altLang="en-US" sz="2800" b="1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宋体" panose="02010600030101010101" pitchFamily="2" charset="-122"/>
                </a:rPr>
                <a:t>。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pic>
          <p:nvPicPr>
            <p:cNvPr id="9" name="图片 8" descr="男033 拷贝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11751" y="3226"/>
              <a:ext cx="1166" cy="1675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rcRect l="63387" t="100000" r="26936" b="-574"/>
          <a:stretch>
            <a:fillRect/>
          </a:stretch>
        </p:blipFill>
        <p:spPr>
          <a:xfrm>
            <a:off x="12828905" y="3496310"/>
            <a:ext cx="610235" cy="1587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61" h="25">
                <a:moveTo>
                  <a:pt x="961" y="0"/>
                </a:moveTo>
                <a:lnTo>
                  <a:pt x="961" y="25"/>
                </a:lnTo>
                <a:lnTo>
                  <a:pt x="0" y="25"/>
                </a:lnTo>
                <a:lnTo>
                  <a:pt x="0" y="0"/>
                </a:lnTo>
                <a:lnTo>
                  <a:pt x="961" y="0"/>
                </a:lnTo>
                <a:close/>
              </a:path>
            </a:pathLst>
          </a:cu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1">
            <a:clrChange>
              <a:clrFrom>
                <a:srgbClr val="FEFFFF">
                  <a:alpha val="100000"/>
                </a:srgbClr>
              </a:clrFrom>
              <a:clrTo>
                <a:srgbClr val="FEFFFF">
                  <a:alpha val="100000"/>
                  <a:alpha val="0"/>
                </a:srgbClr>
              </a:clrTo>
            </a:clrChange>
          </a:blip>
          <a:srcRect l="74424" t="39669" r="2417" b="28219"/>
          <a:stretch>
            <a:fillRect/>
          </a:stretch>
        </p:blipFill>
        <p:spPr>
          <a:xfrm>
            <a:off x="6369094" y="1022840"/>
            <a:ext cx="1460413" cy="88865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300" h="1399">
                <a:moveTo>
                  <a:pt x="0" y="446"/>
                </a:moveTo>
                <a:lnTo>
                  <a:pt x="2097" y="0"/>
                </a:lnTo>
                <a:lnTo>
                  <a:pt x="2300" y="954"/>
                </a:lnTo>
                <a:lnTo>
                  <a:pt x="665" y="1301"/>
                </a:lnTo>
                <a:lnTo>
                  <a:pt x="648" y="1301"/>
                </a:lnTo>
                <a:lnTo>
                  <a:pt x="648" y="1305"/>
                </a:lnTo>
                <a:lnTo>
                  <a:pt x="203" y="1399"/>
                </a:lnTo>
                <a:lnTo>
                  <a:pt x="0" y="446"/>
                </a:lnTo>
                <a:close/>
              </a:path>
            </a:pathLst>
          </a:cu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"/>
          <a:srcRect l="80949" t="69527" r="9375" b="8100"/>
          <a:stretch>
            <a:fillRect/>
          </a:stretch>
        </p:blipFill>
        <p:spPr>
          <a:xfrm>
            <a:off x="6793865" y="1769110"/>
            <a:ext cx="610235" cy="6191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61" h="975">
                <a:moveTo>
                  <a:pt x="961" y="0"/>
                </a:moveTo>
                <a:lnTo>
                  <a:pt x="961" y="975"/>
                </a:lnTo>
                <a:lnTo>
                  <a:pt x="0" y="975"/>
                </a:lnTo>
                <a:lnTo>
                  <a:pt x="0" y="0"/>
                </a:lnTo>
                <a:lnTo>
                  <a:pt x="961" y="0"/>
                </a:lnTo>
                <a:close/>
                <a:moveTo>
                  <a:pt x="17" y="0"/>
                </a:moveTo>
                <a:lnTo>
                  <a:pt x="0" y="4"/>
                </a:lnTo>
                <a:lnTo>
                  <a:pt x="0" y="0"/>
                </a:lnTo>
                <a:lnTo>
                  <a:pt x="17" y="0"/>
                </a:lnTo>
                <a:close/>
              </a:path>
            </a:pathLst>
          </a:cu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1"/>
          <a:srcRect l="80949" t="69527" r="18881" b="30390"/>
          <a:stretch>
            <a:fillRect/>
          </a:stretch>
        </p:blipFill>
        <p:spPr>
          <a:xfrm>
            <a:off x="13936345" y="2653030"/>
            <a:ext cx="10738" cy="228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" h="4">
                <a:moveTo>
                  <a:pt x="17" y="0"/>
                </a:moveTo>
                <a:lnTo>
                  <a:pt x="0" y="4"/>
                </a:lnTo>
                <a:lnTo>
                  <a:pt x="0" y="0"/>
                </a:lnTo>
                <a:lnTo>
                  <a:pt x="17" y="0"/>
                </a:lnTo>
                <a:close/>
              </a:path>
            </a:pathLst>
          </a:cu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1"/>
          <a:srcRect l="75259" t="11565" r="12325" b="60142"/>
          <a:stretch>
            <a:fillRect/>
          </a:stretch>
        </p:blipFill>
        <p:spPr>
          <a:xfrm>
            <a:off x="6369050" y="266065"/>
            <a:ext cx="782955" cy="78295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34" h="1234">
                <a:moveTo>
                  <a:pt x="0" y="617"/>
                </a:moveTo>
                <a:cubicBezTo>
                  <a:pt x="-11" y="270"/>
                  <a:pt x="306" y="-8"/>
                  <a:pt x="617" y="0"/>
                </a:cubicBezTo>
                <a:cubicBezTo>
                  <a:pt x="963" y="-11"/>
                  <a:pt x="1241" y="306"/>
                  <a:pt x="1233" y="617"/>
                </a:cubicBezTo>
                <a:cubicBezTo>
                  <a:pt x="1244" y="963"/>
                  <a:pt x="927" y="1241"/>
                  <a:pt x="617" y="1233"/>
                </a:cubicBezTo>
                <a:cubicBezTo>
                  <a:pt x="270" y="1244"/>
                  <a:pt x="-8" y="927"/>
                  <a:pt x="0" y="617"/>
                </a:cubicBezTo>
                <a:close/>
              </a:path>
            </a:pathLst>
          </a:cu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"/>
          <a:srcRect l="11137" t="26251" r="75491" b="43277"/>
          <a:stretch>
            <a:fillRect/>
          </a:stretch>
        </p:blipFill>
        <p:spPr>
          <a:xfrm>
            <a:off x="2332355" y="570230"/>
            <a:ext cx="843280" cy="8432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29" h="1329">
                <a:moveTo>
                  <a:pt x="0" y="664"/>
                </a:moveTo>
                <a:cubicBezTo>
                  <a:pt x="-11" y="291"/>
                  <a:pt x="330" y="-9"/>
                  <a:pt x="664" y="0"/>
                </a:cubicBezTo>
                <a:cubicBezTo>
                  <a:pt x="1037" y="-11"/>
                  <a:pt x="1337" y="330"/>
                  <a:pt x="1328" y="664"/>
                </a:cubicBezTo>
                <a:cubicBezTo>
                  <a:pt x="1339" y="1037"/>
                  <a:pt x="998" y="1337"/>
                  <a:pt x="664" y="1328"/>
                </a:cubicBezTo>
                <a:cubicBezTo>
                  <a:pt x="291" y="1339"/>
                  <a:pt x="-9" y="998"/>
                  <a:pt x="0" y="664"/>
                </a:cubicBezTo>
                <a:close/>
              </a:path>
            </a:pathLst>
          </a:cu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"/>
          <a:srcRect l="8559" t="64364" r="75491" b="2960"/>
          <a:stretch>
            <a:fillRect/>
          </a:stretch>
        </p:blipFill>
        <p:spPr>
          <a:xfrm>
            <a:off x="2169795" y="1626235"/>
            <a:ext cx="1005840" cy="9042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584" h="1424">
                <a:moveTo>
                  <a:pt x="1584" y="0"/>
                </a:moveTo>
                <a:lnTo>
                  <a:pt x="1584" y="1424"/>
                </a:lnTo>
                <a:lnTo>
                  <a:pt x="0" y="1424"/>
                </a:lnTo>
                <a:lnTo>
                  <a:pt x="0" y="0"/>
                </a:lnTo>
                <a:lnTo>
                  <a:pt x="1584" y="0"/>
                </a:lnTo>
                <a:close/>
              </a:path>
            </a:pathLst>
          </a:cu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"/>
          <a:srcRect l="26543" t="52318" r="63780" b="21592"/>
          <a:stretch>
            <a:fillRect/>
          </a:stretch>
        </p:blipFill>
        <p:spPr>
          <a:xfrm>
            <a:off x="3357880" y="1374140"/>
            <a:ext cx="610235" cy="72199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61" h="1137">
                <a:moveTo>
                  <a:pt x="961" y="0"/>
                </a:moveTo>
                <a:lnTo>
                  <a:pt x="961" y="1137"/>
                </a:lnTo>
                <a:lnTo>
                  <a:pt x="0" y="1137"/>
                </a:lnTo>
                <a:lnTo>
                  <a:pt x="0" y="0"/>
                </a:lnTo>
                <a:lnTo>
                  <a:pt x="961" y="0"/>
                </a:lnTo>
                <a:close/>
              </a:path>
            </a:pathLst>
          </a:cu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"/>
          <a:srcRect l="29604" t="24048" r="60719" b="49862"/>
          <a:stretch>
            <a:fillRect/>
          </a:stretch>
        </p:blipFill>
        <p:spPr>
          <a:xfrm>
            <a:off x="3474720" y="570230"/>
            <a:ext cx="610235" cy="72199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61" h="1137">
                <a:moveTo>
                  <a:pt x="961" y="0"/>
                </a:moveTo>
                <a:lnTo>
                  <a:pt x="961" y="1137"/>
                </a:lnTo>
                <a:lnTo>
                  <a:pt x="0" y="1137"/>
                </a:lnTo>
                <a:lnTo>
                  <a:pt x="0" y="30"/>
                </a:lnTo>
                <a:lnTo>
                  <a:pt x="961" y="30"/>
                </a:lnTo>
                <a:lnTo>
                  <a:pt x="961" y="0"/>
                </a:lnTo>
                <a:close/>
              </a:path>
            </a:pathLst>
          </a:cu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">
            <a:clrChange>
              <a:clrFrom>
                <a:srgbClr val="FAF8F7">
                  <a:alpha val="100000"/>
                </a:srgbClr>
              </a:clrFrom>
              <a:clrTo>
                <a:srgbClr val="FAF8F7">
                  <a:alpha val="100000"/>
                  <a:alpha val="0"/>
                </a:srgbClr>
              </a:clrTo>
            </a:clrChange>
          </a:blip>
          <a:srcRect l="48394" t="23658" r="41617" b="61657"/>
          <a:stretch>
            <a:fillRect/>
          </a:stretch>
        </p:blipFill>
        <p:spPr>
          <a:xfrm>
            <a:off x="4681220" y="570230"/>
            <a:ext cx="652780" cy="4216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92" h="640">
                <a:moveTo>
                  <a:pt x="992" y="0"/>
                </a:moveTo>
                <a:lnTo>
                  <a:pt x="992" y="640"/>
                </a:lnTo>
                <a:lnTo>
                  <a:pt x="0" y="640"/>
                </a:lnTo>
                <a:lnTo>
                  <a:pt x="0" y="0"/>
                </a:lnTo>
                <a:lnTo>
                  <a:pt x="992" y="0"/>
                </a:lnTo>
                <a:close/>
              </a:path>
            </a:pathLst>
          </a:cu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"/>
          <a:srcRect l="44376" t="42772" r="45947" b="28224"/>
          <a:stretch>
            <a:fillRect/>
          </a:stretch>
        </p:blipFill>
        <p:spPr>
          <a:xfrm>
            <a:off x="4467225" y="1049020"/>
            <a:ext cx="610235" cy="8026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61" h="1264">
                <a:moveTo>
                  <a:pt x="961" y="0"/>
                </a:moveTo>
                <a:lnTo>
                  <a:pt x="961" y="1264"/>
                </a:lnTo>
                <a:lnTo>
                  <a:pt x="0" y="1264"/>
                </a:lnTo>
                <a:lnTo>
                  <a:pt x="0" y="0"/>
                </a:lnTo>
                <a:lnTo>
                  <a:pt x="961" y="0"/>
                </a:lnTo>
                <a:close/>
              </a:path>
            </a:pathLst>
          </a:cu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1"/>
          <a:srcRect l="56298" t="49403" r="34025" b="28224"/>
          <a:stretch>
            <a:fillRect/>
          </a:stretch>
        </p:blipFill>
        <p:spPr>
          <a:xfrm>
            <a:off x="5249545" y="1292225"/>
            <a:ext cx="610235" cy="6191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61" h="975">
                <a:moveTo>
                  <a:pt x="961" y="0"/>
                </a:moveTo>
                <a:lnTo>
                  <a:pt x="961" y="975"/>
                </a:lnTo>
                <a:lnTo>
                  <a:pt x="0" y="975"/>
                </a:lnTo>
                <a:lnTo>
                  <a:pt x="0" y="0"/>
                </a:lnTo>
                <a:lnTo>
                  <a:pt x="961" y="0"/>
                </a:lnTo>
                <a:close/>
              </a:path>
            </a:pathLst>
          </a:cu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1"/>
          <a:srcRect l="50982" t="76732" r="39341" b="895"/>
          <a:stretch>
            <a:fillRect/>
          </a:stretch>
        </p:blipFill>
        <p:spPr>
          <a:xfrm>
            <a:off x="4868545" y="2033905"/>
            <a:ext cx="610235" cy="6191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61" h="975">
                <a:moveTo>
                  <a:pt x="961" y="0"/>
                </a:moveTo>
                <a:lnTo>
                  <a:pt x="961" y="975"/>
                </a:lnTo>
                <a:lnTo>
                  <a:pt x="0" y="975"/>
                </a:lnTo>
                <a:lnTo>
                  <a:pt x="0" y="0"/>
                </a:lnTo>
                <a:lnTo>
                  <a:pt x="961" y="0"/>
                </a:lnTo>
                <a:close/>
              </a:path>
            </a:pathLst>
          </a:cu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1"/>
          <a:srcRect l="63387" t="78201" r="26936"/>
          <a:stretch>
            <a:fillRect/>
          </a:stretch>
        </p:blipFill>
        <p:spPr>
          <a:xfrm>
            <a:off x="5666105" y="2052320"/>
            <a:ext cx="610235" cy="6032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61" h="950">
                <a:moveTo>
                  <a:pt x="961" y="0"/>
                </a:moveTo>
                <a:lnTo>
                  <a:pt x="961" y="950"/>
                </a:lnTo>
                <a:lnTo>
                  <a:pt x="0" y="950"/>
                </a:lnTo>
                <a:lnTo>
                  <a:pt x="0" y="0"/>
                </a:lnTo>
                <a:lnTo>
                  <a:pt x="961" y="0"/>
                </a:lnTo>
                <a:close/>
              </a:path>
            </a:pathLst>
          </a:cu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1"/>
          <a:srcRect l="29604" t="24048" r="60719" b="75261"/>
          <a:stretch>
            <a:fillRect/>
          </a:stretch>
        </p:blipFill>
        <p:spPr>
          <a:xfrm>
            <a:off x="10698480" y="1394460"/>
            <a:ext cx="610235" cy="19134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61" h="30">
                <a:moveTo>
                  <a:pt x="0" y="0"/>
                </a:moveTo>
                <a:lnTo>
                  <a:pt x="961" y="0"/>
                </a:lnTo>
                <a:lnTo>
                  <a:pt x="961" y="30"/>
                </a:lnTo>
                <a:lnTo>
                  <a:pt x="0" y="3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1"/>
          <a:srcRect l="29846" t="75769" r="51495"/>
          <a:stretch>
            <a:fillRect/>
          </a:stretch>
        </p:blipFill>
        <p:spPr>
          <a:xfrm>
            <a:off x="3504565" y="2033905"/>
            <a:ext cx="1176655" cy="6705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53" h="1056">
                <a:moveTo>
                  <a:pt x="1853" y="0"/>
                </a:moveTo>
                <a:lnTo>
                  <a:pt x="1853" y="1056"/>
                </a:lnTo>
                <a:lnTo>
                  <a:pt x="0" y="1056"/>
                </a:lnTo>
                <a:lnTo>
                  <a:pt x="0" y="0"/>
                </a:lnTo>
                <a:lnTo>
                  <a:pt x="1853" y="0"/>
                </a:lnTo>
                <a:close/>
                <a:moveTo>
                  <a:pt x="633" y="0"/>
                </a:moveTo>
                <a:lnTo>
                  <a:pt x="633" y="115"/>
                </a:lnTo>
                <a:lnTo>
                  <a:pt x="0" y="115"/>
                </a:lnTo>
                <a:lnTo>
                  <a:pt x="0" y="0"/>
                </a:lnTo>
                <a:lnTo>
                  <a:pt x="633" y="0"/>
                </a:lnTo>
                <a:close/>
              </a:path>
            </a:pathLst>
          </a:cu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1"/>
          <a:srcRect l="65613" t="22464" r="27379" b="40087"/>
          <a:stretch>
            <a:fillRect/>
          </a:stretch>
        </p:blipFill>
        <p:spPr>
          <a:xfrm>
            <a:off x="5749925" y="570230"/>
            <a:ext cx="441960" cy="10363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96" h="1632">
                <a:moveTo>
                  <a:pt x="696" y="0"/>
                </a:moveTo>
                <a:lnTo>
                  <a:pt x="696" y="1632"/>
                </a:lnTo>
                <a:lnTo>
                  <a:pt x="0" y="1632"/>
                </a:lnTo>
                <a:lnTo>
                  <a:pt x="0" y="0"/>
                </a:lnTo>
                <a:lnTo>
                  <a:pt x="696" y="0"/>
                </a:lnTo>
                <a:close/>
                <a:moveTo>
                  <a:pt x="0" y="1174"/>
                </a:moveTo>
                <a:lnTo>
                  <a:pt x="36" y="1174"/>
                </a:lnTo>
                <a:lnTo>
                  <a:pt x="36" y="1632"/>
                </a:lnTo>
                <a:lnTo>
                  <a:pt x="0" y="1632"/>
                </a:lnTo>
                <a:lnTo>
                  <a:pt x="0" y="1174"/>
                </a:lnTo>
                <a:close/>
              </a:path>
            </a:pathLst>
          </a:custGeom>
        </p:spPr>
      </p:pic>
      <p:sp>
        <p:nvSpPr>
          <p:cNvPr id="4" name="立方体 3"/>
          <p:cNvSpPr/>
          <p:nvPr/>
        </p:nvSpPr>
        <p:spPr>
          <a:xfrm>
            <a:off x="774065" y="2994025"/>
            <a:ext cx="731520" cy="518160"/>
          </a:xfrm>
          <a:prstGeom prst="cube">
            <a:avLst/>
          </a:prstGeom>
          <a:solidFill>
            <a:schemeClr val="bg2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立方体 8"/>
          <p:cNvSpPr/>
          <p:nvPr/>
        </p:nvSpPr>
        <p:spPr>
          <a:xfrm>
            <a:off x="793750" y="4083685"/>
            <a:ext cx="640080" cy="624840"/>
          </a:xfrm>
          <a:prstGeom prst="cube">
            <a:avLst/>
          </a:prstGeom>
          <a:solidFill>
            <a:srgbClr val="FBDFE3">
              <a:alpha val="6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41655" y="3496310"/>
            <a:ext cx="11131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长方体</a:t>
            </a:r>
            <a:endParaRPr lang="zh-CN" altLang="en-US" sz="2400" b="1"/>
          </a:p>
        </p:txBody>
      </p:sp>
      <p:sp>
        <p:nvSpPr>
          <p:cNvPr id="11" name="文本框 10"/>
          <p:cNvSpPr txBox="1"/>
          <p:nvPr/>
        </p:nvSpPr>
        <p:spPr>
          <a:xfrm>
            <a:off x="483870" y="4660265"/>
            <a:ext cx="11131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正方体</a:t>
            </a:r>
            <a:endParaRPr lang="zh-CN" altLang="en-US" sz="2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45972 0.453086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00" y="21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76944 0.5 " pathEditMode="relative" rAng="0" ptsTypes="">
                                      <p:cBhvr>
                                        <p:cTn id="1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00" y="24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733333 0.165926 " pathEditMode="relative" ptsTypes="">
                                      <p:cBhvr>
                                        <p:cTn id="14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2 0.459259 " pathEditMode="relative" ptsTypes="">
                                      <p:cBhvr>
                                        <p:cTn id="2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46667 0.388148 " pathEditMode="relative" ptsTypes="">
                                      <p:cBhvr>
                                        <p:cTn id="2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0283951 L -0.213958 0.431481 " pathEditMode="relative" rAng="0" ptsTypes="">
                                      <p:cBhvr>
                                        <p:cTn id="3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00" y="21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rcRect l="63387" t="100000" r="26936" b="-574"/>
          <a:stretch>
            <a:fillRect/>
          </a:stretch>
        </p:blipFill>
        <p:spPr>
          <a:xfrm>
            <a:off x="12828905" y="3496310"/>
            <a:ext cx="610235" cy="1587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61" h="25">
                <a:moveTo>
                  <a:pt x="961" y="0"/>
                </a:moveTo>
                <a:lnTo>
                  <a:pt x="961" y="25"/>
                </a:lnTo>
                <a:lnTo>
                  <a:pt x="0" y="25"/>
                </a:lnTo>
                <a:lnTo>
                  <a:pt x="0" y="0"/>
                </a:lnTo>
                <a:lnTo>
                  <a:pt x="961" y="0"/>
                </a:lnTo>
                <a:close/>
              </a:path>
            </a:pathLst>
          </a:cu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1">
            <a:clrChange>
              <a:clrFrom>
                <a:srgbClr val="FEFFFF">
                  <a:alpha val="100000"/>
                </a:srgbClr>
              </a:clrFrom>
              <a:clrTo>
                <a:srgbClr val="FEFFFF">
                  <a:alpha val="100000"/>
                  <a:alpha val="0"/>
                </a:srgbClr>
              </a:clrTo>
            </a:clrChange>
          </a:blip>
          <a:srcRect l="74424" t="39669" r="2417" b="28219"/>
          <a:stretch>
            <a:fillRect/>
          </a:stretch>
        </p:blipFill>
        <p:spPr>
          <a:xfrm>
            <a:off x="6369094" y="1022840"/>
            <a:ext cx="1460413" cy="88865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300" h="1399">
                <a:moveTo>
                  <a:pt x="0" y="446"/>
                </a:moveTo>
                <a:lnTo>
                  <a:pt x="2097" y="0"/>
                </a:lnTo>
                <a:lnTo>
                  <a:pt x="2300" y="954"/>
                </a:lnTo>
                <a:lnTo>
                  <a:pt x="665" y="1301"/>
                </a:lnTo>
                <a:lnTo>
                  <a:pt x="648" y="1301"/>
                </a:lnTo>
                <a:lnTo>
                  <a:pt x="648" y="1305"/>
                </a:lnTo>
                <a:lnTo>
                  <a:pt x="203" y="1399"/>
                </a:lnTo>
                <a:lnTo>
                  <a:pt x="0" y="446"/>
                </a:lnTo>
                <a:close/>
              </a:path>
            </a:pathLst>
          </a:cu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1"/>
          <a:srcRect l="80949" t="69527" r="18881" b="30390"/>
          <a:stretch>
            <a:fillRect/>
          </a:stretch>
        </p:blipFill>
        <p:spPr>
          <a:xfrm>
            <a:off x="13936345" y="2653030"/>
            <a:ext cx="10738" cy="228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" h="4">
                <a:moveTo>
                  <a:pt x="17" y="0"/>
                </a:moveTo>
                <a:lnTo>
                  <a:pt x="0" y="4"/>
                </a:lnTo>
                <a:lnTo>
                  <a:pt x="0" y="0"/>
                </a:lnTo>
                <a:lnTo>
                  <a:pt x="17" y="0"/>
                </a:lnTo>
                <a:close/>
              </a:path>
            </a:pathLst>
          </a:cu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1"/>
          <a:srcRect l="75259" t="11565" r="12325" b="60142"/>
          <a:stretch>
            <a:fillRect/>
          </a:stretch>
        </p:blipFill>
        <p:spPr>
          <a:xfrm>
            <a:off x="6369050" y="266065"/>
            <a:ext cx="782955" cy="78295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34" h="1234">
                <a:moveTo>
                  <a:pt x="0" y="617"/>
                </a:moveTo>
                <a:cubicBezTo>
                  <a:pt x="-11" y="270"/>
                  <a:pt x="306" y="-8"/>
                  <a:pt x="617" y="0"/>
                </a:cubicBezTo>
                <a:cubicBezTo>
                  <a:pt x="963" y="-11"/>
                  <a:pt x="1241" y="306"/>
                  <a:pt x="1233" y="617"/>
                </a:cubicBezTo>
                <a:cubicBezTo>
                  <a:pt x="1244" y="963"/>
                  <a:pt x="927" y="1241"/>
                  <a:pt x="617" y="1233"/>
                </a:cubicBezTo>
                <a:cubicBezTo>
                  <a:pt x="270" y="1244"/>
                  <a:pt x="-8" y="927"/>
                  <a:pt x="0" y="617"/>
                </a:cubicBezTo>
                <a:close/>
              </a:path>
            </a:pathLst>
          </a:cu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"/>
          <a:srcRect l="11137" t="26251" r="75491" b="43277"/>
          <a:stretch>
            <a:fillRect/>
          </a:stretch>
        </p:blipFill>
        <p:spPr>
          <a:xfrm>
            <a:off x="2332355" y="570230"/>
            <a:ext cx="843280" cy="8432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29" h="1329">
                <a:moveTo>
                  <a:pt x="0" y="664"/>
                </a:moveTo>
                <a:cubicBezTo>
                  <a:pt x="-11" y="291"/>
                  <a:pt x="330" y="-9"/>
                  <a:pt x="664" y="0"/>
                </a:cubicBezTo>
                <a:cubicBezTo>
                  <a:pt x="1037" y="-11"/>
                  <a:pt x="1337" y="330"/>
                  <a:pt x="1328" y="664"/>
                </a:cubicBezTo>
                <a:cubicBezTo>
                  <a:pt x="1339" y="1037"/>
                  <a:pt x="998" y="1337"/>
                  <a:pt x="664" y="1328"/>
                </a:cubicBezTo>
                <a:cubicBezTo>
                  <a:pt x="291" y="1339"/>
                  <a:pt x="-9" y="998"/>
                  <a:pt x="0" y="664"/>
                </a:cubicBezTo>
                <a:close/>
              </a:path>
            </a:pathLst>
          </a:cu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"/>
          <a:srcRect l="26543" t="52318" r="63780" b="21592"/>
          <a:stretch>
            <a:fillRect/>
          </a:stretch>
        </p:blipFill>
        <p:spPr>
          <a:xfrm>
            <a:off x="3357880" y="1374140"/>
            <a:ext cx="610235" cy="72199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61" h="1137">
                <a:moveTo>
                  <a:pt x="961" y="0"/>
                </a:moveTo>
                <a:lnTo>
                  <a:pt x="961" y="1137"/>
                </a:lnTo>
                <a:lnTo>
                  <a:pt x="0" y="1137"/>
                </a:lnTo>
                <a:lnTo>
                  <a:pt x="0" y="0"/>
                </a:lnTo>
                <a:lnTo>
                  <a:pt x="961" y="0"/>
                </a:lnTo>
                <a:close/>
              </a:path>
            </a:pathLst>
          </a:cu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"/>
          <a:srcRect l="44376" t="42772" r="45947" b="28224"/>
          <a:stretch>
            <a:fillRect/>
          </a:stretch>
        </p:blipFill>
        <p:spPr>
          <a:xfrm>
            <a:off x="4467225" y="1049020"/>
            <a:ext cx="610235" cy="8026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61" h="1264">
                <a:moveTo>
                  <a:pt x="961" y="0"/>
                </a:moveTo>
                <a:lnTo>
                  <a:pt x="961" y="1264"/>
                </a:lnTo>
                <a:lnTo>
                  <a:pt x="0" y="1264"/>
                </a:lnTo>
                <a:lnTo>
                  <a:pt x="0" y="0"/>
                </a:lnTo>
                <a:lnTo>
                  <a:pt x="961" y="0"/>
                </a:lnTo>
                <a:close/>
              </a:path>
            </a:pathLst>
          </a:cu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1"/>
          <a:srcRect l="56298" t="49403" r="34025" b="28224"/>
          <a:stretch>
            <a:fillRect/>
          </a:stretch>
        </p:blipFill>
        <p:spPr>
          <a:xfrm>
            <a:off x="5249545" y="1292225"/>
            <a:ext cx="610235" cy="6191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61" h="975">
                <a:moveTo>
                  <a:pt x="961" y="0"/>
                </a:moveTo>
                <a:lnTo>
                  <a:pt x="961" y="975"/>
                </a:lnTo>
                <a:lnTo>
                  <a:pt x="0" y="975"/>
                </a:lnTo>
                <a:lnTo>
                  <a:pt x="0" y="0"/>
                </a:lnTo>
                <a:lnTo>
                  <a:pt x="961" y="0"/>
                </a:lnTo>
                <a:close/>
              </a:path>
            </a:pathLst>
          </a:cu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1"/>
          <a:srcRect l="63387" t="78201" r="26936"/>
          <a:stretch>
            <a:fillRect/>
          </a:stretch>
        </p:blipFill>
        <p:spPr>
          <a:xfrm>
            <a:off x="5666105" y="2052320"/>
            <a:ext cx="610235" cy="6032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61" h="950">
                <a:moveTo>
                  <a:pt x="961" y="0"/>
                </a:moveTo>
                <a:lnTo>
                  <a:pt x="961" y="950"/>
                </a:lnTo>
                <a:lnTo>
                  <a:pt x="0" y="950"/>
                </a:lnTo>
                <a:lnTo>
                  <a:pt x="0" y="0"/>
                </a:lnTo>
                <a:lnTo>
                  <a:pt x="961" y="0"/>
                </a:lnTo>
                <a:close/>
              </a:path>
            </a:pathLst>
          </a:cu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1"/>
          <a:srcRect l="29604" t="24048" r="60719" b="75261"/>
          <a:stretch>
            <a:fillRect/>
          </a:stretch>
        </p:blipFill>
        <p:spPr>
          <a:xfrm>
            <a:off x="10698480" y="1394460"/>
            <a:ext cx="610235" cy="19134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61" h="30">
                <a:moveTo>
                  <a:pt x="0" y="0"/>
                </a:moveTo>
                <a:lnTo>
                  <a:pt x="961" y="0"/>
                </a:lnTo>
                <a:lnTo>
                  <a:pt x="961" y="30"/>
                </a:lnTo>
                <a:lnTo>
                  <a:pt x="0" y="3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1"/>
          <a:srcRect l="65613" t="22464" r="27379" b="40087"/>
          <a:stretch>
            <a:fillRect/>
          </a:stretch>
        </p:blipFill>
        <p:spPr>
          <a:xfrm>
            <a:off x="5749925" y="570230"/>
            <a:ext cx="441960" cy="10363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96" h="1632">
                <a:moveTo>
                  <a:pt x="696" y="0"/>
                </a:moveTo>
                <a:lnTo>
                  <a:pt x="696" y="1632"/>
                </a:lnTo>
                <a:lnTo>
                  <a:pt x="0" y="1632"/>
                </a:lnTo>
                <a:lnTo>
                  <a:pt x="0" y="0"/>
                </a:lnTo>
                <a:lnTo>
                  <a:pt x="696" y="0"/>
                </a:lnTo>
                <a:close/>
                <a:moveTo>
                  <a:pt x="0" y="1174"/>
                </a:moveTo>
                <a:lnTo>
                  <a:pt x="36" y="1174"/>
                </a:lnTo>
                <a:lnTo>
                  <a:pt x="36" y="1632"/>
                </a:lnTo>
                <a:lnTo>
                  <a:pt x="0" y="1632"/>
                </a:lnTo>
                <a:lnTo>
                  <a:pt x="0" y="1174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6126" t="78155" r="84296" b="9894"/>
          <a:stretch>
            <a:fillRect/>
          </a:stretch>
        </p:blipFill>
        <p:spPr>
          <a:xfrm>
            <a:off x="779145" y="3791585"/>
            <a:ext cx="572770" cy="5664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48" h="1824">
                <a:moveTo>
                  <a:pt x="0" y="912"/>
                </a:moveTo>
                <a:cubicBezTo>
                  <a:pt x="0" y="408"/>
                  <a:pt x="414" y="0"/>
                  <a:pt x="924" y="0"/>
                </a:cubicBezTo>
                <a:cubicBezTo>
                  <a:pt x="1434" y="0"/>
                  <a:pt x="1848" y="408"/>
                  <a:pt x="1848" y="912"/>
                </a:cubicBezTo>
                <a:cubicBezTo>
                  <a:pt x="1848" y="1416"/>
                  <a:pt x="1434" y="1824"/>
                  <a:pt x="924" y="1824"/>
                </a:cubicBezTo>
                <a:cubicBezTo>
                  <a:pt x="414" y="1824"/>
                  <a:pt x="0" y="1416"/>
                  <a:pt x="0" y="912"/>
                </a:cubicBez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rcRect l="7712" t="54580" r="86412" b="33905"/>
          <a:stretch>
            <a:fillRect/>
          </a:stretch>
        </p:blipFill>
        <p:spPr>
          <a:xfrm>
            <a:off x="830580" y="2446655"/>
            <a:ext cx="470535" cy="7289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34" h="1758">
                <a:moveTo>
                  <a:pt x="1134" y="142"/>
                </a:moveTo>
                <a:lnTo>
                  <a:pt x="1134" y="1616"/>
                </a:lnTo>
                <a:cubicBezTo>
                  <a:pt x="1144" y="1695"/>
                  <a:pt x="852" y="1759"/>
                  <a:pt x="567" y="1757"/>
                </a:cubicBezTo>
                <a:cubicBezTo>
                  <a:pt x="249" y="1760"/>
                  <a:pt x="-8" y="1687"/>
                  <a:pt x="0" y="1616"/>
                </a:cubicBezTo>
                <a:lnTo>
                  <a:pt x="0" y="142"/>
                </a:lnTo>
                <a:cubicBezTo>
                  <a:pt x="-10" y="62"/>
                  <a:pt x="282" y="-2"/>
                  <a:pt x="567" y="0"/>
                </a:cubicBezTo>
                <a:cubicBezTo>
                  <a:pt x="885" y="-2"/>
                  <a:pt x="1142" y="70"/>
                  <a:pt x="1134" y="142"/>
                </a:cubicBezTo>
                <a:close/>
              </a:path>
            </a:pathLst>
          </a:custGeom>
        </p:spPr>
      </p:pic>
      <p:sp>
        <p:nvSpPr>
          <p:cNvPr id="22" name="文本框 21"/>
          <p:cNvSpPr txBox="1"/>
          <p:nvPr/>
        </p:nvSpPr>
        <p:spPr>
          <a:xfrm>
            <a:off x="692150" y="3285490"/>
            <a:ext cx="11131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圆柱</a:t>
            </a:r>
            <a:endParaRPr lang="zh-CN" altLang="en-US" sz="2400" b="1"/>
          </a:p>
        </p:txBody>
      </p:sp>
      <p:sp>
        <p:nvSpPr>
          <p:cNvPr id="23" name="文本框 22"/>
          <p:cNvSpPr txBox="1"/>
          <p:nvPr/>
        </p:nvSpPr>
        <p:spPr>
          <a:xfrm>
            <a:off x="451485" y="4495165"/>
            <a:ext cx="1677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球体（球）</a:t>
            </a:r>
            <a:endParaRPr lang="zh-CN" altLang="en-US" sz="2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81667 0.352593 " pathEditMode="relative" ptsTypes="">
                                      <p:cBhvr>
                                        <p:cTn id="6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26389 0 L -0.00388889 0.210864 " pathEditMode="relative" rAng="0" ptsTypes="">
                                      <p:cBhvr>
                                        <p:cTn id="1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0" y="10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06875 0.257284 " pathEditMode="relative" rAng="0" ptsTypes="">
                                      <p:cBhvr>
                                        <p:cTn id="1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0" y="13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333333 0.580741 " pathEditMode="relative" ptsTypes="">
                                      <p:cBhvr>
                                        <p:cTn id="2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91667 0.651852 " pathEditMode="relative" ptsTypes="">
                                      <p:cBhvr>
                                        <p:cTn id="2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979861 0.333457 " pathEditMode="relative" rAng="0" ptsTypes="">
                                      <p:cBhvr>
                                        <p:cTn id="3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00" y="14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323205" y="975360"/>
            <a:ext cx="3303270" cy="3948430"/>
            <a:chOff x="11069" y="1626"/>
            <a:chExt cx="5202" cy="6218"/>
          </a:xfrm>
        </p:grpSpPr>
        <p:sp>
          <p:nvSpPr>
            <p:cNvPr id="6" name="圆角矩形标注 5"/>
            <p:cNvSpPr/>
            <p:nvPr/>
          </p:nvSpPr>
          <p:spPr>
            <a:xfrm>
              <a:off x="11069" y="1626"/>
              <a:ext cx="5202" cy="2778"/>
            </a:xfrm>
            <a:prstGeom prst="wedgeRoundRectCallout">
              <a:avLst>
                <a:gd name="adj1" fmla="val -1215"/>
                <a:gd name="adj2" fmla="val 62188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66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l">
                <a:spcBef>
                  <a:spcPct val="50000"/>
                </a:spcBef>
              </a:pPr>
              <a:r>
                <a:rPr lang="en-US" altLang="zh-CN" sz="3200" b="1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</a:t>
              </a:r>
              <a:r>
                <a:rPr lang="zh-CN" altLang="en-US" sz="3200" b="1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说一说你身边哪些物品是这些形状的？</a:t>
              </a:r>
              <a:endPara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pic>
          <p:nvPicPr>
            <p:cNvPr id="2" name="图片 1" descr="老师3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240" y="4821"/>
              <a:ext cx="1856" cy="3023"/>
            </a:xfrm>
            <a:prstGeom prst="rect">
              <a:avLst/>
            </a:prstGeom>
          </p:spPr>
        </p:pic>
      </p:grpSp>
      <p:pic>
        <p:nvPicPr>
          <p:cNvPr id="52" name="图片 51"/>
          <p:cNvPicPr>
            <a:picLocks noChangeAspect="1"/>
          </p:cNvPicPr>
          <p:nvPr/>
        </p:nvPicPr>
        <p:blipFill>
          <a:blip r:embed="rId2"/>
          <a:srcRect l="29846" t="75769" r="63780" b="21592"/>
          <a:stretch>
            <a:fillRect/>
          </a:stretch>
        </p:blipFill>
        <p:spPr>
          <a:xfrm>
            <a:off x="7816215" y="10222230"/>
            <a:ext cx="401955" cy="730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" h="115">
                <a:moveTo>
                  <a:pt x="0" y="0"/>
                </a:moveTo>
                <a:lnTo>
                  <a:pt x="633" y="0"/>
                </a:lnTo>
                <a:lnTo>
                  <a:pt x="633" y="115"/>
                </a:lnTo>
                <a:lnTo>
                  <a:pt x="0" y="11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5830" y="805180"/>
            <a:ext cx="3900170" cy="1678940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5830" y="2739390"/>
            <a:ext cx="3566795" cy="19024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28588" y="609600"/>
          <a:ext cx="8862060" cy="3492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5515"/>
                <a:gridCol w="2215515"/>
                <a:gridCol w="2705735"/>
                <a:gridCol w="1725295"/>
              </a:tblGrid>
              <a:tr h="11658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00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长方体</a:t>
                      </a:r>
                      <a:endParaRPr lang="zh-CN" altLang="en-US" sz="300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00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正方体</a:t>
                      </a:r>
                      <a:endParaRPr lang="zh-CN" altLang="en-US" sz="300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00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圆柱</a:t>
                      </a:r>
                      <a:endParaRPr lang="zh-CN" altLang="en-US" sz="300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00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球</a:t>
                      </a:r>
                      <a:endParaRPr lang="zh-CN" altLang="en-US" sz="300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</a:tr>
              <a:tr h="23266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300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300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300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300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立方体 2"/>
          <p:cNvSpPr/>
          <p:nvPr/>
        </p:nvSpPr>
        <p:spPr>
          <a:xfrm>
            <a:off x="822325" y="1204913"/>
            <a:ext cx="869950" cy="465138"/>
          </a:xfrm>
          <a:prstGeom prst="cube">
            <a:avLst>
              <a:gd name="adj" fmla="val 22917"/>
            </a:avLst>
          </a:prstGeom>
          <a:solidFill>
            <a:schemeClr val="bg1">
              <a:lumMod val="8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" name="立方体 4"/>
          <p:cNvSpPr/>
          <p:nvPr/>
        </p:nvSpPr>
        <p:spPr>
          <a:xfrm>
            <a:off x="3113088" y="1223963"/>
            <a:ext cx="434975" cy="427038"/>
          </a:xfrm>
          <a:prstGeom prst="cube">
            <a:avLst>
              <a:gd name="adj" fmla="val 19304"/>
            </a:avLst>
          </a:prstGeom>
          <a:solidFill>
            <a:schemeClr val="bg1">
              <a:lumMod val="8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7" name="流程图: 磁盘 6"/>
          <p:cNvSpPr/>
          <p:nvPr/>
        </p:nvSpPr>
        <p:spPr>
          <a:xfrm>
            <a:off x="5738813" y="1176338"/>
            <a:ext cx="420688" cy="522288"/>
          </a:xfrm>
          <a:prstGeom prst="flowChartMagneticDisk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7957251" y="1230938"/>
            <a:ext cx="408861" cy="412750"/>
          </a:xfrm>
          <a:prstGeom prst="ellipse">
            <a:avLst/>
          </a:prstGeom>
          <a:gradFill flip="none" rotWithShape="1">
            <a:gsLst>
              <a:gs pos="0">
                <a:srgbClr val="ADADAD"/>
              </a:gs>
              <a:gs pos="100000">
                <a:schemeClr val="bg1">
                  <a:lumMod val="85000"/>
                  <a:shade val="100000"/>
                  <a:satMod val="115000"/>
                </a:schemeClr>
              </a:gs>
            </a:gsLst>
            <a:lin ang="18900000"/>
          </a:gradFill>
          <a:ln w="12700"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266950" y="4092575"/>
            <a:ext cx="4133850" cy="876300"/>
            <a:chOff x="7800" y="5074"/>
            <a:chExt cx="5346" cy="1380"/>
          </a:xfrm>
        </p:grpSpPr>
        <p:sp>
          <p:nvSpPr>
            <p:cNvPr id="11" name="矩形 10"/>
            <p:cNvSpPr/>
            <p:nvPr/>
          </p:nvSpPr>
          <p:spPr>
            <a:xfrm>
              <a:off x="7800" y="5250"/>
              <a:ext cx="5160" cy="1147"/>
            </a:xfrm>
            <a:prstGeom prst="rect">
              <a:avLst/>
            </a:prstGeom>
            <a:noFill/>
            <a:ln w="28575" cmpd="thickThin">
              <a:solidFill>
                <a:schemeClr val="accent1">
                  <a:shade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2312" name="文本框 1"/>
            <p:cNvSpPr txBox="1"/>
            <p:nvPr/>
          </p:nvSpPr>
          <p:spPr>
            <a:xfrm>
              <a:off x="7866" y="5074"/>
              <a:ext cx="5280" cy="13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3400" b="1">
                  <a:latin typeface="楷体" panose="02010609060101010101" charset="-122"/>
                  <a:ea typeface="楷体" panose="02010609060101010101" charset="-122"/>
                </a:rPr>
                <a:t>它们都是</a:t>
              </a:r>
              <a:r>
                <a:rPr lang="zh-CN" altLang="zh-CN" sz="34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立体图形</a:t>
              </a:r>
              <a:r>
                <a:rPr lang="zh-CN" altLang="zh-CN" sz="3400" b="1">
                  <a:latin typeface="楷体" panose="02010609060101010101" charset="-122"/>
                  <a:ea typeface="楷体" panose="02010609060101010101" charset="-122"/>
                </a:rPr>
                <a:t>。</a:t>
              </a:r>
              <a:endParaRPr lang="zh-CN" altLang="zh-CN" sz="3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2317" name="文本框 13"/>
          <p:cNvSpPr txBox="1"/>
          <p:nvPr/>
        </p:nvSpPr>
        <p:spPr>
          <a:xfrm>
            <a:off x="319088" y="1951038"/>
            <a:ext cx="1890712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长长方方的，有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平平的面。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318" name="文本框 14"/>
          <p:cNvSpPr txBox="1"/>
          <p:nvPr/>
        </p:nvSpPr>
        <p:spPr>
          <a:xfrm>
            <a:off x="2395538" y="1951038"/>
            <a:ext cx="220662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四四方方的，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平平的面都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相同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319" name="文本框 15"/>
          <p:cNvSpPr txBox="1"/>
          <p:nvPr/>
        </p:nvSpPr>
        <p:spPr>
          <a:xfrm>
            <a:off x="4694238" y="1951038"/>
            <a:ext cx="2509837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直直的，上下一样粗细，上下两个底面圆圆的、平平的。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2320" name="文本框 16"/>
          <p:cNvSpPr txBox="1"/>
          <p:nvPr/>
        </p:nvSpPr>
        <p:spPr>
          <a:xfrm>
            <a:off x="7419975" y="2452688"/>
            <a:ext cx="14827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圆圆的。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28600" y="666750"/>
            <a:ext cx="2066925" cy="3336925"/>
            <a:chOff x="360" y="1050"/>
            <a:chExt cx="3254" cy="5254"/>
          </a:xfrm>
        </p:grpSpPr>
        <p:sp>
          <p:nvSpPr>
            <p:cNvPr id="18" name="矩形 17"/>
            <p:cNvSpPr/>
            <p:nvPr/>
          </p:nvSpPr>
          <p:spPr>
            <a:xfrm>
              <a:off x="360" y="1050"/>
              <a:ext cx="3240" cy="168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74" y="3102"/>
              <a:ext cx="3240" cy="3202"/>
            </a:xfrm>
            <a:prstGeom prst="rect">
              <a:avLst/>
            </a:prstGeom>
            <a:solidFill>
              <a:srgbClr val="D2DD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395538" y="631825"/>
            <a:ext cx="2065337" cy="3336925"/>
            <a:chOff x="3772" y="995"/>
            <a:chExt cx="3254" cy="5254"/>
          </a:xfrm>
        </p:grpSpPr>
        <p:sp>
          <p:nvSpPr>
            <p:cNvPr id="21" name="矩形 20"/>
            <p:cNvSpPr/>
            <p:nvPr/>
          </p:nvSpPr>
          <p:spPr>
            <a:xfrm>
              <a:off x="3772" y="995"/>
              <a:ext cx="3240" cy="168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786" y="3047"/>
              <a:ext cx="3240" cy="3202"/>
            </a:xfrm>
            <a:prstGeom prst="rect">
              <a:avLst/>
            </a:prstGeom>
            <a:solidFill>
              <a:srgbClr val="D2DD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684713" y="676275"/>
            <a:ext cx="2551112" cy="3335338"/>
            <a:chOff x="7392" y="1050"/>
            <a:chExt cx="4018" cy="5254"/>
          </a:xfrm>
        </p:grpSpPr>
        <p:sp>
          <p:nvSpPr>
            <p:cNvPr id="22" name="矩形 21"/>
            <p:cNvSpPr/>
            <p:nvPr/>
          </p:nvSpPr>
          <p:spPr>
            <a:xfrm>
              <a:off x="7392" y="1050"/>
              <a:ext cx="3559" cy="168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7472" y="3102"/>
              <a:ext cx="3939" cy="3202"/>
            </a:xfrm>
            <a:prstGeom prst="rect">
              <a:avLst/>
            </a:prstGeom>
            <a:solidFill>
              <a:srgbClr val="D2DD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335838" y="666750"/>
            <a:ext cx="1616075" cy="3336925"/>
            <a:chOff x="11553" y="1050"/>
            <a:chExt cx="2544" cy="5254"/>
          </a:xfrm>
        </p:grpSpPr>
        <p:sp>
          <p:nvSpPr>
            <p:cNvPr id="23" name="矩形 22"/>
            <p:cNvSpPr/>
            <p:nvPr/>
          </p:nvSpPr>
          <p:spPr>
            <a:xfrm>
              <a:off x="11583" y="1050"/>
              <a:ext cx="2514" cy="168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1553" y="3102"/>
              <a:ext cx="2514" cy="3202"/>
            </a:xfrm>
            <a:prstGeom prst="rect">
              <a:avLst/>
            </a:prstGeom>
            <a:solidFill>
              <a:srgbClr val="D2DD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文本框 2"/>
          <p:cNvSpPr txBox="1"/>
          <p:nvPr/>
        </p:nvSpPr>
        <p:spPr>
          <a:xfrm>
            <a:off x="314166" y="1045845"/>
            <a:ext cx="345122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>
              <a:buSzTx/>
              <a:buFontTx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你能发现什么？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505" name="文本框 3"/>
          <p:cNvSpPr txBox="1"/>
          <p:nvPr/>
        </p:nvSpPr>
        <p:spPr>
          <a:xfrm>
            <a:off x="3048000" y="316230"/>
            <a:ext cx="33959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P35 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上面做一做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）</a:t>
            </a:r>
            <a:endParaRPr lang="zh-CN" altLang="en-US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40665" y="2037080"/>
            <a:ext cx="6558915" cy="18719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424" h="1548">
                <a:moveTo>
                  <a:pt x="2042" y="0"/>
                </a:moveTo>
                <a:lnTo>
                  <a:pt x="5424" y="0"/>
                </a:lnTo>
                <a:lnTo>
                  <a:pt x="5424" y="1548"/>
                </a:lnTo>
                <a:lnTo>
                  <a:pt x="4406" y="1548"/>
                </a:lnTo>
                <a:lnTo>
                  <a:pt x="4406" y="1455"/>
                </a:lnTo>
                <a:lnTo>
                  <a:pt x="2042" y="1455"/>
                </a:lnTo>
                <a:lnTo>
                  <a:pt x="2042" y="1548"/>
                </a:lnTo>
                <a:lnTo>
                  <a:pt x="1497" y="1548"/>
                </a:lnTo>
                <a:lnTo>
                  <a:pt x="1497" y="997"/>
                </a:lnTo>
                <a:lnTo>
                  <a:pt x="0" y="997"/>
                </a:lnTo>
                <a:lnTo>
                  <a:pt x="0" y="543"/>
                </a:lnTo>
                <a:lnTo>
                  <a:pt x="2042" y="543"/>
                </a:lnTo>
                <a:lnTo>
                  <a:pt x="2042" y="0"/>
                </a:lnTo>
                <a:close/>
              </a:path>
            </a:pathLst>
          </a:cu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221865" y="1514475"/>
            <a:ext cx="4919980" cy="26758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748" h="4214">
                <a:moveTo>
                  <a:pt x="0" y="0"/>
                </a:moveTo>
                <a:lnTo>
                  <a:pt x="814" y="0"/>
                </a:lnTo>
                <a:lnTo>
                  <a:pt x="814" y="963"/>
                </a:lnTo>
                <a:lnTo>
                  <a:pt x="3051" y="963"/>
                </a:lnTo>
                <a:lnTo>
                  <a:pt x="3051" y="0"/>
                </a:lnTo>
                <a:lnTo>
                  <a:pt x="7748" y="0"/>
                </a:lnTo>
                <a:lnTo>
                  <a:pt x="7748" y="4214"/>
                </a:lnTo>
                <a:lnTo>
                  <a:pt x="0" y="421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</p:pic>
      <p:sp>
        <p:nvSpPr>
          <p:cNvPr id="5" name="圆角矩形标注 4"/>
          <p:cNvSpPr/>
          <p:nvPr/>
        </p:nvSpPr>
        <p:spPr>
          <a:xfrm>
            <a:off x="2632075" y="1599248"/>
            <a:ext cx="1331913" cy="452438"/>
          </a:xfrm>
          <a:prstGeom prst="wedgeRoundRectCallout">
            <a:avLst>
              <a:gd name="adj1" fmla="val 65280"/>
              <a:gd name="adj2" fmla="val 37227"/>
              <a:gd name="adj3" fmla="val 16667"/>
            </a:avLst>
          </a:prstGeom>
          <a:solidFill>
            <a:schemeClr val="bg1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圆柱。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3318" name="文本框 2"/>
          <p:cNvSpPr txBox="1"/>
          <p:nvPr/>
        </p:nvSpPr>
        <p:spPr>
          <a:xfrm>
            <a:off x="990759" y="895985"/>
            <a:ext cx="5930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>
              <a:buSzTx/>
              <a:buFontTx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2.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9505" name="文本框 3"/>
          <p:cNvSpPr txBox="1"/>
          <p:nvPr/>
        </p:nvSpPr>
        <p:spPr>
          <a:xfrm>
            <a:off x="3048000" y="316230"/>
            <a:ext cx="33959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P35 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上面做一做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）</a:t>
            </a:r>
            <a:endParaRPr lang="zh-CN" altLang="en-US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4358,&quot;width&quot;:9931}"/>
</p:tagLst>
</file>

<file path=ppt/tags/tag2.xml><?xml version="1.0" encoding="utf-8"?>
<p:tagLst xmlns:p="http://schemas.openxmlformats.org/presentationml/2006/main">
  <p:tag name="KSO_WM_UNIT_PLACING_PICTURE_USER_VIEWPORT" val="{&quot;height&quot;:2664,&quot;width&quot;:1854}"/>
</p:tagLst>
</file>

<file path=ppt/tags/tag3.xml><?xml version="1.0" encoding="utf-8"?>
<p:tagLst xmlns:p="http://schemas.openxmlformats.org/presentationml/2006/main">
  <p:tag name="KSO_WM_UNIT_TABLE_BEAUTIFY" val="smartTable{5b148226-58f7-4baf-a089-b9fc38e047d5}"/>
</p:tagLst>
</file>

<file path=ppt/tags/tag4.xml><?xml version="1.0" encoding="utf-8"?>
<p:tagLst xmlns:p="http://schemas.openxmlformats.org/presentationml/2006/main">
  <p:tag name="KSO_WM_UNIT_PLACING_PICTURE_USER_VIEWPORT" val="{&quot;height&quot;:10800,&quot;width&quot;:19199}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.xml><?xml version="1.0" encoding="utf-8"?>
<p:tagLst xmlns:p="http://schemas.openxmlformats.org/presentationml/2006/main">
  <p:tag name="KSO_WM_UNIT_PLACING_PICTURE_USER_VIEWPORT" val="{&quot;height&quot;:7510,&quot;width&quot;:7920}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669</Words>
  <Application>WPS 演示</Application>
  <PresentationFormat>全屏显示(16:9)</PresentationFormat>
  <Paragraphs>136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微软雅黑</vt:lpstr>
      <vt:lpstr>Wingdings</vt:lpstr>
      <vt:lpstr>黑体</vt:lpstr>
      <vt:lpstr>楷体</vt:lpstr>
      <vt:lpstr>Times New Roman</vt:lpstr>
      <vt:lpstr>思源黑体 CN Bold</vt:lpstr>
      <vt:lpstr>思源黑体 CN Bold</vt:lpstr>
      <vt:lpstr>思源黑体 CN Normal</vt:lpstr>
      <vt:lpstr>Arial Unicode MS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625</cp:revision>
  <dcterms:created xsi:type="dcterms:W3CDTF">2015-05-29T07:51:00Z</dcterms:created>
  <dcterms:modified xsi:type="dcterms:W3CDTF">2023-09-28T13:10:12Z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41AA928D7E984EC1B1D87001A94989A5</vt:lpwstr>
  </property>
</Properties>
</file>