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1" r:id="rId3"/>
  </p:sldMasterIdLst>
  <p:notesMasterIdLst>
    <p:notesMasterId r:id="rId7"/>
  </p:notesMasterIdLst>
  <p:sldIdLst>
    <p:sldId id="400" r:id="rId4"/>
    <p:sldId id="429" r:id="rId5"/>
    <p:sldId id="389" r:id="rId6"/>
    <p:sldId id="356" r:id="rId8"/>
    <p:sldId id="262" r:id="rId9"/>
    <p:sldId id="357" r:id="rId10"/>
    <p:sldId id="358" r:id="rId11"/>
    <p:sldId id="313" r:id="rId12"/>
    <p:sldId id="359" r:id="rId13"/>
    <p:sldId id="312" r:id="rId14"/>
    <p:sldId id="384" r:id="rId15"/>
    <p:sldId id="344" r:id="rId16"/>
    <p:sldId id="385" r:id="rId17"/>
    <p:sldId id="392" r:id="rId18"/>
    <p:sldId id="390" r:id="rId19"/>
    <p:sldId id="391" r:id="rId20"/>
    <p:sldId id="388" r:id="rId21"/>
    <p:sldId id="393" r:id="rId22"/>
    <p:sldId id="274" r:id="rId23"/>
    <p:sldId id="397" r:id="rId24"/>
    <p:sldId id="448" r:id="rId25"/>
  </p:sldIdLst>
  <p:sldSz cx="9144000" cy="5147945"/>
  <p:notesSz cx="6858000" cy="9144000"/>
  <p:embeddedFontLst>
    <p:embeddedFont>
      <p:font typeface="黑体" panose="02010609060101010101" pitchFamily="49" charset="-122"/>
      <p:regular r:id="rId30"/>
    </p:embeddedFont>
    <p:embeddedFont>
      <p:font typeface="楷体" panose="02010609060101010101" pitchFamily="49" charset="-122"/>
      <p:regular r:id="rId31"/>
    </p:embeddedFont>
    <p:embeddedFont>
      <p:font typeface="微软雅黑" panose="020B0503020204020204" pitchFamily="34" charset="-122"/>
      <p:regular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楷体_GB2312" panose="02010609030101010101" pitchFamily="49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1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767"/>
    <a:srgbClr val="FF5151"/>
    <a:srgbClr val="FFFFFF"/>
    <a:srgbClr val="CAF6E8"/>
    <a:srgbClr val="6CBA3F"/>
    <a:srgbClr val="0000FF"/>
    <a:srgbClr val="FFB19F"/>
    <a:srgbClr val="74B230"/>
    <a:srgbClr val="2B7EF9"/>
    <a:srgbClr val="FFEB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9" autoAdjust="0"/>
    <p:restoredTop sz="85484" autoAdjust="0"/>
  </p:normalViewPr>
  <p:slideViewPr>
    <p:cSldViewPr snapToGrid="0">
      <p:cViewPr varScale="1">
        <p:scale>
          <a:sx n="129" d="100"/>
          <a:sy n="129" d="100"/>
        </p:scale>
        <p:origin x="-1104" y="-84"/>
      </p:cViewPr>
      <p:guideLst>
        <p:guide orient="horz" pos="162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8" Type="http://schemas.openxmlformats.org/officeDocument/2006/relationships/tags" Target="tags/tag1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86F9C-793B-4177-85EF-316E0CE0EC0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8975" y="1143000"/>
            <a:ext cx="5480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CD2828-9F57-4C8B-ACC5-59F74C643EF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标题 1"/>
          <p:cNvSpPr>
            <a:spLocks noGrp="1"/>
          </p:cNvSpPr>
          <p:nvPr>
            <p:ph type="ctrTitle" hasCustomPrompt="1"/>
          </p:nvPr>
        </p:nvSpPr>
        <p:spPr>
          <a:xfrm>
            <a:off x="256374" y="1267797"/>
            <a:ext cx="8640000" cy="900000"/>
          </a:xfrm>
          <a:prstGeom prst="rect">
            <a:avLst/>
          </a:prstGeom>
        </p:spPr>
        <p:txBody>
          <a:bodyPr anchor="b"/>
          <a:lstStyle>
            <a:lvl1pPr algn="ctr">
              <a:defRPr sz="60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/>
              <a:t>单击此处编辑课题名称</a:t>
            </a:r>
            <a:endParaRPr lang="zh-CN" altLang="en-US" dirty="0"/>
          </a:p>
        </p:txBody>
      </p:sp>
      <p:sp>
        <p:nvSpPr>
          <p:cNvPr id="699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56374" y="2385130"/>
            <a:ext cx="8640000" cy="535531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zh-CN" altLang="en-US"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单击以编辑课时名称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985" eaLnBrk="0" hangingPunct="0">
              <a:defRPr/>
            </a:pPr>
            <a:endParaRPr lang="zh-CN" altLang="en-US" sz="675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985" eaLnBrk="0" hangingPunct="0">
              <a:defRPr/>
            </a:pPr>
            <a:endParaRPr lang="zh-CN" altLang="en-US" sz="675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985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401775"/>
            <a:ext cx="9156700" cy="17461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7908"/>
            <a:ext cx="882650" cy="6800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4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7908"/>
            <a:ext cx="882650" cy="680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527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79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8" name="副标题 2"/>
          <p:cNvSpPr>
            <a:spLocks noGrp="1"/>
          </p:cNvSpPr>
          <p:nvPr userDrawn="1">
            <p:ph type="subTitle" idx="10" hasCustomPrompt="1"/>
          </p:nvPr>
        </p:nvSpPr>
        <p:spPr>
          <a:xfrm>
            <a:off x="637655" y="23798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学习目标</a:t>
            </a:r>
            <a:endParaRPr lang="zh-CN" altLang="en-US" dirty="0" smtClean="0"/>
          </a:p>
        </p:txBody>
      </p:sp>
      <p:sp>
        <p:nvSpPr>
          <p:cNvPr id="9" name="椭圆 8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回顾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60185" y="20623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知识回顾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导入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57450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2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60185" y="24179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课堂导入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究新知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2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60185" y="20623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探究新知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练习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60185" y="20623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课堂练习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提升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1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42405" y="21512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拓展提升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6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60185" y="20623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课堂小结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主体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>
            <a:spLocks noGrp="1"/>
          </p:cNvSpPr>
          <p:nvPr>
            <p:ph idx="1" hasCustomPrompt="1"/>
          </p:nvPr>
        </p:nvSpPr>
        <p:spPr>
          <a:xfrm>
            <a:off x="293298" y="423373"/>
            <a:ext cx="8604493" cy="4351120"/>
          </a:xfrm>
          <a:prstGeom prst="rect">
            <a:avLst/>
          </a:prstGeom>
        </p:spPr>
        <p:txBody>
          <a:bodyPr lIns="180000"/>
          <a:lstStyle>
            <a:lvl1pPr marL="356235" indent="-356235">
              <a:lnSpc>
                <a:spcPct val="150000"/>
              </a:lnSpc>
              <a:spcBef>
                <a:spcPts val="0"/>
              </a:spcBef>
              <a:buNone/>
              <a:defRPr sz="28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/>
            <a:r>
              <a:rPr lang="zh-CN" altLang="en-US" dirty="0" smtClean="0"/>
              <a:t>单击此处以编辑学习目标内容</a:t>
            </a:r>
            <a:endParaRPr lang="zh-CN" altLang="en-US" dirty="0" smtClean="0"/>
          </a:p>
        </p:txBody>
      </p:sp>
      <p:sp>
        <p:nvSpPr>
          <p:cNvPr id="12" name="副标题 2"/>
          <p:cNvSpPr>
            <a:spLocks noGrp="1"/>
          </p:cNvSpPr>
          <p:nvPr>
            <p:ph type="subTitle" idx="10" hasCustomPrompt="1"/>
          </p:nvPr>
        </p:nvSpPr>
        <p:spPr>
          <a:xfrm>
            <a:off x="542405" y="197344"/>
            <a:ext cx="1782756" cy="507831"/>
          </a:xfrm>
          <a:prstGeom prst="rect">
            <a:avLst/>
          </a:prstGeom>
        </p:spPr>
        <p:txBody>
          <a:bodyPr wrap="square" lIns="0" rIns="0">
            <a:spAutoFit/>
          </a:bodyPr>
          <a:lstStyle>
            <a:lvl1pPr marL="0" indent="0" algn="ctr">
              <a:buFontTx/>
              <a:buNone/>
              <a:defRPr lang="zh-CN" altLang="en-US" sz="3000" b="1">
                <a:solidFill>
                  <a:srgbClr val="6CBA3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lvl="0" algn="ctr"/>
            <a:r>
              <a:rPr lang="zh-CN" altLang="en-US" dirty="0" smtClean="0"/>
              <a:t>课后作业</a:t>
            </a:r>
            <a:endParaRPr lang="zh-CN" altLang="en-US" dirty="0" smtClean="0"/>
          </a:p>
        </p:txBody>
      </p:sp>
      <p:sp>
        <p:nvSpPr>
          <p:cNvPr id="7" name="椭圆 6"/>
          <p:cNvSpPr/>
          <p:nvPr userDrawn="1"/>
        </p:nvSpPr>
        <p:spPr>
          <a:xfrm>
            <a:off x="155909" y="124246"/>
            <a:ext cx="274777" cy="274777"/>
          </a:xfrm>
          <a:prstGeom prst="ellipse">
            <a:avLst/>
          </a:prstGeom>
          <a:solidFill>
            <a:srgbClr val="6CBA3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7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8.xml"/><Relationship Id="rId6" Type="http://schemas.microsoft.com/office/2007/relationships/hdphoto" Target="../media/image40.wdp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7.png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24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6732" y="303651"/>
            <a:ext cx="1038233" cy="1017259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5" b="1" dirty="0">
                  <a:solidFill>
                    <a:schemeClr val="bg1"/>
                  </a:solidFill>
                </a:rPr>
                <a:t>2</a:t>
              </a:r>
              <a:endParaRPr lang="en-US" altLang="zh-CN" sz="450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791" y="223568"/>
            <a:ext cx="1124037" cy="1097343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5" b="1" dirty="0">
                  <a:solidFill>
                    <a:schemeClr val="bg1"/>
                  </a:solidFill>
                </a:rPr>
                <a:t>0</a:t>
              </a:r>
              <a:endParaRPr lang="en-US" altLang="zh-CN" sz="450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939" y="256936"/>
            <a:ext cx="889982" cy="892003"/>
            <a:chOff x="6480295" y="1041329"/>
            <a:chExt cx="768163" cy="887430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5" b="1" dirty="0">
                  <a:solidFill>
                    <a:schemeClr val="bg1"/>
                  </a:solidFill>
                </a:rPr>
                <a:t>2</a:t>
              </a:r>
              <a:endParaRPr lang="en-US" altLang="zh-CN" sz="405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4709" y="104872"/>
            <a:ext cx="889982" cy="894749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3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5" b="1" dirty="0">
                  <a:solidFill>
                    <a:schemeClr val="bg1"/>
                  </a:solidFill>
                </a:rPr>
                <a:t>2</a:t>
              </a:r>
              <a:endParaRPr lang="en-US" sz="4505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657" y="1276579"/>
            <a:ext cx="3127093" cy="364144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5500" y="1199354"/>
            <a:ext cx="6033001" cy="6006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2022</a:t>
            </a:r>
            <a:r>
              <a:rPr lang="zh-CN" altLang="en-US" sz="3305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秋人教版数学二年级上册</a:t>
            </a:r>
            <a:endParaRPr lang="zh-CN" altLang="en-US" sz="3305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47655" y="1763279"/>
            <a:ext cx="2322438" cy="3079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 r="269"/>
          <a:stretch>
            <a:fillRect/>
          </a:stretch>
        </p:blipFill>
        <p:spPr>
          <a:xfrm>
            <a:off x="267971" y="1967325"/>
            <a:ext cx="8585518" cy="585470"/>
          </a:xfrm>
          <a:prstGeom prst="rect">
            <a:avLst/>
          </a:prstGeom>
        </p:spPr>
      </p:pic>
      <p:sp>
        <p:nvSpPr>
          <p:cNvPr id="22531" name="AutoShape 6"/>
          <p:cNvSpPr/>
          <p:nvPr/>
        </p:nvSpPr>
        <p:spPr>
          <a:xfrm rot="5400000">
            <a:off x="4367530" y="-2154460"/>
            <a:ext cx="215900" cy="8005445"/>
          </a:xfrm>
          <a:prstGeom prst="leftBrace">
            <a:avLst>
              <a:gd name="adj1" fmla="val 243656"/>
              <a:gd name="adj2" fmla="val 50000"/>
            </a:avLst>
          </a:prstGeom>
          <a:noFill/>
          <a:ln w="31750" cap="flat" cmpd="sng">
            <a:solidFill>
              <a:srgbClr val="FF6767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zh-CN" sz="2800" dirty="0">
              <a:ln>
                <a:solidFill>
                  <a:srgbClr val="FF6767"/>
                </a:solidFill>
              </a:ln>
              <a:solidFill>
                <a:srgbClr val="FF6767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8950" y="1998440"/>
            <a:ext cx="76200" cy="213995"/>
          </a:xfrm>
          <a:prstGeom prst="rect">
            <a:avLst/>
          </a:prstGeom>
          <a:solidFill>
            <a:schemeClr val="accent5">
              <a:lumMod val="60000"/>
              <a:lumOff val="4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4001885" y="1209229"/>
            <a:ext cx="803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altLang="zh-CN" sz="3200" b="1" kern="0" dirty="0" smtClean="0">
                <a:ln>
                  <a:solidFill>
                    <a:srgbClr val="FF6767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kern="0" dirty="0" smtClean="0">
                <a:ln>
                  <a:solidFill>
                    <a:srgbClr val="FF6767"/>
                  </a:solidFill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kern="0" dirty="0">
              <a:ln>
                <a:solidFill>
                  <a:srgbClr val="FF6767"/>
                </a:solidFill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517084" y="2268041"/>
            <a:ext cx="5171" cy="631738"/>
          </a:xfrm>
          <a:prstGeom prst="straightConnector1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  <a:headEnd type="none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5962" y="2824099"/>
            <a:ext cx="121539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altLang="zh-CN" sz="3200" b="1" kern="0" dirty="0">
                <a:solidFill>
                  <a:schemeClr val="accent5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3200" b="1" kern="0" dirty="0">
                <a:solidFill>
                  <a:schemeClr val="accent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sz="3200" b="1" kern="0" dirty="0">
              <a:solidFill>
                <a:schemeClr val="accent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流程图: 过程 9"/>
          <p:cNvSpPr/>
          <p:nvPr/>
        </p:nvSpPr>
        <p:spPr>
          <a:xfrm>
            <a:off x="1033529" y="354557"/>
            <a:ext cx="6895322" cy="63777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在米尺上看看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米里面有多少个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946" y="274116"/>
            <a:ext cx="731583" cy="8596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 animBg="1"/>
      <p:bldP spid="3" grpId="0" bldLvl="0" animBg="1"/>
      <p:bldP spid="4" grpId="1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/>
          <a:srcRect r="241"/>
          <a:stretch>
            <a:fillRect/>
          </a:stretch>
        </p:blipFill>
        <p:spPr>
          <a:xfrm>
            <a:off x="267970" y="1967334"/>
            <a:ext cx="8587899" cy="585470"/>
          </a:xfrm>
          <a:prstGeom prst="rect">
            <a:avLst/>
          </a:prstGeom>
        </p:spPr>
      </p:pic>
      <p:sp>
        <p:nvSpPr>
          <p:cNvPr id="22531" name="AutoShape 6"/>
          <p:cNvSpPr/>
          <p:nvPr/>
        </p:nvSpPr>
        <p:spPr>
          <a:xfrm rot="5400000">
            <a:off x="4367530" y="-2154451"/>
            <a:ext cx="215900" cy="8005445"/>
          </a:xfrm>
          <a:prstGeom prst="leftBrace">
            <a:avLst>
              <a:gd name="adj1" fmla="val 243656"/>
              <a:gd name="adj2" fmla="val 50000"/>
            </a:avLst>
          </a:prstGeom>
          <a:noFill/>
          <a:ln w="31750" cap="flat" cmpd="sng">
            <a:solidFill>
              <a:srgbClr val="FF6767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zh-CN" sz="2800" dirty="0">
              <a:ln>
                <a:solidFill>
                  <a:srgbClr val="FF6767"/>
                </a:solidFill>
              </a:ln>
              <a:solidFill>
                <a:srgbClr val="FF6767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4001885" y="1209238"/>
            <a:ext cx="8034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altLang="zh-CN" sz="3200" b="1" kern="0" dirty="0" smtClean="0">
                <a:ln>
                  <a:solidFill>
                    <a:srgbClr val="FF6767"/>
                  </a:solidFill>
                </a:ln>
                <a:solidFill>
                  <a:srgbClr val="FF676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kern="0" dirty="0" smtClean="0">
                <a:ln>
                  <a:solidFill>
                    <a:srgbClr val="FF6767"/>
                  </a:solidFill>
                </a:ln>
                <a:solidFill>
                  <a:srgbClr val="FF676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kern="0" dirty="0">
              <a:ln>
                <a:solidFill>
                  <a:srgbClr val="FF6767"/>
                </a:solidFill>
              </a:ln>
              <a:solidFill>
                <a:srgbClr val="FF676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7680" y="1999084"/>
            <a:ext cx="80264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1057390" y="2145863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90955" y="1998449"/>
            <a:ext cx="80264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1887335" y="2147133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20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92325" y="1997814"/>
            <a:ext cx="80264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2663940" y="2144593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30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894965" y="1997179"/>
            <a:ext cx="80264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TextBox 7"/>
          <p:cNvSpPr txBox="1">
            <a:spLocks noChangeArrowheads="1"/>
          </p:cNvSpPr>
          <p:nvPr/>
        </p:nvSpPr>
        <p:spPr bwMode="auto">
          <a:xfrm>
            <a:off x="3466580" y="2143958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40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698240" y="1998449"/>
            <a:ext cx="80264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TextBox 7"/>
          <p:cNvSpPr txBox="1">
            <a:spLocks noChangeArrowheads="1"/>
          </p:cNvSpPr>
          <p:nvPr/>
        </p:nvSpPr>
        <p:spPr bwMode="auto">
          <a:xfrm>
            <a:off x="4269855" y="2147133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50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TextBox 7"/>
          <p:cNvSpPr txBox="1">
            <a:spLocks noChangeArrowheads="1"/>
          </p:cNvSpPr>
          <p:nvPr/>
        </p:nvSpPr>
        <p:spPr bwMode="auto">
          <a:xfrm>
            <a:off x="5082020" y="2145228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60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302250" y="1995909"/>
            <a:ext cx="789305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5" name="TextBox 7"/>
          <p:cNvSpPr txBox="1">
            <a:spLocks noChangeArrowheads="1"/>
          </p:cNvSpPr>
          <p:nvPr/>
        </p:nvSpPr>
        <p:spPr bwMode="auto">
          <a:xfrm>
            <a:off x="5877040" y="2140148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70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91555" y="1995274"/>
            <a:ext cx="803275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7" name="TextBox 7"/>
          <p:cNvSpPr txBox="1">
            <a:spLocks noChangeArrowheads="1"/>
          </p:cNvSpPr>
          <p:nvPr/>
        </p:nvSpPr>
        <p:spPr bwMode="auto">
          <a:xfrm>
            <a:off x="6684125" y="2140148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80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895465" y="1995909"/>
            <a:ext cx="79248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9" name="TextBox 7"/>
          <p:cNvSpPr txBox="1">
            <a:spLocks noChangeArrowheads="1"/>
          </p:cNvSpPr>
          <p:nvPr/>
        </p:nvSpPr>
        <p:spPr bwMode="auto">
          <a:xfrm>
            <a:off x="7482320" y="2140783"/>
            <a:ext cx="43942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90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89215" y="1994004"/>
            <a:ext cx="79248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" name="TextBox 7"/>
          <p:cNvSpPr txBox="1">
            <a:spLocks noChangeArrowheads="1"/>
          </p:cNvSpPr>
          <p:nvPr/>
        </p:nvSpPr>
        <p:spPr bwMode="auto">
          <a:xfrm>
            <a:off x="8234160" y="2136973"/>
            <a:ext cx="567690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sz="2000" b="1" kern="0" dirty="0">
                <a:solidFill>
                  <a:srgbClr val="FF67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Times New Roman" panose="02020603050405020304" pitchFamily="18" charset="0"/>
              </a:rPr>
              <a:t>100</a:t>
            </a:r>
            <a:endParaRPr lang="en-US" sz="2000" b="1" kern="0" dirty="0">
              <a:solidFill>
                <a:srgbClr val="FF67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AutoShape 6"/>
          <p:cNvSpPr/>
          <p:nvPr/>
        </p:nvSpPr>
        <p:spPr>
          <a:xfrm rot="16200000">
            <a:off x="4361180" y="-1303551"/>
            <a:ext cx="215900" cy="8005445"/>
          </a:xfrm>
          <a:prstGeom prst="leftBrace">
            <a:avLst>
              <a:gd name="adj1" fmla="val 243656"/>
              <a:gd name="adj2" fmla="val 50000"/>
            </a:avLst>
          </a:prstGeom>
          <a:noFill/>
          <a:ln w="31750" cap="flat" cmpd="sng">
            <a:solidFill>
              <a:srgbClr val="FF6767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 eaLnBrk="1" hangingPunct="1"/>
            <a:endParaRPr lang="zh-CN" altLang="zh-CN" sz="2800" dirty="0">
              <a:ln>
                <a:solidFill>
                  <a:srgbClr val="FF6767"/>
                </a:solidFill>
              </a:ln>
              <a:solidFill>
                <a:srgbClr val="FF6767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97605" y="2807122"/>
            <a:ext cx="16148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defTabSz="914400" eaLnBrk="0" hangingPunct="0">
              <a:defRPr/>
            </a:pPr>
            <a:r>
              <a:rPr lang="en-US" altLang="zh-CN" sz="3200" b="1" kern="0" dirty="0">
                <a:ln>
                  <a:solidFill>
                    <a:srgbClr val="FF6767"/>
                  </a:solidFill>
                </a:ln>
                <a:solidFill>
                  <a:srgbClr val="FF6767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kern="0" dirty="0">
                <a:ln>
                  <a:solidFill>
                    <a:srgbClr val="FF6767"/>
                  </a:solidFill>
                </a:ln>
                <a:solidFill>
                  <a:srgbClr val="FF6767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endParaRPr lang="zh-CN" altLang="en-US" sz="3200" b="1" kern="0" dirty="0">
              <a:ln>
                <a:solidFill>
                  <a:srgbClr val="FF6767"/>
                </a:solidFill>
              </a:ln>
              <a:solidFill>
                <a:srgbClr val="FF6767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3185225" y="3927241"/>
            <a:ext cx="2753388" cy="654089"/>
          </a:xfrm>
          <a:prstGeom prst="wedgeRoundRectCallout">
            <a:avLst>
              <a:gd name="adj1" fmla="val -39828"/>
              <a:gd name="adj2" fmla="val -38210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3000" sy="103000" algn="ctr" rotWithShape="0">
              <a:prstClr val="black">
                <a:alpha val="6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en-US" sz="3200" b="1" noProof="1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3200" b="1" noProof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米＝</a:t>
            </a:r>
            <a:r>
              <a:rPr lang="en-US" altLang="zh-CN" sz="3200" b="1" noProof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100</a:t>
            </a: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厘米</a:t>
            </a:r>
            <a:endParaRPr lang="zh-CN" altLang="en-US" sz="32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02785" y="1994639"/>
            <a:ext cx="800100" cy="213995"/>
          </a:xfrm>
          <a:prstGeom prst="rect">
            <a:avLst/>
          </a:prstGeom>
          <a:solidFill>
            <a:srgbClr val="FF6D69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500"/>
                            </p:stCondLst>
                            <p:childTnLst>
                              <p:par>
                                <p:cTn id="6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2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7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4500"/>
                            </p:stCondLst>
                            <p:childTnLst>
                              <p:par>
                                <p:cTn id="8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1"/>
      <p:bldP spid="12" grpId="0" bldLvl="0" animBg="1"/>
      <p:bldP spid="13" grpId="1"/>
      <p:bldP spid="14" grpId="0" bldLvl="0" animBg="1"/>
      <p:bldP spid="21" grpId="1"/>
      <p:bldP spid="34" grpId="0" bldLvl="0" animBg="1"/>
      <p:bldP spid="35" grpId="1"/>
      <p:bldP spid="39" grpId="0" bldLvl="0" animBg="1"/>
      <p:bldP spid="40" grpId="1"/>
      <p:bldP spid="43" grpId="1"/>
      <p:bldP spid="44" grpId="0" bldLvl="0" animBg="1"/>
      <p:bldP spid="45" grpId="1"/>
      <p:bldP spid="46" grpId="0" bldLvl="0" animBg="1"/>
      <p:bldP spid="47" grpId="1"/>
      <p:bldP spid="48" grpId="0" bldLvl="0" animBg="1"/>
      <p:bldP spid="49" grpId="1"/>
      <p:bldP spid="50" grpId="0" bldLvl="0" animBg="1"/>
      <p:bldP spid="51" grpId="1"/>
      <p:bldP spid="7" grpId="0" animBg="1"/>
      <p:bldP spid="8" grpId="0"/>
      <p:bldP spid="15" grpId="0" bldLvl="0" animBg="1"/>
      <p:bldP spid="1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标注 20"/>
          <p:cNvSpPr/>
          <p:nvPr/>
        </p:nvSpPr>
        <p:spPr bwMode="auto">
          <a:xfrm>
            <a:off x="1736075" y="3266803"/>
            <a:ext cx="6190817" cy="1040343"/>
          </a:xfrm>
          <a:prstGeom prst="wedgeRoundRectCallout">
            <a:avLst>
              <a:gd name="adj1" fmla="val -53655"/>
              <a:gd name="adj2" fmla="val -5336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先估一估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大约有多长，再量一量。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1736075" y="310040"/>
            <a:ext cx="6991521" cy="1076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拿一根绳子，量出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米、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给大家看。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4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25"/>
          <a:stretch>
            <a:fillRect/>
          </a:stretch>
        </p:blipFill>
        <p:spPr bwMode="auto">
          <a:xfrm rot="5560265">
            <a:off x="3728172" y="-13279"/>
            <a:ext cx="1663700" cy="468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45" y="273821"/>
            <a:ext cx="1726811" cy="634448"/>
          </a:xfrm>
          <a:prstGeom prst="rect">
            <a:avLst/>
          </a:prstGeom>
        </p:spPr>
      </p:pic>
      <p:sp>
        <p:nvSpPr>
          <p:cNvPr id="65" name="文本框 130"/>
          <p:cNvSpPr txBox="1"/>
          <p:nvPr/>
        </p:nvSpPr>
        <p:spPr>
          <a:xfrm>
            <a:off x="6936328" y="4735307"/>
            <a:ext cx="203682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1" dirty="0" smtClean="0">
                <a:solidFill>
                  <a:srgbClr val="3FB1D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教材第</a:t>
            </a:r>
            <a:r>
              <a:rPr lang="en-US" altLang="zh-CN" sz="1600" b="1" dirty="0">
                <a:solidFill>
                  <a:srgbClr val="3FB1D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600" b="1" dirty="0" smtClean="0">
                <a:solidFill>
                  <a:srgbClr val="3FB1D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页“做一做”</a:t>
            </a:r>
            <a:endParaRPr lang="zh-CN" altLang="en-US" sz="1600" b="1" dirty="0">
              <a:solidFill>
                <a:srgbClr val="3FB1D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8"/>
          <p:cNvSpPr>
            <a:spLocks noGrp="1"/>
          </p:cNvSpPr>
          <p:nvPr>
            <p:ph type="subTitle" idx="10"/>
          </p:nvPr>
        </p:nvSpPr>
        <p:spPr>
          <a:xfrm>
            <a:off x="444781" y="0"/>
            <a:ext cx="1782756" cy="506730"/>
          </a:xfrm>
        </p:spPr>
        <p:txBody>
          <a:bodyPr/>
          <a:lstStyle/>
          <a:p>
            <a:r>
              <a:rPr lang="zh-CN" altLang="en-US" dirty="0"/>
              <a:t>课堂练习</a:t>
            </a:r>
            <a:endParaRPr lang="zh-CN" altLang="en-US" dirty="0"/>
          </a:p>
        </p:txBody>
      </p:sp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455993" y="530463"/>
            <a:ext cx="616066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下面哪些物品的长度比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米长？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2974659" y="3313461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667" b="99167" l="35000" r="65833">
                        <a14:backgroundMark x1="19792" y1="43125" x2="19792" y2="43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83" t="1615" r="35833"/>
          <a:stretch>
            <a:fillRect/>
          </a:stretch>
        </p:blipFill>
        <p:spPr>
          <a:xfrm rot="1931295">
            <a:off x="1269640" y="1615334"/>
            <a:ext cx="534688" cy="1778214"/>
          </a:xfrm>
          <a:prstGeom prst="rect">
            <a:avLst/>
          </a:prstGeom>
        </p:spPr>
      </p:pic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721697" y="3399309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2568708" y="3399309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" t="21829" r="1501" b="24546"/>
          <a:stretch>
            <a:fillRect/>
          </a:stretch>
        </p:blipFill>
        <p:spPr>
          <a:xfrm>
            <a:off x="2457256" y="2048954"/>
            <a:ext cx="1990725" cy="765252"/>
          </a:xfrm>
          <a:prstGeom prst="rect">
            <a:avLst/>
          </a:prstGeom>
        </p:spPr>
      </p:pic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4447981" y="3399309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2" t="4506" r="72412" b="10943"/>
          <a:stretch>
            <a:fillRect/>
          </a:stretch>
        </p:blipFill>
        <p:spPr>
          <a:xfrm>
            <a:off x="5077658" y="1219046"/>
            <a:ext cx="371220" cy="20944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688" b="95117" l="18537" r="81829">
                        <a14:foregroundMark x1="53902" y1="68457" x2="52805" y2="91211"/>
                        <a14:foregroundMark x1="60854" y1="68457" x2="63902" y2="92285"/>
                        <a14:foregroundMark x1="59268" y1="66016" x2="59024" y2="68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116" t="6291" r="19040" b="5273"/>
          <a:stretch>
            <a:fillRect/>
          </a:stretch>
        </p:blipFill>
        <p:spPr>
          <a:xfrm>
            <a:off x="6222970" y="964856"/>
            <a:ext cx="1233785" cy="2168195"/>
          </a:xfrm>
          <a:prstGeom prst="rect">
            <a:avLst/>
          </a:prstGeom>
        </p:spPr>
      </p:pic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6346304" y="3398235"/>
            <a:ext cx="16305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9" name="TextBox 7"/>
          <p:cNvSpPr txBox="1">
            <a:spLocks noChangeArrowheads="1"/>
          </p:cNvSpPr>
          <p:nvPr/>
        </p:nvSpPr>
        <p:spPr bwMode="auto">
          <a:xfrm>
            <a:off x="6757525" y="3313461"/>
            <a:ext cx="6992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0" name="圆角矩形标注 29"/>
          <p:cNvSpPr/>
          <p:nvPr/>
        </p:nvSpPr>
        <p:spPr bwMode="auto">
          <a:xfrm>
            <a:off x="1676624" y="4052583"/>
            <a:ext cx="6387747" cy="576854"/>
          </a:xfrm>
          <a:prstGeom prst="wedgeRoundRectCallout">
            <a:avLst>
              <a:gd name="adj1" fmla="val -56954"/>
              <a:gd name="adj2" fmla="val -548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想一想身边还有那些物体比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米长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430982" y="381641"/>
            <a:ext cx="80153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在（  ）里填上“＞”“＜”或“＝”。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796849" y="1135741"/>
            <a:ext cx="33931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5051642" y="1131981"/>
            <a:ext cx="3812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796849" y="1976361"/>
            <a:ext cx="37284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5093612" y="1926089"/>
            <a:ext cx="37284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2066587" y="113198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1296957" y="1111226"/>
            <a:ext cx="447868" cy="626282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流程图: 可选过程 32"/>
          <p:cNvSpPr/>
          <p:nvPr/>
        </p:nvSpPr>
        <p:spPr>
          <a:xfrm>
            <a:off x="3583688" y="1128477"/>
            <a:ext cx="428475" cy="578012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96849" y="1633252"/>
            <a:ext cx="500108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3083580" y="1617703"/>
            <a:ext cx="500108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可选过程 11"/>
          <p:cNvSpPr/>
          <p:nvPr/>
        </p:nvSpPr>
        <p:spPr>
          <a:xfrm>
            <a:off x="303247" y="3062706"/>
            <a:ext cx="1987420" cy="4385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单位相同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流程图: 可选过程 34"/>
          <p:cNvSpPr/>
          <p:nvPr/>
        </p:nvSpPr>
        <p:spPr>
          <a:xfrm>
            <a:off x="459328" y="3833798"/>
            <a:ext cx="1987420" cy="4385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数不同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2066587" y="3284545"/>
            <a:ext cx="128494" cy="788437"/>
          </a:xfrm>
          <a:prstGeom prst="rightBrac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可选过程 35"/>
          <p:cNvSpPr/>
          <p:nvPr/>
        </p:nvSpPr>
        <p:spPr>
          <a:xfrm>
            <a:off x="2272372" y="3134611"/>
            <a:ext cx="6501310" cy="1045804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比较数，因为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米＜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8" grpId="0" animBg="1"/>
      <p:bldP spid="8" grpId="1" animBg="1"/>
      <p:bldP spid="33" grpId="0" animBg="1"/>
      <p:bldP spid="33" grpId="1" animBg="1"/>
      <p:bldP spid="12" grpId="0"/>
      <p:bldP spid="35" grpId="0"/>
      <p:bldP spid="13" grpId="0" animBg="1"/>
      <p:bldP spid="3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430982" y="381641"/>
            <a:ext cx="80153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在（  ）里填上“＞”“＜”或“＝”。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796849" y="1135741"/>
            <a:ext cx="33931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5051642" y="1131981"/>
            <a:ext cx="3812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796849" y="1976361"/>
            <a:ext cx="37284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5093612" y="1926089"/>
            <a:ext cx="37284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6799490" y="1104463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2066587" y="113198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5559291" y="1111226"/>
            <a:ext cx="762578" cy="605529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流程图: 可选过程 32"/>
          <p:cNvSpPr/>
          <p:nvPr/>
        </p:nvSpPr>
        <p:spPr>
          <a:xfrm>
            <a:off x="8232080" y="1130296"/>
            <a:ext cx="428475" cy="578012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5022919" y="1617703"/>
            <a:ext cx="500108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731972" y="1611879"/>
            <a:ext cx="500108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可选过程 11"/>
          <p:cNvSpPr/>
          <p:nvPr/>
        </p:nvSpPr>
        <p:spPr>
          <a:xfrm>
            <a:off x="303247" y="3062706"/>
            <a:ext cx="1987420" cy="4385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单位不同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流程图: 可选过程 34"/>
          <p:cNvSpPr/>
          <p:nvPr/>
        </p:nvSpPr>
        <p:spPr>
          <a:xfrm>
            <a:off x="459328" y="3833798"/>
            <a:ext cx="1987420" cy="4385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数相同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2066587" y="3284545"/>
            <a:ext cx="128494" cy="788437"/>
          </a:xfrm>
          <a:prstGeom prst="rightBrac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可选过程 35"/>
          <p:cNvSpPr/>
          <p:nvPr/>
        </p:nvSpPr>
        <p:spPr>
          <a:xfrm>
            <a:off x="2272372" y="3134611"/>
            <a:ext cx="6501310" cy="1045804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比较单位，因为厘米是比米小的长度单位，所以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厘米＜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8" grpId="0" animBg="1"/>
      <p:bldP spid="8" grpId="1" animBg="1"/>
      <p:bldP spid="33" grpId="0" animBg="1"/>
      <p:bldP spid="33" grpId="1" animBg="1"/>
      <p:bldP spid="12" grpId="0"/>
      <p:bldP spid="35" grpId="0"/>
      <p:bldP spid="13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7"/>
          <p:cNvSpPr txBox="1">
            <a:spLocks noChangeArrowheads="1"/>
          </p:cNvSpPr>
          <p:nvPr/>
        </p:nvSpPr>
        <p:spPr bwMode="auto">
          <a:xfrm>
            <a:off x="430982" y="381641"/>
            <a:ext cx="801533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在（  ）里填上“＞”“＜”或“＝”。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796849" y="1135741"/>
            <a:ext cx="339310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99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7" name="TextBox 7"/>
          <p:cNvSpPr txBox="1">
            <a:spLocks noChangeArrowheads="1"/>
          </p:cNvSpPr>
          <p:nvPr/>
        </p:nvSpPr>
        <p:spPr bwMode="auto">
          <a:xfrm>
            <a:off x="1896762" y="1976361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＞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5051642" y="1131981"/>
            <a:ext cx="381244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7"/>
          <p:cNvSpPr txBox="1">
            <a:spLocks noChangeArrowheads="1"/>
          </p:cNvSpPr>
          <p:nvPr/>
        </p:nvSpPr>
        <p:spPr bwMode="auto">
          <a:xfrm>
            <a:off x="796849" y="1976361"/>
            <a:ext cx="37284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7"/>
          <p:cNvSpPr txBox="1">
            <a:spLocks noChangeArrowheads="1"/>
          </p:cNvSpPr>
          <p:nvPr/>
        </p:nvSpPr>
        <p:spPr bwMode="auto">
          <a:xfrm>
            <a:off x="5093612" y="1926089"/>
            <a:ext cx="372849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米（   ）</a:t>
            </a:r>
            <a:r>
              <a:rPr lang="en-US" altLang="zh-CN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厘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7"/>
          <p:cNvSpPr txBox="1">
            <a:spLocks noChangeArrowheads="1"/>
          </p:cNvSpPr>
          <p:nvPr/>
        </p:nvSpPr>
        <p:spPr bwMode="auto">
          <a:xfrm>
            <a:off x="6799490" y="1104463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2066587" y="1131980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＜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1118208" y="1934854"/>
            <a:ext cx="447868" cy="626282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流程图: 可选过程 32"/>
          <p:cNvSpPr/>
          <p:nvPr/>
        </p:nvSpPr>
        <p:spPr>
          <a:xfrm>
            <a:off x="3333634" y="1980856"/>
            <a:ext cx="777886" cy="578012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796849" y="2488252"/>
            <a:ext cx="321359" cy="11306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833526" y="2488252"/>
            <a:ext cx="500108" cy="0"/>
          </a:xfrm>
          <a:prstGeom prst="line">
            <a:avLst/>
          </a:prstGeom>
          <a:ln w="190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流程图: 可选过程 11"/>
          <p:cNvSpPr/>
          <p:nvPr/>
        </p:nvSpPr>
        <p:spPr>
          <a:xfrm>
            <a:off x="181944" y="3062706"/>
            <a:ext cx="1987420" cy="4385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单位不同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流程图: 可选过程 34"/>
          <p:cNvSpPr/>
          <p:nvPr/>
        </p:nvSpPr>
        <p:spPr>
          <a:xfrm>
            <a:off x="338025" y="3833798"/>
            <a:ext cx="1987420" cy="438539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数不同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大括号 12"/>
          <p:cNvSpPr/>
          <p:nvPr/>
        </p:nvSpPr>
        <p:spPr>
          <a:xfrm>
            <a:off x="1945284" y="3284545"/>
            <a:ext cx="128494" cy="788437"/>
          </a:xfrm>
          <a:prstGeom prst="rightBrac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可选过程 35"/>
          <p:cNvSpPr/>
          <p:nvPr/>
        </p:nvSpPr>
        <p:spPr>
          <a:xfrm>
            <a:off x="2169364" y="3109900"/>
            <a:ext cx="2383604" cy="1137726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统一单位之后再比较。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4958483" y="2969939"/>
            <a:ext cx="3863627" cy="1434109"/>
          </a:xfrm>
          <a:prstGeom prst="flowChartAlternateProcess">
            <a:avLst/>
          </a:prstGeom>
          <a:noFill/>
          <a:ln w="1905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米＞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72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4608954" y="3520716"/>
            <a:ext cx="284212" cy="332553"/>
          </a:xfrm>
          <a:prstGeom prst="chevron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6202852" y="1914783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8" grpId="0" animBg="1"/>
      <p:bldP spid="8" grpId="1" animBg="1"/>
      <p:bldP spid="33" grpId="0" animBg="1"/>
      <p:bldP spid="33" grpId="1" animBg="1"/>
      <p:bldP spid="12" grpId="0"/>
      <p:bldP spid="35" grpId="0"/>
      <p:bldP spid="13" grpId="0" animBg="1"/>
      <p:bldP spid="36" grpId="0" animBg="1"/>
      <p:bldP spid="21" grpId="0" animBg="1"/>
      <p:bldP spid="3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副标题 6"/>
          <p:cNvSpPr>
            <a:spLocks noGrp="1"/>
          </p:cNvSpPr>
          <p:nvPr>
            <p:ph type="subTitle" idx="10"/>
          </p:nvPr>
        </p:nvSpPr>
        <p:spPr>
          <a:xfrm>
            <a:off x="420226" y="57590"/>
            <a:ext cx="1782756" cy="506730"/>
          </a:xfrm>
        </p:spPr>
        <p:txBody>
          <a:bodyPr/>
          <a:lstStyle/>
          <a:p>
            <a:r>
              <a:rPr lang="zh-CN" altLang="en-US" dirty="0" smtClean="0"/>
              <a:t>拓展延伸</a:t>
            </a:r>
            <a:endParaRPr lang="zh-CN" altLang="en-US" dirty="0"/>
          </a:p>
        </p:txBody>
      </p:sp>
      <p:sp>
        <p:nvSpPr>
          <p:cNvPr id="21" name="TextBox 7"/>
          <p:cNvSpPr txBox="1">
            <a:spLocks noChangeArrowheads="1"/>
          </p:cNvSpPr>
          <p:nvPr/>
        </p:nvSpPr>
        <p:spPr bwMode="auto">
          <a:xfrm>
            <a:off x="420226" y="545919"/>
            <a:ext cx="430438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你能想到多少种填法？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680551" y="1326635"/>
            <a:ext cx="69554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（   ）厘米＋（    ）厘米＝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楷体_GB2312" panose="02010609030101010101" pitchFamily="49" charset="-122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米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46709" y="1993507"/>
            <a:ext cx="8120946" cy="1122871"/>
          </a:xfrm>
          <a:prstGeom prst="wedgeRoundRectCallout">
            <a:avLst>
              <a:gd name="adj1" fmla="val -45207"/>
              <a:gd name="adj2" fmla="val 101610"/>
              <a:gd name="adj3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厘米，想（ ）厘米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）厘米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米，就是想（ ）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）</a:t>
            </a: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406542" y="3743893"/>
            <a:ext cx="6737570" cy="59882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例如：（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）厘米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）厘米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 bwMode="auto">
          <a:xfrm>
            <a:off x="993775" y="1620360"/>
            <a:ext cx="7282478" cy="1963653"/>
          </a:xfrm>
          <a:prstGeom prst="wedgeRoundRectCallout">
            <a:avLst>
              <a:gd name="adj1" fmla="val 49666"/>
              <a:gd name="adj2" fmla="val 6017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algn="just"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量比较长的物体，通常用“</a:t>
            </a:r>
            <a:r>
              <a:rPr lang="zh-CN" altLang="en-US" sz="3200" b="1" noProof="1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”作</a:t>
            </a: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单</a:t>
            </a:r>
            <a:endParaRPr lang="en-US" altLang="zh-CN" sz="3200" b="1" noProof="1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defRPr/>
            </a:pPr>
            <a:r>
              <a:rPr lang="en-US" altLang="zh-CN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32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位。米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可以用“</a:t>
            </a:r>
            <a:r>
              <a:rPr lang="en-US" altLang="zh-CN" sz="3200" b="1" noProof="1">
                <a:solidFill>
                  <a:srgbClr val="FF515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m</a:t>
            </a:r>
            <a:r>
              <a:rPr lang="zh-CN" altLang="en-US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”表示。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0" marR="0" lvl="0" indent="0" algn="l" defTabSz="914400" rtl="0" eaLnBrk="0" fontAlgn="auto" latinLnBrk="0" hangingPunct="0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米＝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厘米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0"/>
          </p:nvPr>
        </p:nvSpPr>
        <p:spPr>
          <a:xfrm>
            <a:off x="330102" y="0"/>
            <a:ext cx="1782756" cy="507831"/>
          </a:xfrm>
        </p:spPr>
        <p:txBody>
          <a:bodyPr/>
          <a:lstStyle/>
          <a:p>
            <a:r>
              <a:rPr lang="zh-CN" altLang="en-US" dirty="0" smtClean="0"/>
              <a:t>课堂小结</a:t>
            </a:r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2757416" y="702572"/>
            <a:ext cx="43043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这节课你有什么收获？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组合 170"/>
          <p:cNvGrpSpPr/>
          <p:nvPr/>
        </p:nvGrpSpPr>
        <p:grpSpPr>
          <a:xfrm>
            <a:off x="1200139" y="2900812"/>
            <a:ext cx="5985096" cy="644236"/>
            <a:chOff x="1545325" y="3970660"/>
            <a:chExt cx="5985096" cy="644236"/>
          </a:xfrm>
        </p:grpSpPr>
        <p:sp>
          <p:nvSpPr>
            <p:cNvPr id="172" name="文本框 2"/>
            <p:cNvSpPr txBox="1">
              <a:spLocks noChangeArrowheads="1"/>
            </p:cNvSpPr>
            <p:nvPr/>
          </p:nvSpPr>
          <p:spPr bwMode="auto">
            <a:xfrm>
              <a:off x="2239834" y="4001856"/>
              <a:ext cx="5290587" cy="540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14350" indent="-5143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 defTabSz="914400" fontAlgn="base">
                <a:lnSpc>
                  <a:spcPct val="120000"/>
                </a:lnSpc>
                <a:spcBef>
                  <a:spcPts val="180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课时练。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3" name="矩形: 圆角 16"/>
            <p:cNvSpPr/>
            <p:nvPr/>
          </p:nvSpPr>
          <p:spPr>
            <a:xfrm>
              <a:off x="1545325" y="3970660"/>
              <a:ext cx="628498" cy="644236"/>
            </a:xfrm>
            <a:prstGeom prst="roundRect">
              <a:avLst/>
            </a:prstGeom>
            <a:solidFill>
              <a:srgbClr val="6C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02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1140825" y="1203798"/>
            <a:ext cx="6015443" cy="656503"/>
            <a:chOff x="1358833" y="2247161"/>
            <a:chExt cx="6015443" cy="656503"/>
          </a:xfrm>
        </p:grpSpPr>
        <p:sp>
          <p:nvSpPr>
            <p:cNvPr id="175" name="矩形: 圆角 15"/>
            <p:cNvSpPr/>
            <p:nvPr/>
          </p:nvSpPr>
          <p:spPr>
            <a:xfrm>
              <a:off x="1358833" y="2247161"/>
              <a:ext cx="628498" cy="644236"/>
            </a:xfrm>
            <a:prstGeom prst="roundRect">
              <a:avLst/>
            </a:prstGeom>
            <a:solidFill>
              <a:srgbClr val="6CBA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01</a:t>
              </a:r>
              <a:endPara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6" name="文本框 2"/>
            <p:cNvSpPr txBox="1">
              <a:spLocks noChangeArrowheads="1"/>
            </p:cNvSpPr>
            <p:nvPr/>
          </p:nvSpPr>
          <p:spPr bwMode="auto">
            <a:xfrm>
              <a:off x="2083689" y="2295969"/>
              <a:ext cx="5290587" cy="6076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514350" indent="-5143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indent="0" defTabSz="914400" fontAlgn="base">
                <a:lnSpc>
                  <a:spcPct val="120000"/>
                </a:lnSpc>
                <a:spcBef>
                  <a:spcPts val="1800"/>
                </a:spcBef>
                <a:spcAft>
                  <a:spcPct val="0"/>
                </a:spcAft>
                <a:defRPr/>
              </a:pP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课后练习</a:t>
              </a: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5</a:t>
              </a: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、</a:t>
              </a:r>
              <a:r>
                <a:rPr 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题</a:t>
              </a:r>
              <a:r>
                <a:rPr lang="zh-CN" altLang="en-US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。</a:t>
              </a:r>
              <a:endPara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副标题 4"/>
          <p:cNvSpPr>
            <a:spLocks noGrp="1"/>
          </p:cNvSpPr>
          <p:nvPr>
            <p:ph type="subTitle" idx="10"/>
          </p:nvPr>
        </p:nvSpPr>
        <p:spPr>
          <a:xfrm>
            <a:off x="402446" y="24199"/>
            <a:ext cx="1782756" cy="507831"/>
          </a:xfrm>
        </p:spPr>
        <p:txBody>
          <a:bodyPr/>
          <a:lstStyle/>
          <a:p>
            <a:r>
              <a:rPr lang="zh-CN" altLang="en-US" dirty="0" smtClean="0"/>
              <a:t>课后作业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3"/>
          <p:cNvSpPr>
            <a:spLocks noGrp="1"/>
          </p:cNvSpPr>
          <p:nvPr>
            <p:ph type="ctrTitle"/>
          </p:nvPr>
        </p:nvSpPr>
        <p:spPr>
          <a:xfrm>
            <a:off x="256374" y="1267797"/>
            <a:ext cx="8640000" cy="900000"/>
          </a:xfrm>
        </p:spPr>
        <p:txBody>
          <a:bodyPr/>
          <a:lstStyle/>
          <a:p>
            <a:r>
              <a:rPr lang="zh-CN" altLang="en-US" dirty="0" smtClean="0"/>
              <a:t>   长度单位</a:t>
            </a:r>
            <a:endParaRPr lang="zh-CN" altLang="en-US" dirty="0"/>
          </a:p>
        </p:txBody>
      </p:sp>
      <p:sp>
        <p:nvSpPr>
          <p:cNvPr id="6" name="副标题 4"/>
          <p:cNvSpPr>
            <a:spLocks noGrp="1"/>
          </p:cNvSpPr>
          <p:nvPr>
            <p:ph type="subTitle" idx="1"/>
          </p:nvPr>
        </p:nvSpPr>
        <p:spPr>
          <a:xfrm>
            <a:off x="256374" y="2385130"/>
            <a:ext cx="8640000" cy="534035"/>
          </a:xfrm>
        </p:spPr>
        <p:txBody>
          <a:bodyPr/>
          <a:lstStyle/>
          <a:p>
            <a:r>
              <a:rPr lang="zh-CN" altLang="en-US" dirty="0">
                <a:cs typeface="微软雅黑" panose="020B0503020204020204" pitchFamily="34" charset="-122"/>
              </a:rPr>
              <a:t>第</a:t>
            </a:r>
            <a:r>
              <a:rPr lang="en-US" altLang="zh-CN" dirty="0">
                <a:cs typeface="微软雅黑" panose="020B0503020204020204" pitchFamily="34" charset="-122"/>
              </a:rPr>
              <a:t>2</a:t>
            </a:r>
            <a:r>
              <a:rPr altLang="zh-CN" dirty="0">
                <a:cs typeface="微软雅黑" panose="020B0503020204020204" pitchFamily="34" charset="-122"/>
              </a:rPr>
              <a:t>课</a:t>
            </a:r>
            <a:r>
              <a:rPr lang="zh-CN" altLang="en-US" dirty="0">
                <a:cs typeface="微软雅黑" panose="020B0503020204020204" pitchFamily="34" charset="-122"/>
              </a:rPr>
              <a:t>时  </a:t>
            </a:r>
            <a:r>
              <a:rPr lang="zh-CN" altLang="en-US" dirty="0" smtClean="0">
                <a:cs typeface="微软雅黑" panose="020B0503020204020204" pitchFamily="34" charset="-122"/>
              </a:rPr>
              <a:t>认识米</a:t>
            </a:r>
            <a:endParaRPr lang="zh-CN" altLang="en-US" dirty="0"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50836" y="1152134"/>
            <a:ext cx="920581" cy="1015663"/>
            <a:chOff x="2801027" y="1152134"/>
            <a:chExt cx="920581" cy="1015663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1027" y="1247216"/>
              <a:ext cx="920581" cy="920581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3000713" y="1152134"/>
              <a:ext cx="52120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zh-CN" altLang="en-US" sz="6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3051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8665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10666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7348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90253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0"/>
          </p:nvPr>
        </p:nvSpPr>
        <p:spPr>
          <a:xfrm>
            <a:off x="410895" y="0"/>
            <a:ext cx="1782756" cy="507831"/>
          </a:xfrm>
        </p:spPr>
        <p:txBody>
          <a:bodyPr/>
          <a:lstStyle/>
          <a:p>
            <a:r>
              <a:rPr lang="zh-CN" altLang="en-US" dirty="0" smtClean="0"/>
              <a:t>探究新知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292356" y="486310"/>
            <a:ext cx="3954202" cy="5318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量一量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黑板有多长</a:t>
            </a:r>
            <a:r>
              <a:rPr lang="en-US" altLang="zh-CN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6767" y="1177814"/>
            <a:ext cx="5506465" cy="2927369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684971" y="1474485"/>
            <a:ext cx="7115421" cy="3056105"/>
            <a:chOff x="684971" y="1474485"/>
            <a:chExt cx="7115421" cy="3056105"/>
          </a:xfrm>
        </p:grpSpPr>
        <p:sp>
          <p:nvSpPr>
            <p:cNvPr id="40" name="圆角矩形标注 39"/>
            <p:cNvSpPr/>
            <p:nvPr/>
          </p:nvSpPr>
          <p:spPr bwMode="auto">
            <a:xfrm>
              <a:off x="1983304" y="1474485"/>
              <a:ext cx="5817088" cy="1156748"/>
            </a:xfrm>
            <a:prstGeom prst="wedgeRoundRectCallout">
              <a:avLst>
                <a:gd name="adj1" fmla="val -57091"/>
                <a:gd name="adj2" fmla="val -2476"/>
                <a:gd name="adj3" fmla="val 16667"/>
              </a:avLst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l" defTabSz="9144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这是一把长</a:t>
              </a:r>
              <a:r>
                <a:rPr kumimoji="0" lang="en-US" altLang="zh-CN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20</a:t>
              </a: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厘米的尺子，你能用它量出黑板的长度吗？</a:t>
              </a:r>
              <a:endPara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045" r="831"/>
            <a:stretch>
              <a:fillRect/>
            </a:stretch>
          </p:blipFill>
          <p:spPr>
            <a:xfrm flipH="1">
              <a:off x="684971" y="1609879"/>
              <a:ext cx="1303658" cy="2920711"/>
            </a:xfrm>
            <a:prstGeom prst="rect">
              <a:avLst/>
            </a:prstGeom>
          </p:spPr>
        </p:pic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56" y="375134"/>
            <a:ext cx="731583" cy="85961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9696" y="1239678"/>
            <a:ext cx="350550" cy="11735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E:\R二数上\resource\U01\doc\黑板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1"/>
          <a:stretch>
            <a:fillRect/>
          </a:stretch>
        </p:blipFill>
        <p:spPr bwMode="auto">
          <a:xfrm>
            <a:off x="1146463" y="655200"/>
            <a:ext cx="6269829" cy="4257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45543" y="1806457"/>
            <a:ext cx="1840797" cy="262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7677" y="1806457"/>
            <a:ext cx="1840797" cy="262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5933" y="1806457"/>
            <a:ext cx="1840797" cy="262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87616" y="1806457"/>
            <a:ext cx="1840797" cy="2623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2427313" y="2904556"/>
            <a:ext cx="0" cy="168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2894036" y="2904556"/>
            <a:ext cx="0" cy="168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3374197" y="2915475"/>
            <a:ext cx="0" cy="168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857573" y="2910387"/>
            <a:ext cx="0" cy="168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328951" y="2906691"/>
            <a:ext cx="0" cy="168764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圆角矩形标注 39"/>
          <p:cNvSpPr/>
          <p:nvPr/>
        </p:nvSpPr>
        <p:spPr bwMode="auto">
          <a:xfrm>
            <a:off x="4755876" y="1510781"/>
            <a:ext cx="3706990" cy="569946"/>
          </a:xfrm>
          <a:prstGeom prst="wedgeRoundRectCallout">
            <a:avLst>
              <a:gd name="adj1" fmla="val -53280"/>
              <a:gd name="adj2" fmla="val 39867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这样量太麻烦了！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052 -2.08757E-6 L 0.05173 0.00031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3 -2.08757E-6 L 0.05174 0.00031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500"/>
                            </p:stCondLst>
                            <p:childTnLst>
                              <p:par>
                                <p:cTn id="38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2.08757E-6 L 0.05174 0.0003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0031 L 0.05139 0.00062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E:\R二数上\resource\U01\doc\黑板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1"/>
          <a:stretch>
            <a:fillRect/>
          </a:stretch>
        </p:blipFill>
        <p:spPr bwMode="auto">
          <a:xfrm>
            <a:off x="1378864" y="808960"/>
            <a:ext cx="5849120" cy="397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圆角矩形标注 39"/>
          <p:cNvSpPr/>
          <p:nvPr/>
        </p:nvSpPr>
        <p:spPr bwMode="auto">
          <a:xfrm>
            <a:off x="2653076" y="1860175"/>
            <a:ext cx="3763453" cy="550545"/>
          </a:xfrm>
          <a:prstGeom prst="wedgeRoundRectCallout">
            <a:avLst>
              <a:gd name="adj1" fmla="val 54045"/>
              <a:gd name="adj2" fmla="val 39619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拿这把米尺试试。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261318" y="1860175"/>
            <a:ext cx="1570530" cy="2920711"/>
            <a:chOff x="6261318" y="1860175"/>
            <a:chExt cx="1570530" cy="292071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045" r="831"/>
            <a:stretch>
              <a:fillRect/>
            </a:stretch>
          </p:blipFill>
          <p:spPr>
            <a:xfrm>
              <a:off x="6261318" y="1860175"/>
              <a:ext cx="1238350" cy="2920711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35574" y="1960691"/>
              <a:ext cx="396274" cy="678239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E:\R二数上\resource\U01\doc\黑板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1"/>
          <a:stretch>
            <a:fillRect/>
          </a:stretch>
        </p:blipFill>
        <p:spPr bwMode="auto">
          <a:xfrm>
            <a:off x="1124864" y="849600"/>
            <a:ext cx="5849120" cy="397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3982218" y="2813105"/>
            <a:ext cx="0" cy="131406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71418" y="2813105"/>
            <a:ext cx="0" cy="131406"/>
          </a:xfrm>
          <a:prstGeom prst="line">
            <a:avLst/>
          </a:prstGeom>
          <a:ln w="2857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066" y="1770949"/>
            <a:ext cx="2835654" cy="2709541"/>
          </a:xfrm>
          <a:prstGeom prst="rect">
            <a:avLst/>
          </a:prstGeom>
        </p:spPr>
      </p:pic>
      <p:sp>
        <p:nvSpPr>
          <p:cNvPr id="40" name="圆角矩形标注 39"/>
          <p:cNvSpPr/>
          <p:nvPr/>
        </p:nvSpPr>
        <p:spPr bwMode="auto">
          <a:xfrm>
            <a:off x="2817783" y="525690"/>
            <a:ext cx="4760566" cy="1060514"/>
          </a:xfrm>
          <a:prstGeom prst="wedgeRoundRectCallout">
            <a:avLst>
              <a:gd name="adj1" fmla="val -37302"/>
              <a:gd name="adj2" fmla="val 84149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两次就量完了，真方便！黑板有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个米尺长。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86987E-6 L 0.22917 0.0012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58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E:\R二数上\resource\U01\doc\黑板透明底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1"/>
          <a:stretch>
            <a:fillRect/>
          </a:stretch>
        </p:blipFill>
        <p:spPr bwMode="auto">
          <a:xfrm>
            <a:off x="1378864" y="808960"/>
            <a:ext cx="5849120" cy="397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261318" y="1860175"/>
            <a:ext cx="1570530" cy="2920711"/>
            <a:chOff x="6261318" y="1860175"/>
            <a:chExt cx="1570530" cy="292071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2045" r="831"/>
            <a:stretch>
              <a:fillRect/>
            </a:stretch>
          </p:blipFill>
          <p:spPr>
            <a:xfrm>
              <a:off x="6261318" y="1860175"/>
              <a:ext cx="1238350" cy="292071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435574" y="1960691"/>
              <a:ext cx="396274" cy="678239"/>
            </a:xfrm>
            <a:prstGeom prst="rect">
              <a:avLst/>
            </a:prstGeom>
          </p:spPr>
        </p:pic>
      </p:grpSp>
      <p:sp>
        <p:nvSpPr>
          <p:cNvPr id="10" name="圆角矩形标注 9"/>
          <p:cNvSpPr/>
          <p:nvPr/>
        </p:nvSpPr>
        <p:spPr>
          <a:xfrm>
            <a:off x="819151" y="3698222"/>
            <a:ext cx="7667624" cy="1154780"/>
          </a:xfrm>
          <a:prstGeom prst="wedgeRoundRectCallout">
            <a:avLst>
              <a:gd name="adj1" fmla="val -39828"/>
              <a:gd name="adj2" fmla="val -38210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63500" sx="103000" sy="103000" algn="ctr" rotWithShape="0">
              <a:prstClr val="black">
                <a:alpha val="6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>
              <a:defRPr/>
            </a:pP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量比较长的物体，通常用“</a:t>
            </a:r>
            <a:r>
              <a:rPr lang="zh-CN" altLang="en-US" sz="3200" b="1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”作单位</a:t>
            </a:r>
            <a:r>
              <a:rPr lang="zh-CN" altLang="en-US" sz="3200" b="1" noProof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en-US" altLang="zh-CN" sz="3200" b="1" noProof="1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>
              <a:defRPr/>
            </a:pPr>
            <a:r>
              <a:rPr lang="zh-CN" altLang="en-US" sz="3200" b="1" noProof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米</a:t>
            </a: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可以用“</a:t>
            </a:r>
            <a:r>
              <a:rPr lang="en-US" altLang="zh-CN" sz="32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m</a:t>
            </a:r>
            <a:r>
              <a:rPr lang="zh-CN" altLang="en-US" sz="32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”表示。</a:t>
            </a:r>
            <a:endParaRPr lang="zh-CN" altLang="en-US" sz="3200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标注 9"/>
          <p:cNvSpPr/>
          <p:nvPr/>
        </p:nvSpPr>
        <p:spPr bwMode="auto">
          <a:xfrm>
            <a:off x="1641900" y="357420"/>
            <a:ext cx="5962549" cy="631625"/>
          </a:xfrm>
          <a:prstGeom prst="wedgeRoundRectCallout">
            <a:avLst>
              <a:gd name="adj1" fmla="val -56504"/>
              <a:gd name="adj2" fmla="val -4703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拿一把米尺，看看</a:t>
            </a:r>
            <a:r>
              <a:rPr lang="en-US" altLang="zh-CN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米有多长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6959" y="3235867"/>
            <a:ext cx="1237683" cy="1301145"/>
          </a:xfrm>
          <a:prstGeom prst="rect">
            <a:avLst/>
          </a:prstGeom>
          <a:noFill/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2816" y="280588"/>
            <a:ext cx="929264" cy="947847"/>
          </a:xfrm>
          <a:prstGeom prst="rect">
            <a:avLst/>
          </a:prstGeom>
        </p:spPr>
      </p:pic>
      <p:sp>
        <p:nvSpPr>
          <p:cNvPr id="14" name="圆角矩形标注 13"/>
          <p:cNvSpPr/>
          <p:nvPr/>
        </p:nvSpPr>
        <p:spPr bwMode="auto">
          <a:xfrm>
            <a:off x="1641900" y="3235867"/>
            <a:ext cx="5607028" cy="1062690"/>
          </a:xfrm>
          <a:prstGeom prst="wedgeRoundRectCallout">
            <a:avLst>
              <a:gd name="adj1" fmla="val 54739"/>
              <a:gd name="adj2" fmla="val 10536"/>
              <a:gd name="adj3" fmla="val 16667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68580" tIns="34290" rIns="68580" bIns="34290" anchor="ctr"/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小组合作，看看我们身边哪些物体的长度大约是</a:t>
            </a: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kumimoji="0" lang="zh-CN" altLang="en-US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米。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EEF"/>
              </a:clrFrom>
              <a:clrTo>
                <a:srgbClr val="FFFEE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658" y="2023256"/>
            <a:ext cx="8632675" cy="9252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7597" y="320950"/>
            <a:ext cx="2000250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1501" y="246435"/>
            <a:ext cx="1057891" cy="2283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99531" y="2415409"/>
            <a:ext cx="2132545" cy="2199186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758551" y="943417"/>
            <a:ext cx="2145014" cy="978690"/>
          </a:xfrm>
          <a:prstGeom prst="wedgeRoundRectCallout">
            <a:avLst>
              <a:gd name="adj1" fmla="val -58096"/>
              <a:gd name="adj2" fmla="val -42708"/>
              <a:gd name="adj3" fmla="val 16667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庹约是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4463855" y="623057"/>
            <a:ext cx="2849051" cy="1455576"/>
          </a:xfrm>
          <a:prstGeom prst="wedgeRoundRectCallout">
            <a:avLst>
              <a:gd name="adj1" fmla="val 58422"/>
              <a:gd name="adj2" fmla="val -46575"/>
              <a:gd name="adj3" fmla="val 16667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我的脚和眼睛之间的距离约是</a:t>
            </a:r>
            <a:r>
              <a:rPr lang="en-US" altLang="zh-CN" sz="32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4204065" y="3167904"/>
            <a:ext cx="3368630" cy="997696"/>
          </a:xfrm>
          <a:prstGeom prst="wedgeRoundRectCallout">
            <a:avLst>
              <a:gd name="adj1" fmla="val -58123"/>
              <a:gd name="adj2" fmla="val -37895"/>
              <a:gd name="adj3" fmla="val 16667"/>
            </a:avLst>
          </a:prstGeom>
          <a:noFill/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课桌大约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3200" b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8" grpId="0" animBg="1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948</Words>
  <Application>WPS 演示</Application>
  <PresentationFormat>自定义</PresentationFormat>
  <Paragraphs>198</Paragraphs>
  <Slides>21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</vt:lpstr>
      <vt:lpstr>微软雅黑</vt:lpstr>
      <vt:lpstr>Calibri</vt:lpstr>
      <vt:lpstr>Times New Roman</vt:lpstr>
      <vt:lpstr>Arial Unicode MS</vt:lpstr>
      <vt:lpstr>楷体_GB2312</vt:lpstr>
      <vt:lpstr>Cambria</vt:lpstr>
      <vt:lpstr>Arial</vt:lpstr>
      <vt:lpstr>等线</vt:lpstr>
      <vt:lpstr>1_Office 主题</vt:lpstr>
      <vt:lpstr>自定义设计方案</vt:lpstr>
      <vt:lpstr>PowerPoint 演示文稿</vt:lpstr>
      <vt:lpstr>   长度单位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259</cp:revision>
  <dcterms:created xsi:type="dcterms:W3CDTF">2020-12-08T01:15:00Z</dcterms:created>
  <dcterms:modified xsi:type="dcterms:W3CDTF">2023-09-28T13:22:39Z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505A6FB412B040ED92AF41411D13406F</vt:lpwstr>
  </property>
</Properties>
</file>